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notesMasterIdLst>
    <p:notesMasterId r:id="rId37"/>
  </p:notesMasterIdLst>
  <p:sldIdLst>
    <p:sldId id="439" r:id="rId2"/>
    <p:sldId id="258" r:id="rId3"/>
    <p:sldId id="473" r:id="rId4"/>
    <p:sldId id="259" r:id="rId5"/>
    <p:sldId id="507" r:id="rId6"/>
    <p:sldId id="455" r:id="rId7"/>
    <p:sldId id="479" r:id="rId8"/>
    <p:sldId id="508" r:id="rId9"/>
    <p:sldId id="477" r:id="rId10"/>
    <p:sldId id="478" r:id="rId11"/>
    <p:sldId id="509" r:id="rId12"/>
    <p:sldId id="499" r:id="rId13"/>
    <p:sldId id="480" r:id="rId14"/>
    <p:sldId id="481" r:id="rId15"/>
    <p:sldId id="510" r:id="rId16"/>
    <p:sldId id="502" r:id="rId17"/>
    <p:sldId id="511" r:id="rId18"/>
    <p:sldId id="482" r:id="rId19"/>
    <p:sldId id="451" r:id="rId20"/>
    <p:sldId id="486" r:id="rId21"/>
    <p:sldId id="457" r:id="rId22"/>
    <p:sldId id="487" r:id="rId23"/>
    <p:sldId id="456" r:id="rId24"/>
    <p:sldId id="488" r:id="rId25"/>
    <p:sldId id="503" r:id="rId26"/>
    <p:sldId id="504" r:id="rId27"/>
    <p:sldId id="512" r:id="rId28"/>
    <p:sldId id="495" r:id="rId29"/>
    <p:sldId id="483" r:id="rId30"/>
    <p:sldId id="505" r:id="rId31"/>
    <p:sldId id="496" r:id="rId32"/>
    <p:sldId id="484" r:id="rId33"/>
    <p:sldId id="506" r:id="rId34"/>
    <p:sldId id="501" r:id="rId35"/>
    <p:sldId id="440" r:id="rId3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B7D4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3357" autoAdjust="0"/>
  </p:normalViewPr>
  <p:slideViewPr>
    <p:cSldViewPr>
      <p:cViewPr varScale="1">
        <p:scale>
          <a:sx n="69" d="100"/>
          <a:sy n="69" d="100"/>
        </p:scale>
        <p:origin x="139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75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9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9803C3-681F-46F0-8440-E455A73ED5F3}" type="datetimeFigureOut">
              <a:rPr lang="tr-TR" smtClean="0"/>
              <a:t>15.10.2026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69BBE0-A803-4112-A6C3-92DA1D388FF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5110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9BBE0-A803-4112-A6C3-92DA1D388FF5}" type="slidenum">
              <a:rPr lang="tr-TR" smtClean="0"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2040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9BBE0-A803-4112-A6C3-92DA1D388FF5}" type="slidenum">
              <a:rPr lang="tr-TR" smtClean="0">
                <a:solidFill>
                  <a:prstClr val="black"/>
                </a:solidFill>
              </a:rPr>
              <a:pPr/>
              <a:t>33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795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9BBE0-A803-4112-A6C3-92DA1D388FF5}" type="slidenum">
              <a:rPr lang="tr-TR" smtClean="0"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4798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10/15/2026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alpha val="60000"/>
                  </a:prstClr>
                </a:solidFill>
              </a:rPr>
              <a:t>
              </a:t>
            </a:r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961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>
                <a:solidFill>
                  <a:srgbClr val="B31166"/>
                </a:solidFill>
              </a:rPr>
              <a:pPr/>
              <a:t>10/15/2026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62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>
                <a:solidFill>
                  <a:srgbClr val="B31166"/>
                </a:solidFill>
              </a:rPr>
              <a:pPr/>
              <a:t>10/15/2026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176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>
                <a:solidFill>
                  <a:srgbClr val="B31166"/>
                </a:solidFill>
              </a:rPr>
              <a:pPr/>
              <a:t>10/15/2026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269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>
                <a:solidFill>
                  <a:srgbClr val="B31166"/>
                </a:solidFill>
              </a:rPr>
              <a:pPr/>
              <a:t>10/15/2026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667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>
                <a:solidFill>
                  <a:srgbClr val="B31166"/>
                </a:solidFill>
              </a:rPr>
              <a:pPr/>
              <a:t>10/15/2026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159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>
                <a:solidFill>
                  <a:srgbClr val="B31166"/>
                </a:solidFill>
              </a:rPr>
              <a:pPr/>
              <a:t>10/15/2026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482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>
                <a:solidFill>
                  <a:srgbClr val="B31166"/>
                </a:solidFill>
              </a:rPr>
              <a:pPr/>
              <a:t>10/15/2026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207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>
                <a:solidFill>
                  <a:srgbClr val="B31166"/>
                </a:solidFill>
              </a:rPr>
              <a:pPr/>
              <a:t>10/15/2026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30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smtClean="0">
                <a:solidFill>
                  <a:srgbClr val="B31166"/>
                </a:solidFill>
              </a:rPr>
              <a:pPr/>
              <a:t>10/15/2026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862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smtClean="0">
                <a:solidFill>
                  <a:srgbClr val="B31166"/>
                </a:solidFill>
              </a:rPr>
              <a:pPr/>
              <a:t>10/15/2026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55871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smtClean="0">
                <a:solidFill>
                  <a:srgbClr val="B31166"/>
                </a:solidFill>
              </a:rPr>
              <a:pPr/>
              <a:t>10/15/2026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505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2BE451C3-0FF4-47C4-B829-773ADF60F88C}" type="datetimeFigureOut">
              <a:rPr lang="en-US" smtClean="0">
                <a:solidFill>
                  <a:srgbClr val="B31166"/>
                </a:solidFill>
              </a:rPr>
              <a:pPr defTabSz="342900"/>
              <a:t>10/15/2026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defTabSz="342900"/>
            <a:fld id="{D57F1E4F-1CFF-5643-939E-217C01CDF565}" type="slidenum">
              <a:rPr lang="en-US" smtClean="0">
                <a:solidFill>
                  <a:prstClr val="white"/>
                </a:solidFill>
              </a:rPr>
              <a:pPr defTabSz="3429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987073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2BE451C3-0FF4-47C4-B829-773ADF60F88C}" type="datetimeFigureOut">
              <a:rPr lang="en-US" smtClean="0">
                <a:solidFill>
                  <a:srgbClr val="B31166"/>
                </a:solidFill>
              </a:rPr>
              <a:pPr defTabSz="342900"/>
              <a:t>10/15/2026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defTabSz="342900"/>
            <a:fld id="{D57F1E4F-1CFF-5643-939E-217C01CDF565}" type="slidenum">
              <a:rPr lang="en-US" smtClean="0">
                <a:solidFill>
                  <a:prstClr val="white"/>
                </a:solidFill>
              </a:rPr>
              <a:pPr defTabSz="3429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64914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>
                <a:solidFill>
                  <a:srgbClr val="B31166"/>
                </a:solidFill>
              </a:rPr>
              <a:pPr/>
              <a:t>10/15/2026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9356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>
                <a:solidFill>
                  <a:srgbClr val="B31166"/>
                </a:solidFill>
              </a:rPr>
              <a:pPr/>
              <a:t>10/15/2026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704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A4BE8BF-C350-4638-8BA4-66C0118E158C}" type="slidenum">
              <a:rPr lang="tr-TR"/>
              <a:pPr/>
              <a:t>‹#›</a:t>
            </a:fld>
            <a:endParaRPr lang="tr-TR"/>
          </a:p>
        </p:txBody>
      </p:sp>
      <p:sp>
        <p:nvSpPr>
          <p:cNvPr id="7" name="6 Altbilgi Yer Tutucusu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887861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2BE451C3-0FF4-47C4-B829-773ADF60F88C}" type="datetimeFigureOut">
              <a:rPr lang="en-US" smtClean="0">
                <a:solidFill>
                  <a:srgbClr val="B31166"/>
                </a:solidFill>
              </a:rPr>
              <a:pPr defTabSz="342900"/>
              <a:t>10/15/2026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defTabSz="342900"/>
            <a:fld id="{D57F1E4F-1CFF-5643-939E-217C01CDF565}" type="slidenum">
              <a:rPr lang="en-US" smtClean="0">
                <a:solidFill>
                  <a:prstClr val="white"/>
                </a:solidFill>
              </a:rPr>
              <a:pPr defTabSz="3429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857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Relationship Id="rId5" Type="http://schemas.openxmlformats.org/officeDocument/2006/relationships/audio" Target="../media/audio1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Relationship Id="rId4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5724128" y="2602915"/>
            <a:ext cx="2664296" cy="1114117"/>
          </a:xfrm>
          <a:solidFill>
            <a:srgbClr val="002060"/>
          </a:solidFill>
        </p:spPr>
        <p:txBody>
          <a:bodyPr>
            <a:noAutofit/>
          </a:bodyPr>
          <a:lstStyle/>
          <a:p>
            <a:pPr algn="ctr"/>
            <a:endParaRPr lang="tr-TR" sz="2400" dirty="0" smtClean="0"/>
          </a:p>
          <a:p>
            <a:pPr algn="ctr"/>
            <a:r>
              <a:rPr lang="tr-TR" sz="2400" b="1" dirty="0" smtClean="0">
                <a:solidFill>
                  <a:srgbClr val="FFFF00"/>
                </a:solidFill>
              </a:rPr>
              <a:t>ARİF ÖZBEYLİ</a:t>
            </a:r>
            <a:endParaRPr lang="tr-TR" sz="2400" b="1" dirty="0">
              <a:solidFill>
                <a:srgbClr val="FFFF00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t="2439"/>
          <a:stretch/>
        </p:blipFill>
        <p:spPr>
          <a:xfrm>
            <a:off x="323528" y="476672"/>
            <a:ext cx="443257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401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36718" t="20469" r="36718" b="10625"/>
          <a:stretch/>
        </p:blipFill>
        <p:spPr>
          <a:xfrm>
            <a:off x="2123728" y="14064"/>
            <a:ext cx="4968552" cy="68439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37773" t="23543" r="35108" b="28223"/>
          <a:stretch/>
        </p:blipFill>
        <p:spPr>
          <a:xfrm>
            <a:off x="1403648" y="0"/>
            <a:ext cx="6048672" cy="6048672"/>
          </a:xfrm>
          <a:prstGeom prst="rect">
            <a:avLst/>
          </a:prstGeom>
        </p:spPr>
      </p:pic>
      <p:sp>
        <p:nvSpPr>
          <p:cNvPr id="7" name="Dikdörtgen 6"/>
          <p:cNvSpPr/>
          <p:nvPr/>
        </p:nvSpPr>
        <p:spPr>
          <a:xfrm>
            <a:off x="1398890" y="6021842"/>
            <a:ext cx="6053430" cy="461665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tr-TR" sz="1200" dirty="0">
                <a:solidFill>
                  <a:schemeClr val="bg1"/>
                </a:solidFill>
              </a:rPr>
              <a:t>1729’da Sultan III. </a:t>
            </a:r>
            <a:r>
              <a:rPr lang="tr-TR" sz="1200" dirty="0" err="1">
                <a:solidFill>
                  <a:schemeClr val="bg1"/>
                </a:solidFill>
              </a:rPr>
              <a:t>Ahmed</a:t>
            </a:r>
            <a:r>
              <a:rPr lang="tr-TR" sz="1200" dirty="0">
                <a:solidFill>
                  <a:schemeClr val="bg1"/>
                </a:solidFill>
              </a:rPr>
              <a:t> tarafından Ayasofya Meydanı’na inşa ettirilen III. </a:t>
            </a:r>
            <a:r>
              <a:rPr lang="tr-TR" sz="1200" dirty="0" err="1">
                <a:solidFill>
                  <a:schemeClr val="bg1"/>
                </a:solidFill>
              </a:rPr>
              <a:t>Ahmed</a:t>
            </a:r>
            <a:r>
              <a:rPr lang="tr-TR" sz="1200" dirty="0">
                <a:solidFill>
                  <a:schemeClr val="bg1"/>
                </a:solidFill>
              </a:rPr>
              <a:t> Çeşmesi, İstanbul</a:t>
            </a:r>
          </a:p>
        </p:txBody>
      </p:sp>
    </p:spTree>
    <p:extLst>
      <p:ext uri="{BB962C8B-B14F-4D97-AF65-F5344CB8AC3E}">
        <p14:creationId xmlns:p14="http://schemas.microsoft.com/office/powerpoint/2010/main" val="308617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587" name="Rectangle 3"/>
          <p:cNvSpPr>
            <a:spLocks noGrp="1" noChangeArrowheads="1"/>
          </p:cNvSpPr>
          <p:nvPr>
            <p:ph idx="1"/>
          </p:nvPr>
        </p:nvSpPr>
        <p:spPr>
          <a:xfrm>
            <a:off x="0" y="836713"/>
            <a:ext cx="5868144" cy="6021288"/>
          </a:xfrm>
          <a:solidFill>
            <a:srgbClr val="002060"/>
          </a:solidFill>
        </p:spPr>
        <p:txBody>
          <a:bodyPr>
            <a:normAutofit fontScale="77500" lnSpcReduction="20000"/>
          </a:bodyPr>
          <a:lstStyle/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tr-TR" sz="2800" dirty="0">
                <a:solidFill>
                  <a:schemeClr val="bg1"/>
                </a:solidFill>
              </a:rPr>
              <a:t>23 Ocak 1556 Çin </a:t>
            </a:r>
            <a:r>
              <a:rPr lang="tr-TR" sz="2800" dirty="0" err="1">
                <a:solidFill>
                  <a:schemeClr val="bg1"/>
                </a:solidFill>
              </a:rPr>
              <a:t>Shaanxi</a:t>
            </a:r>
            <a:r>
              <a:rPr lang="tr-TR" sz="2800" dirty="0">
                <a:solidFill>
                  <a:schemeClr val="bg1"/>
                </a:solidFill>
              </a:rPr>
              <a:t> (</a:t>
            </a:r>
            <a:r>
              <a:rPr lang="tr-TR" sz="2800" dirty="0" err="1">
                <a:solidFill>
                  <a:schemeClr val="bg1"/>
                </a:solidFill>
              </a:rPr>
              <a:t>Sansi</a:t>
            </a:r>
            <a:r>
              <a:rPr lang="tr-TR" sz="2800" dirty="0">
                <a:solidFill>
                  <a:schemeClr val="bg1"/>
                </a:solidFill>
              </a:rPr>
              <a:t>) </a:t>
            </a:r>
            <a:r>
              <a:rPr lang="tr-TR" sz="2800" dirty="0" smtClean="0">
                <a:solidFill>
                  <a:schemeClr val="bg1"/>
                </a:solidFill>
              </a:rPr>
              <a:t>Depremi 23 </a:t>
            </a:r>
            <a:r>
              <a:rPr lang="tr-TR" sz="2800" dirty="0">
                <a:solidFill>
                  <a:schemeClr val="bg1"/>
                </a:solidFill>
              </a:rPr>
              <a:t>Ocak 1556 sabahı ‘‘Çin medeniyetinin beşiği</a:t>
            </a:r>
            <a:r>
              <a:rPr lang="tr-TR" sz="2800" dirty="0" smtClean="0">
                <a:solidFill>
                  <a:schemeClr val="bg1"/>
                </a:solidFill>
              </a:rPr>
              <a:t>’’ kabul </a:t>
            </a:r>
            <a:r>
              <a:rPr lang="tr-TR" sz="2800" dirty="0">
                <a:solidFill>
                  <a:schemeClr val="bg1"/>
                </a:solidFill>
              </a:rPr>
              <a:t>edilen Çin’in </a:t>
            </a:r>
            <a:r>
              <a:rPr lang="tr-TR" sz="2800" dirty="0" err="1">
                <a:solidFill>
                  <a:srgbClr val="FFFF00"/>
                </a:solidFill>
              </a:rPr>
              <a:t>Shaanxi</a:t>
            </a:r>
            <a:r>
              <a:rPr lang="tr-TR" sz="2800" dirty="0">
                <a:solidFill>
                  <a:srgbClr val="FFFF00"/>
                </a:solidFill>
              </a:rPr>
              <a:t> (</a:t>
            </a:r>
            <a:r>
              <a:rPr lang="tr-TR" sz="2800" dirty="0" err="1">
                <a:solidFill>
                  <a:srgbClr val="FFFF00"/>
                </a:solidFill>
              </a:rPr>
              <a:t>Şensi</a:t>
            </a:r>
            <a:r>
              <a:rPr lang="tr-TR" sz="2800" dirty="0">
                <a:solidFill>
                  <a:srgbClr val="FFFF00"/>
                </a:solidFill>
              </a:rPr>
              <a:t>) </a:t>
            </a:r>
            <a:r>
              <a:rPr lang="tr-TR" sz="2800" dirty="0" smtClean="0">
                <a:solidFill>
                  <a:schemeClr val="bg1"/>
                </a:solidFill>
              </a:rPr>
              <a:t>eyaletindeki </a:t>
            </a:r>
            <a:r>
              <a:rPr lang="tr-TR" sz="2800" dirty="0" err="1">
                <a:solidFill>
                  <a:srgbClr val="FFFF00"/>
                </a:solidFill>
              </a:rPr>
              <a:t>Wei</a:t>
            </a:r>
            <a:r>
              <a:rPr lang="tr-TR" sz="2800" dirty="0">
                <a:solidFill>
                  <a:srgbClr val="FFFF00"/>
                </a:solidFill>
              </a:rPr>
              <a:t> (</a:t>
            </a:r>
            <a:r>
              <a:rPr lang="tr-TR" sz="2800" dirty="0" err="1">
                <a:solidFill>
                  <a:srgbClr val="FFFF00"/>
                </a:solidFill>
              </a:rPr>
              <a:t>Vey</a:t>
            </a:r>
            <a:r>
              <a:rPr lang="tr-TR" sz="2800" dirty="0">
                <a:solidFill>
                  <a:srgbClr val="FFFF00"/>
                </a:solidFill>
              </a:rPr>
              <a:t>) Nehri Vadisi</a:t>
            </a:r>
            <a:r>
              <a:rPr lang="tr-TR" sz="2800" dirty="0">
                <a:solidFill>
                  <a:schemeClr val="bg1"/>
                </a:solidFill>
              </a:rPr>
              <a:t>’nde büyük bir </a:t>
            </a:r>
            <a:r>
              <a:rPr lang="tr-TR" sz="2800" dirty="0" smtClean="0">
                <a:solidFill>
                  <a:schemeClr val="bg1"/>
                </a:solidFill>
              </a:rPr>
              <a:t>deprem meydana </a:t>
            </a:r>
            <a:r>
              <a:rPr lang="tr-TR" sz="2800" dirty="0">
                <a:solidFill>
                  <a:schemeClr val="bg1"/>
                </a:solidFill>
              </a:rPr>
              <a:t>geldi. Lös </a:t>
            </a:r>
            <a:r>
              <a:rPr lang="tr-TR" sz="2800" dirty="0" smtClean="0">
                <a:solidFill>
                  <a:schemeClr val="bg1"/>
                </a:solidFill>
              </a:rPr>
              <a:t>(rüzgarın taşıdığı ince taneli toprak) yataklarıyla </a:t>
            </a:r>
            <a:r>
              <a:rPr lang="tr-TR" sz="2800" dirty="0">
                <a:solidFill>
                  <a:schemeClr val="bg1"/>
                </a:solidFill>
              </a:rPr>
              <a:t>ünlü olan bu </a:t>
            </a:r>
            <a:r>
              <a:rPr lang="tr-TR" sz="2800" dirty="0" smtClean="0">
                <a:solidFill>
                  <a:schemeClr val="bg1"/>
                </a:solidFill>
              </a:rPr>
              <a:t>vadide </a:t>
            </a:r>
            <a:r>
              <a:rPr lang="tr-TR" sz="2800" dirty="0">
                <a:solidFill>
                  <a:schemeClr val="bg1"/>
                </a:solidFill>
              </a:rPr>
              <a:t>XVI. yüzyılda yerel sakinlerin </a:t>
            </a:r>
            <a:r>
              <a:rPr lang="tr-TR" sz="2800" dirty="0" err="1">
                <a:solidFill>
                  <a:srgbClr val="FFFF00"/>
                </a:solidFill>
              </a:rPr>
              <a:t>yaodong</a:t>
            </a:r>
            <a:r>
              <a:rPr lang="tr-TR" sz="2800" dirty="0">
                <a:solidFill>
                  <a:srgbClr val="FFFF00"/>
                </a:solidFill>
              </a:rPr>
              <a:t> </a:t>
            </a:r>
            <a:r>
              <a:rPr lang="tr-TR" sz="2800" dirty="0" smtClean="0">
                <a:solidFill>
                  <a:srgbClr val="FFFF00"/>
                </a:solidFill>
              </a:rPr>
              <a:t>adını verdikleri </a:t>
            </a:r>
            <a:r>
              <a:rPr lang="tr-TR" sz="2800" dirty="0">
                <a:solidFill>
                  <a:srgbClr val="FFFF00"/>
                </a:solidFill>
              </a:rPr>
              <a:t>ve barınak olarak</a:t>
            </a:r>
            <a:r>
              <a:rPr lang="tr-TR" sz="2800" dirty="0">
                <a:solidFill>
                  <a:schemeClr val="bg1"/>
                </a:solidFill>
              </a:rPr>
              <a:t> kullandıkları </a:t>
            </a:r>
            <a:r>
              <a:rPr lang="tr-TR" sz="2800" dirty="0" smtClean="0">
                <a:solidFill>
                  <a:schemeClr val="bg1"/>
                </a:solidFill>
              </a:rPr>
              <a:t>birçok mağara </a:t>
            </a:r>
            <a:r>
              <a:rPr lang="tr-TR" sz="2800" dirty="0">
                <a:solidFill>
                  <a:schemeClr val="bg1"/>
                </a:solidFill>
              </a:rPr>
              <a:t>bulunuyordu </a:t>
            </a:r>
            <a:r>
              <a:rPr lang="tr-TR" sz="2800" dirty="0" smtClean="0">
                <a:solidFill>
                  <a:schemeClr val="bg1"/>
                </a:solidFill>
              </a:rPr>
              <a:t>. </a:t>
            </a:r>
            <a:endParaRPr lang="tr-TR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0" y="116632"/>
            <a:ext cx="9144000" cy="461665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r>
              <a:rPr lang="tr-TR" sz="2400" b="1" dirty="0">
                <a:solidFill>
                  <a:srgbClr val="FFFF00"/>
                </a:solidFill>
              </a:rPr>
              <a:t>1.3. 1755 Lizbon ve 1766 İstanbul </a:t>
            </a:r>
            <a:r>
              <a:rPr lang="tr-TR" sz="2400" b="1" dirty="0" smtClean="0">
                <a:solidFill>
                  <a:srgbClr val="FFFF00"/>
                </a:solidFill>
              </a:rPr>
              <a:t>Depremlerinin Etkileri</a:t>
            </a:r>
            <a:endParaRPr lang="tr-TR" sz="2400" b="1" dirty="0">
              <a:solidFill>
                <a:srgbClr val="FFFF00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38187" t="22640" r="39122" b="42907"/>
          <a:stretch/>
        </p:blipFill>
        <p:spPr>
          <a:xfrm>
            <a:off x="5868145" y="2216714"/>
            <a:ext cx="3275856" cy="27964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587" name="Rectangle 3"/>
          <p:cNvSpPr>
            <a:spLocks noGrp="1" noChangeArrowheads="1"/>
          </p:cNvSpPr>
          <p:nvPr>
            <p:ph idx="1"/>
          </p:nvPr>
        </p:nvSpPr>
        <p:spPr>
          <a:xfrm>
            <a:off x="0" y="-8772"/>
            <a:ext cx="6084168" cy="6857999"/>
          </a:xfrm>
          <a:solidFill>
            <a:srgbClr val="002060"/>
          </a:solidFill>
        </p:spPr>
        <p:txBody>
          <a:bodyPr>
            <a:normAutofit fontScale="70000" lnSpcReduction="20000"/>
          </a:bodyPr>
          <a:lstStyle/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tr-TR" sz="2800" dirty="0" smtClean="0">
                <a:solidFill>
                  <a:schemeClr val="bg1"/>
                </a:solidFill>
              </a:rPr>
              <a:t>Deprem esnasında </a:t>
            </a:r>
            <a:r>
              <a:rPr lang="tr-TR" sz="2800" dirty="0">
                <a:solidFill>
                  <a:srgbClr val="FFFF00"/>
                </a:solidFill>
              </a:rPr>
              <a:t>mağaraların ve yer üstü </a:t>
            </a:r>
            <a:r>
              <a:rPr lang="tr-TR" sz="2800" dirty="0" smtClean="0">
                <a:solidFill>
                  <a:srgbClr val="FFFF00"/>
                </a:solidFill>
              </a:rPr>
              <a:t>barınaklarının çökmesiyle</a:t>
            </a:r>
            <a:r>
              <a:rPr lang="tr-TR" sz="2800" dirty="0" smtClean="0">
                <a:solidFill>
                  <a:schemeClr val="bg1"/>
                </a:solidFill>
              </a:rPr>
              <a:t> </a:t>
            </a:r>
            <a:r>
              <a:rPr lang="tr-TR" sz="2800" dirty="0">
                <a:solidFill>
                  <a:schemeClr val="bg1"/>
                </a:solidFill>
              </a:rPr>
              <a:t>yaklaşık </a:t>
            </a:r>
            <a:r>
              <a:rPr lang="tr-TR" sz="2800" dirty="0">
                <a:solidFill>
                  <a:srgbClr val="FFFF00"/>
                </a:solidFill>
              </a:rPr>
              <a:t>100 bin kişi </a:t>
            </a:r>
            <a:r>
              <a:rPr lang="tr-TR" sz="2800" dirty="0">
                <a:solidFill>
                  <a:schemeClr val="bg1"/>
                </a:solidFill>
              </a:rPr>
              <a:t>enkaz </a:t>
            </a:r>
            <a:r>
              <a:rPr lang="tr-TR" sz="2800" dirty="0" smtClean="0">
                <a:solidFill>
                  <a:schemeClr val="bg1"/>
                </a:solidFill>
              </a:rPr>
              <a:t>altında kalarak </a:t>
            </a:r>
            <a:r>
              <a:rPr lang="tr-TR" sz="2800" dirty="0">
                <a:solidFill>
                  <a:srgbClr val="FFFF00"/>
                </a:solidFill>
              </a:rPr>
              <a:t>hayatını kaybetti. </a:t>
            </a:r>
            <a:r>
              <a:rPr lang="tr-TR" sz="2800" dirty="0">
                <a:solidFill>
                  <a:schemeClr val="bg1"/>
                </a:solidFill>
              </a:rPr>
              <a:t>Depremin hemen </a:t>
            </a:r>
            <a:r>
              <a:rPr lang="tr-TR" sz="2800" dirty="0" smtClean="0">
                <a:solidFill>
                  <a:schemeClr val="bg1"/>
                </a:solidFill>
              </a:rPr>
              <a:t>sonrasında </a:t>
            </a:r>
            <a:r>
              <a:rPr lang="tr-TR" sz="2800" dirty="0">
                <a:solidFill>
                  <a:schemeClr val="bg1"/>
                </a:solidFill>
              </a:rPr>
              <a:t>meydana gelen </a:t>
            </a:r>
            <a:r>
              <a:rPr lang="tr-TR" sz="2800" dirty="0">
                <a:solidFill>
                  <a:srgbClr val="FFFF00"/>
                </a:solidFill>
              </a:rPr>
              <a:t>toprak kayması, </a:t>
            </a:r>
            <a:r>
              <a:rPr lang="tr-TR" sz="2800" dirty="0" smtClean="0">
                <a:solidFill>
                  <a:srgbClr val="FFFF00"/>
                </a:solidFill>
              </a:rPr>
              <a:t>obruk oluşumu</a:t>
            </a:r>
            <a:r>
              <a:rPr lang="tr-TR" sz="2800" dirty="0">
                <a:solidFill>
                  <a:srgbClr val="FFFF00"/>
                </a:solidFill>
              </a:rPr>
              <a:t>, yangın, salgın hastalık ve kıtlık </a:t>
            </a:r>
            <a:r>
              <a:rPr lang="tr-TR" sz="2800" dirty="0" smtClean="0">
                <a:solidFill>
                  <a:srgbClr val="FFFF00"/>
                </a:solidFill>
              </a:rPr>
              <a:t>nedeniyle </a:t>
            </a:r>
            <a:r>
              <a:rPr lang="tr-TR" sz="2800" dirty="0">
                <a:solidFill>
                  <a:schemeClr val="bg1"/>
                </a:solidFill>
              </a:rPr>
              <a:t>can kaybı kısa sürede </a:t>
            </a:r>
            <a:r>
              <a:rPr lang="tr-TR" sz="2800" dirty="0">
                <a:solidFill>
                  <a:srgbClr val="FFFF00"/>
                </a:solidFill>
              </a:rPr>
              <a:t>830 bine </a:t>
            </a:r>
            <a:r>
              <a:rPr lang="tr-TR" sz="2800" dirty="0" smtClean="0">
                <a:solidFill>
                  <a:schemeClr val="bg1"/>
                </a:solidFill>
              </a:rPr>
              <a:t>ulaştı. Deprem </a:t>
            </a:r>
            <a:r>
              <a:rPr lang="tr-TR" sz="2800" dirty="0">
                <a:solidFill>
                  <a:schemeClr val="bg1"/>
                </a:solidFill>
              </a:rPr>
              <a:t>nedeniyle bölgenin coğrafi yapısı da değişti. Bazı yerlerde </a:t>
            </a:r>
            <a:r>
              <a:rPr lang="tr-TR" sz="2800" dirty="0" smtClean="0">
                <a:solidFill>
                  <a:srgbClr val="FFFF00"/>
                </a:solidFill>
              </a:rPr>
              <a:t>toprağın </a:t>
            </a:r>
            <a:r>
              <a:rPr lang="tr-TR" sz="2800" dirty="0">
                <a:solidFill>
                  <a:srgbClr val="FFFF00"/>
                </a:solidFill>
              </a:rPr>
              <a:t>aniden yükselmesiyle yeni tepeler</a:t>
            </a:r>
            <a:r>
              <a:rPr lang="tr-TR" sz="2800" dirty="0">
                <a:solidFill>
                  <a:schemeClr val="bg1"/>
                </a:solidFill>
              </a:rPr>
              <a:t> ya da aniden çökmesiyle yeni </a:t>
            </a:r>
            <a:r>
              <a:rPr lang="tr-TR" sz="2800" dirty="0" smtClean="0">
                <a:solidFill>
                  <a:srgbClr val="FFFF00"/>
                </a:solidFill>
              </a:rPr>
              <a:t>vadiler</a:t>
            </a:r>
            <a:r>
              <a:rPr lang="tr-TR" sz="2800" dirty="0" smtClean="0">
                <a:solidFill>
                  <a:schemeClr val="bg1"/>
                </a:solidFill>
              </a:rPr>
              <a:t> oluştu</a:t>
            </a:r>
            <a:r>
              <a:rPr lang="tr-TR" sz="2800" dirty="0">
                <a:solidFill>
                  <a:schemeClr val="bg1"/>
                </a:solidFill>
              </a:rPr>
              <a:t>. Diğer bölgelerde derelerin taşması ve zeminlerin kırılmasıyla yeni </a:t>
            </a:r>
            <a:r>
              <a:rPr lang="tr-TR" sz="2800" dirty="0" smtClean="0">
                <a:solidFill>
                  <a:schemeClr val="bg1"/>
                </a:solidFill>
              </a:rPr>
              <a:t>su kanalları </a:t>
            </a:r>
            <a:r>
              <a:rPr lang="tr-TR" sz="2800" dirty="0">
                <a:solidFill>
                  <a:schemeClr val="bg1"/>
                </a:solidFill>
              </a:rPr>
              <a:t>ortaya çıktı. Bölgedeki kulübeler, evler ve tapınaklar yerle bir oldu.</a:t>
            </a:r>
            <a:endParaRPr lang="tr-TR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38187" t="22640" r="39122" b="42907"/>
          <a:stretch/>
        </p:blipFill>
        <p:spPr>
          <a:xfrm>
            <a:off x="6191671" y="2160087"/>
            <a:ext cx="2952329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5294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0" y="0"/>
            <a:ext cx="4788024" cy="6842867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Shaanxi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Depremi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’yle yaşanan büyük yıkım sonrasında depremlerin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nedenlerini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tespit etmek ve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tür doğal afetlerin tekrarlanması durumunda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yaşanabilecek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hasarı en aza indirgemek için çalışmalara başlandı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Yeniden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inşa edilen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binalarda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taş yerine bambu, ahşap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daha yumuşak ve daha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hasara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neden olan malzemeler kullanıldı.</a:t>
            </a:r>
            <a:endParaRPr lang="tr-TR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1681630"/>
            <a:ext cx="4067944" cy="3479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05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0" y="0"/>
            <a:ext cx="9144000" cy="3645024"/>
          </a:xfrm>
          <a:solidFill>
            <a:srgbClr val="002060"/>
          </a:solidFill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1894 İstanbul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Depremi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İstanbul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Temmuz 1894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tarihinde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şiddetli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depremle sarsıldı.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Deprem,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güneyden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kuzeye doğru ilerleyen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üç şiddetli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sarsıntı hâlinde hissedildi.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Depremin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merkezi Yeşilköy’ün 8 km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açıklarında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Marmara Denizi’nin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güneydoğusundaydı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dönemki tespitlere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 bu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depremde İstanbul’da yaşayan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474 kişi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hayatını kaybetti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482 kişi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yaralandı; surlar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dâhil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387 dayanıklı yapı,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1087 ev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299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dükkân büyük hasar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gördü.</a:t>
            </a:r>
            <a:endParaRPr lang="tr-TR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2"/>
          <a:srcRect l="57195" t="21454" r="15687" b="45078"/>
          <a:stretch/>
        </p:blipFill>
        <p:spPr>
          <a:xfrm>
            <a:off x="1979712" y="3964430"/>
            <a:ext cx="4248473" cy="294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36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0" y="3356992"/>
            <a:ext cx="9144000" cy="3501008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Dönemin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padişahı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Sultan II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Abdülhamid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depremin hemen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ardından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yaralıların tedavi edilmesi,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ihtiyaç sahiplerine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yardım edilmesi,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fırınlardan ekmek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dağıtılması ve uygun alanlara çadır kurulması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talimat verdi.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Şehremini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başkanlığında kurulan bir komisyon aracılığıyla deprem sonrası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sokakta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kalanlar için para, yiyecek ve çadır yardımı yapıldı.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2"/>
          <a:srcRect l="57195" t="21454" r="15687" b="45078"/>
          <a:stretch/>
        </p:blipFill>
        <p:spPr>
          <a:xfrm>
            <a:off x="2224812" y="4548"/>
            <a:ext cx="4831464" cy="335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28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0" y="2898523"/>
            <a:ext cx="9144000" cy="3959478"/>
          </a:xfrm>
          <a:solidFill>
            <a:srgbClr val="002060"/>
          </a:solidFill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Depremin ardından Sultan II. Abdülhamid’in emriyle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Atina Rasathanesi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müdürü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görevlileri tarafından bir inceleme raporu hazırlanarak padişaha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sunuldu. Avrupa’dan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getirtilen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modern sismolojik aletlerle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İstanbul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Rasathanesinin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imkânları iyileştirildi. Roma Rasathanesinde çalışan bir deprem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uzmanı davet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edilerek İstanbul’daki uzman kadrosu güçlendirildi. Binaların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depreme karşı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dayanıklılığını kontrol etmek için yapılan denetimler artırıldı ve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ahşap binalara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verilen ruhsatlar belli şartlara bağlandı.</a:t>
            </a:r>
            <a:endParaRPr lang="tr-TR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-6215"/>
            <a:ext cx="4176464" cy="290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68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0" y="3066434"/>
            <a:ext cx="9144000" cy="3791566"/>
          </a:xfrm>
          <a:solidFill>
            <a:srgbClr val="002060"/>
          </a:solidFill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1939 Büyük Erzincan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Depremi Erzincan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çevresinde büyük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yıkıma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neden olan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7,9 büyüklüğündeki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depremde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 bin kişi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hayatını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kaybetti,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100.000’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fazla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bina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ağır hasar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gördü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Özellikle şehirdeki demir yolu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hattının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güneyinde kalan yerleşimler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birkaç yapı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dışında tamamen yıkıldı.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Depremden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sonra demir yolunun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km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kuzeyine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geçici iskân alanları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kuruldu ve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Erzincan’ın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tamamen taşınmasına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karar verildi.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2"/>
          <a:srcRect l="57195" t="34250" r="15687" b="35235"/>
          <a:stretch/>
        </p:blipFill>
        <p:spPr>
          <a:xfrm>
            <a:off x="2267744" y="32257"/>
            <a:ext cx="4795959" cy="303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15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0" y="2924944"/>
            <a:ext cx="9144000" cy="3933056"/>
          </a:xfrm>
          <a:solidFill>
            <a:srgbClr val="002060"/>
          </a:solidFill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yapılan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konut ve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yerleşimler, demir yolu hattının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1-1,5 km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kuzeyinde kurulan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Yenikent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geçici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konutlarının bulunduğu bölgeye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inşa edildi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Deprem sonrası yapılan yasal düzenlemelerle d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epremzedelerin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vergi borçları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silindi, çalışanlara üç maaş tutarında avans verildi, evleri ağır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hasar gören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kişilere bedelsiz arsa verilmesi ve yapı malzemesi yardımı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yapılması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kararlaştırıldı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Ayrıca deprem bölgesine yapılan yolculuklarda ücret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indirimine gidildi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yurt dışından gönderilen ayni yardımların ülkeye girişinde de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gümrük vergisi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harç ücreti alınmadı.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2"/>
          <a:srcRect l="57195" t="34250" r="15687" b="35235"/>
          <a:stretch/>
        </p:blipFill>
        <p:spPr>
          <a:xfrm>
            <a:off x="2411760" y="0"/>
            <a:ext cx="4623300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41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0" y="2636912"/>
            <a:ext cx="9144000" cy="4221088"/>
          </a:xfrm>
          <a:solidFill>
            <a:srgbClr val="002060"/>
          </a:solidFill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Mayıs 1960 </a:t>
            </a:r>
            <a:r>
              <a:rPr lang="tr-TR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Şili </a:t>
            </a:r>
            <a:r>
              <a:rPr lang="tr-TR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Depremi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Mayıs 1960’ta meydana gelen Şili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Depremi, tarihte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kayıt altına alınmış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büyük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depremdi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Richter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Rihter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ölçeğine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 yaklaşık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9,5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büyüklüğündeki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depremin merkez üssü,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başkent Santiago’nun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(Santiago) 700 km güneyinde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 alan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Valdivia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Valdivya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kentiydi. Depremin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ardından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Pasifik Okyanusu’nda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devasa </a:t>
            </a:r>
            <a:r>
              <a:rPr lang="tr-TR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tsunami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dalgaları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 ve bu dalgalar merkeze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yüzlerce kilometre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uzaklıktaki kıyıları vurarak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Hawaii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Güney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Afrika sahillerinde büyük maddi hasara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yol açtı.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Yaklaşık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5000 kişinin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hayatını kaybettiği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depremde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milyondan fazla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evsiz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kaldı.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2"/>
          <a:srcRect l="37271" t="22438" r="40038" b="39172"/>
          <a:stretch/>
        </p:blipFill>
        <p:spPr>
          <a:xfrm>
            <a:off x="3347864" y="-171400"/>
            <a:ext cx="2952329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44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0" y="2852936"/>
            <a:ext cx="9144000" cy="4005064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Depremin ardından Şili hükûmeti,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depreme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dayanıklı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binalar inşa etmek için ulusal bir strateji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planı hazırladı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binalar için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sismik bir tasarım kodu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geliştirdi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Yeni binalar,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sismik dalgalara direnç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göstermektense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kendi temelleri üzerinde salınacak şekilde inşa edildi.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ve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benzeri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tedbirlerle kurallara ve standartlara uygun hâle getirilen binalar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sayesinde sonraki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Şili depremlerinde daha az can ve mal kaybı meydana geldi.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6640" y="-171400"/>
            <a:ext cx="2950720" cy="280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52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0" y="-1"/>
            <a:ext cx="9144000" cy="3663673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Portekiz’in 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Lizbon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kenti, 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Kasım 1755 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sabahı yaklaşık 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8,3 büyüklüğünde </a:t>
            </a:r>
            <a:r>
              <a:rPr lang="tr-TR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depremle 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sarsıldı. Bu sırada Katolik halkın büyük bölümü 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Azizler Günü </a:t>
            </a:r>
            <a:r>
              <a:rPr lang="tr-TR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nedeniyle 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kiliselerdeydi ve insanlar yıkılan kiliselerin ve evlerin enkazı altında </a:t>
            </a:r>
            <a:r>
              <a:rPr lang="tr-TR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kaldı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Ayrıca sarsıntının etkisiyle devrilen 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mumlar, sobalar ve yağ lambaları </a:t>
            </a:r>
            <a:r>
              <a:rPr lang="tr-TR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şehir genelinde 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 bir yangına 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neden oldu. </a:t>
            </a:r>
            <a:r>
              <a:rPr lang="tr-TR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Depremden sağ kurtulan insanlar panikle Lizbon’daki </a:t>
            </a:r>
            <a:r>
              <a:rPr lang="tr-TR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Tagus</a:t>
            </a:r>
            <a:r>
              <a:rPr lang="tr-TR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Tejo</a:t>
            </a:r>
            <a:r>
              <a:rPr lang="tr-TR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Nehri’nin kıyılarına ve gemilerin demirlediği limana koştu. </a:t>
            </a:r>
            <a:endParaRPr lang="tr-TR" sz="2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2"/>
          <a:srcRect l="38740" t="22640" r="15879" b="20267"/>
          <a:stretch/>
        </p:blipFill>
        <p:spPr>
          <a:xfrm>
            <a:off x="2303747" y="3663673"/>
            <a:ext cx="4536505" cy="319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24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34783" y="0"/>
            <a:ext cx="9144000" cy="3212976"/>
          </a:xfrm>
          <a:solidFill>
            <a:srgbClr val="002060"/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Ancak </a:t>
            </a:r>
            <a:r>
              <a:rPr lang="tr-TR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depremin etkisiyle </a:t>
            </a:r>
            <a:r>
              <a:rPr lang="tr-TR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Atlas Okyanusu’nda başlayan </a:t>
            </a:r>
            <a:r>
              <a:rPr lang="tr-TR" sz="2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tsunami</a:t>
            </a:r>
            <a:r>
              <a:rPr lang="tr-TR" sz="2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yaklaşık kırk beş dakika sonra </a:t>
            </a:r>
            <a:r>
              <a:rPr lang="tr-TR" sz="2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Tagus</a:t>
            </a:r>
            <a:r>
              <a:rPr lang="tr-TR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kıyılarına ulaştı ve Lizbon’da </a:t>
            </a:r>
            <a:r>
              <a:rPr lang="tr-TR" sz="2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 bir </a:t>
            </a:r>
            <a:r>
              <a:rPr lang="tr-TR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yıkıma yol </a:t>
            </a:r>
            <a:r>
              <a:rPr lang="tr-TR" sz="2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açtı. </a:t>
            </a:r>
            <a:r>
              <a:rPr lang="tr-TR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Depremin ardından başlayan </a:t>
            </a:r>
            <a:r>
              <a:rPr lang="tr-TR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yangın ve </a:t>
            </a:r>
            <a:r>
              <a:rPr lang="tr-TR" sz="2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sonrasında </a:t>
            </a:r>
            <a:r>
              <a:rPr lang="tr-TR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meydana gelen </a:t>
            </a:r>
            <a:r>
              <a:rPr lang="tr-TR" sz="2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tsunami</a:t>
            </a:r>
            <a:r>
              <a:rPr lang="tr-TR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Lizbon’daki can kaybını ve maddi </a:t>
            </a:r>
            <a:r>
              <a:rPr lang="tr-TR" sz="2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hasarı artırdı</a:t>
            </a:r>
            <a:r>
              <a:rPr lang="tr-TR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 kaynaklara göre </a:t>
            </a:r>
            <a:r>
              <a:rPr lang="tr-TR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bin ila 100 bin kişinin hayatını kaybettiği </a:t>
            </a:r>
            <a:r>
              <a:rPr lang="tr-TR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olay</a:t>
            </a:r>
            <a:r>
              <a:rPr lang="tr-TR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Avrupa’da yaşanan en büyük doğal afet </a:t>
            </a:r>
            <a:r>
              <a:rPr lang="tr-TR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kayıtlara geçti.</a:t>
            </a:r>
            <a:endParaRPr lang="tr-TR" sz="2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2"/>
          <a:srcRect l="38740" t="22640" r="15879" b="20267"/>
          <a:stretch/>
        </p:blipFill>
        <p:spPr>
          <a:xfrm>
            <a:off x="2268266" y="3356992"/>
            <a:ext cx="4677034" cy="3308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23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0" y="-1"/>
            <a:ext cx="9144000" cy="3776585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Portekiz’in 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Lizbon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kenti, 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Kasım 1755 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sabahı yaklaşık 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8,3 büyüklüğünde </a:t>
            </a:r>
            <a:r>
              <a:rPr lang="tr-TR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depremle 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sarsıldı. Bu sırada Katolik halkın büyük bölümü 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Azizler Günü </a:t>
            </a:r>
            <a:r>
              <a:rPr lang="tr-TR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nedeniyle 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kiliselerdeydi ve insanlar yıkılan kiliselerin ve evlerin enkazı altında </a:t>
            </a:r>
            <a:r>
              <a:rPr lang="tr-TR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kaldı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Ayrıca sarsıntının etkisiyle devrilen mumlar, sobalar ve yağ lambaları </a:t>
            </a:r>
            <a:r>
              <a:rPr lang="tr-TR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şehir genelinde 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 bir yangına neden oldu. Depremden sağ kurtulan </a:t>
            </a:r>
            <a:r>
              <a:rPr lang="tr-TR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insanlar panikle 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Lizbon’daki </a:t>
            </a:r>
            <a:r>
              <a:rPr lang="tr-TR" sz="2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Tagus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sz="2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Tejo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Nehri’nin 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kıyılarına ve gemilerin </a:t>
            </a:r>
            <a:r>
              <a:rPr lang="tr-TR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demirlediği limana 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koştu. Ancak depremin etkisiyle 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Atlas Okyanusu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’nda başlayan </a:t>
            </a:r>
            <a:r>
              <a:rPr lang="tr-TR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tsunami</a:t>
            </a:r>
            <a:r>
              <a:rPr lang="tr-TR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yaklaşık kırk beş dakika sonra </a:t>
            </a:r>
            <a:r>
              <a:rPr lang="tr-TR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Tagus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kıyılarına ulaştı ve Lizbon’da </a:t>
            </a:r>
            <a:r>
              <a:rPr lang="tr-TR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 bir 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yıkıma yol </a:t>
            </a:r>
            <a:r>
              <a:rPr lang="tr-TR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açtı.</a:t>
            </a:r>
            <a:r>
              <a:rPr lang="tr-TR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2"/>
          <a:srcRect l="38740" t="22640" r="15879" b="20267"/>
          <a:stretch/>
        </p:blipFill>
        <p:spPr>
          <a:xfrm>
            <a:off x="2393758" y="3776585"/>
            <a:ext cx="4356484" cy="3081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98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0" y="0"/>
            <a:ext cx="9144000" cy="3761656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Depremin 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ardından başlayan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yangın 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sonrasında 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meydana gelen </a:t>
            </a:r>
            <a:r>
              <a:rPr lang="tr-TR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tsunami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Lizbon’daki can kaybını ve maddi </a:t>
            </a:r>
            <a:r>
              <a:rPr lang="tr-TR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hasarı artırdı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Farklı kaynaklara göre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bin ila 100 bin kişinin 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hayatını kaybettiği </a:t>
            </a:r>
            <a:r>
              <a:rPr lang="tr-TR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olay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Avrupa’da yaşanan en büyük doğal afet olarak kayıtlara geçti.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Fas 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kıyılarına ulaştığında yaklaşık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sekiz metreyi 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bulan </a:t>
            </a:r>
            <a:r>
              <a:rPr lang="tr-TR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tsunami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dalgası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Lizbon’un 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kıyı kesimlerini tamamen içine aldı ve yeni inşa edilen mermer </a:t>
            </a:r>
            <a:r>
              <a:rPr lang="tr-TR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Cais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tr-TR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Pedra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Kays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tr-TR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Pedra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Rıhtımı da dâhil olmak üzere şehrin alt kısmını </a:t>
            </a:r>
            <a:r>
              <a:rPr lang="tr-TR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sular 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altında bıraktı. Deprem ve sonrasında başlayan yangın yüzünden </a:t>
            </a:r>
            <a:r>
              <a:rPr lang="tr-TR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Tagus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Nehri 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kıyısındaki rıhtımlara ve açık alanlara akın eden yaklaşık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bin kişi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bu </a:t>
            </a:r>
            <a:r>
              <a:rPr lang="tr-TR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tsunami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nedeniyle hayatını kaybetti.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36718" t="28343" r="16794" b="29330"/>
          <a:stretch/>
        </p:blipFill>
        <p:spPr>
          <a:xfrm>
            <a:off x="1547664" y="3761656"/>
            <a:ext cx="6048672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01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2"/>
          <a:srcRect l="39485" t="17516" r="16794" b="12594"/>
          <a:stretch/>
        </p:blipFill>
        <p:spPr>
          <a:xfrm>
            <a:off x="899592" y="0"/>
            <a:ext cx="76307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0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3"/>
          <a:srcRect l="40039" t="19484" r="16240" b="12595"/>
          <a:stretch/>
        </p:blipFill>
        <p:spPr>
          <a:xfrm>
            <a:off x="838066" y="0"/>
            <a:ext cx="78519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86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2" name="laser.wav"/>
          </p:stSnd>
        </p:sndAc>
      </p:transition>
    </mc:Choice>
    <mc:Fallback xmlns="">
      <p:transition spd="slow">
        <p:fade/>
        <p:sndAc>
          <p:stSnd>
            <p:snd r:embed="rId5" name="laser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3"/>
          <a:srcRect l="36717" t="29329" r="17348" b="31297"/>
          <a:stretch/>
        </p:blipFill>
        <p:spPr>
          <a:xfrm>
            <a:off x="1853698" y="4227040"/>
            <a:ext cx="5436604" cy="2620050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0" y="-5324"/>
            <a:ext cx="9144000" cy="4247317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>
                <a:solidFill>
                  <a:srgbClr val="FFFF00"/>
                </a:solidFill>
              </a:rPr>
              <a:t>1755 Lizbon Depremi</a:t>
            </a:r>
            <a:r>
              <a:rPr lang="tr-TR" dirty="0">
                <a:solidFill>
                  <a:schemeClr val="bg1"/>
                </a:solidFill>
              </a:rPr>
              <a:t> ve sonrasında yaşanan artçı sarsıntılar o dönemin </a:t>
            </a:r>
            <a:r>
              <a:rPr lang="tr-TR" dirty="0" smtClean="0">
                <a:solidFill>
                  <a:schemeClr val="bg1"/>
                </a:solidFill>
              </a:rPr>
              <a:t>toplumsal </a:t>
            </a:r>
            <a:r>
              <a:rPr lang="tr-TR" dirty="0">
                <a:solidFill>
                  <a:schemeClr val="bg1"/>
                </a:solidFill>
              </a:rPr>
              <a:t>hayatını ve basın dünyasını derinden etkiledi. </a:t>
            </a:r>
            <a:r>
              <a:rPr lang="tr-TR" dirty="0">
                <a:solidFill>
                  <a:srgbClr val="FFFF00"/>
                </a:solidFill>
              </a:rPr>
              <a:t>Halkın depreme </a:t>
            </a:r>
            <a:r>
              <a:rPr lang="tr-TR" dirty="0" smtClean="0">
                <a:solidFill>
                  <a:srgbClr val="FFFF00"/>
                </a:solidFill>
              </a:rPr>
              <a:t>dair duygu </a:t>
            </a:r>
            <a:r>
              <a:rPr lang="tr-TR" dirty="0">
                <a:solidFill>
                  <a:srgbClr val="FFFF00"/>
                </a:solidFill>
              </a:rPr>
              <a:t>ve düşüncelerini anlatmak için yazdığı mektuplar, gazetelerde </a:t>
            </a:r>
            <a:r>
              <a:rPr lang="tr-TR" dirty="0" smtClean="0">
                <a:solidFill>
                  <a:srgbClr val="FFFF00"/>
                </a:solidFill>
              </a:rPr>
              <a:t>değiştirilerek </a:t>
            </a:r>
            <a:r>
              <a:rPr lang="tr-TR" dirty="0">
                <a:solidFill>
                  <a:srgbClr val="FFFF00"/>
                </a:solidFill>
              </a:rPr>
              <a:t>veya hayalî unsurlar eklenerek yayımlandı.</a:t>
            </a:r>
            <a:r>
              <a:rPr lang="tr-TR" dirty="0">
                <a:solidFill>
                  <a:schemeClr val="bg1"/>
                </a:solidFill>
              </a:rPr>
              <a:t> Basının deprem </a:t>
            </a:r>
            <a:r>
              <a:rPr lang="tr-TR" dirty="0" smtClean="0">
                <a:solidFill>
                  <a:schemeClr val="bg1"/>
                </a:solidFill>
              </a:rPr>
              <a:t>sonrasında </a:t>
            </a:r>
            <a:r>
              <a:rPr lang="tr-TR" dirty="0">
                <a:solidFill>
                  <a:schemeClr val="bg1"/>
                </a:solidFill>
              </a:rPr>
              <a:t>ticari fayda gözeterek sansasyonel bir dil kullanması insanlar </a:t>
            </a:r>
            <a:r>
              <a:rPr lang="tr-TR" dirty="0" smtClean="0">
                <a:solidFill>
                  <a:schemeClr val="bg1"/>
                </a:solidFill>
              </a:rPr>
              <a:t>arasında korku </a:t>
            </a:r>
            <a:r>
              <a:rPr lang="tr-TR" dirty="0">
                <a:solidFill>
                  <a:schemeClr val="bg1"/>
                </a:solidFill>
              </a:rPr>
              <a:t>ve paniğe yol açtı. Hatta dönemin yüksek tirajlı gazetelerinde </a:t>
            </a:r>
            <a:r>
              <a:rPr lang="tr-TR" dirty="0" smtClean="0">
                <a:solidFill>
                  <a:srgbClr val="FFFF00"/>
                </a:solidFill>
              </a:rPr>
              <a:t>1757 veya </a:t>
            </a:r>
            <a:r>
              <a:rPr lang="tr-TR" dirty="0">
                <a:solidFill>
                  <a:srgbClr val="FFFF00"/>
                </a:solidFill>
              </a:rPr>
              <a:t>1758 yıllarında </a:t>
            </a:r>
            <a:r>
              <a:rPr lang="tr-TR" dirty="0">
                <a:solidFill>
                  <a:schemeClr val="bg1"/>
                </a:solidFill>
              </a:rPr>
              <a:t>Dünya’nın üzerinden geçmesi beklenen </a:t>
            </a:r>
            <a:r>
              <a:rPr lang="tr-TR" dirty="0">
                <a:solidFill>
                  <a:srgbClr val="FFFF00"/>
                </a:solidFill>
              </a:rPr>
              <a:t>Halley </a:t>
            </a:r>
            <a:r>
              <a:rPr lang="tr-TR" dirty="0" smtClean="0">
                <a:solidFill>
                  <a:srgbClr val="FFFF00"/>
                </a:solidFill>
              </a:rPr>
              <a:t>kuyruklu yıldızının </a:t>
            </a:r>
            <a:r>
              <a:rPr lang="tr-TR" dirty="0">
                <a:solidFill>
                  <a:schemeClr val="bg1"/>
                </a:solidFill>
              </a:rPr>
              <a:t>yeni bir felakete neden olacağına dair dehşet uyandıran </a:t>
            </a:r>
            <a:r>
              <a:rPr lang="tr-TR" dirty="0" smtClean="0">
                <a:solidFill>
                  <a:schemeClr val="bg1"/>
                </a:solidFill>
              </a:rPr>
              <a:t>tahminler yapıldı</a:t>
            </a:r>
            <a:r>
              <a:rPr lang="tr-TR" dirty="0">
                <a:solidFill>
                  <a:schemeClr val="bg1"/>
                </a:solidFill>
              </a:rPr>
              <a:t>. Gerçek olayların ve kurgu hikâyelerin harmanlanmasıyla yazılan </a:t>
            </a:r>
            <a:r>
              <a:rPr lang="tr-TR" dirty="0" smtClean="0">
                <a:solidFill>
                  <a:schemeClr val="bg1"/>
                </a:solidFill>
              </a:rPr>
              <a:t>bu haberler </a:t>
            </a:r>
            <a:r>
              <a:rPr lang="tr-TR" dirty="0">
                <a:solidFill>
                  <a:schemeClr val="bg1"/>
                </a:solidFill>
              </a:rPr>
              <a:t>yayıncıların ticari başarısını artırdı.</a:t>
            </a:r>
          </a:p>
        </p:txBody>
      </p:sp>
    </p:spTree>
    <p:extLst>
      <p:ext uri="{BB962C8B-B14F-4D97-AF65-F5344CB8AC3E}">
        <p14:creationId xmlns:p14="http://schemas.microsoft.com/office/powerpoint/2010/main" val="2923092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2" name="laser.wav"/>
          </p:stSnd>
        </p:sndAc>
      </p:transition>
    </mc:Choice>
    <mc:Fallback xmlns="">
      <p:transition spd="slow">
        <p:fade/>
        <p:sndAc>
          <p:stSnd>
            <p:snd r:embed="rId4" name="laser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/>
          <a:srcRect l="39486" t="24406" r="15133" b="27360"/>
          <a:stretch/>
        </p:blipFill>
        <p:spPr>
          <a:xfrm>
            <a:off x="1439652" y="3114463"/>
            <a:ext cx="6264696" cy="3743537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0" y="0"/>
            <a:ext cx="9144000" cy="2862322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>
                <a:solidFill>
                  <a:schemeClr val="bg1"/>
                </a:solidFill>
              </a:rPr>
              <a:t>Depremde </a:t>
            </a:r>
            <a:r>
              <a:rPr lang="tr-TR" sz="2000" dirty="0">
                <a:solidFill>
                  <a:srgbClr val="FFFF00"/>
                </a:solidFill>
              </a:rPr>
              <a:t>Lizbon’un %85’i yıkıldı </a:t>
            </a:r>
            <a:r>
              <a:rPr lang="tr-TR" sz="2000" dirty="0">
                <a:solidFill>
                  <a:schemeClr val="bg1"/>
                </a:solidFill>
              </a:rPr>
              <a:t>ve binlerce insan hayatını kaybetti. </a:t>
            </a:r>
            <a:r>
              <a:rPr lang="tr-TR" sz="2000" dirty="0" smtClean="0">
                <a:solidFill>
                  <a:schemeClr val="bg1"/>
                </a:solidFill>
              </a:rPr>
              <a:t>Azizler </a:t>
            </a:r>
            <a:r>
              <a:rPr lang="tr-TR" sz="2000" dirty="0">
                <a:solidFill>
                  <a:schemeClr val="bg1"/>
                </a:solidFill>
              </a:rPr>
              <a:t>Günü’nde yaşanan bu depremde şehirdeki </a:t>
            </a:r>
            <a:r>
              <a:rPr lang="tr-TR" sz="2000" dirty="0">
                <a:solidFill>
                  <a:srgbClr val="FFFF00"/>
                </a:solidFill>
              </a:rPr>
              <a:t>büyük kiliselerin </a:t>
            </a:r>
            <a:r>
              <a:rPr lang="tr-TR" sz="2000" dirty="0" smtClean="0">
                <a:solidFill>
                  <a:srgbClr val="FFFF00"/>
                </a:solidFill>
              </a:rPr>
              <a:t>neredeyse tamamı </a:t>
            </a:r>
            <a:r>
              <a:rPr lang="tr-TR" sz="2000" dirty="0">
                <a:solidFill>
                  <a:srgbClr val="FFFF00"/>
                </a:solidFill>
              </a:rPr>
              <a:t>yerle bir oldu.</a:t>
            </a:r>
            <a:r>
              <a:rPr lang="tr-TR" sz="2000" dirty="0">
                <a:solidFill>
                  <a:schemeClr val="bg1"/>
                </a:solidFill>
              </a:rPr>
              <a:t> Halk arasında büyük bir toplumsal travmaya ve </a:t>
            </a:r>
            <a:r>
              <a:rPr lang="tr-TR" sz="2000" dirty="0" smtClean="0">
                <a:solidFill>
                  <a:schemeClr val="bg1"/>
                </a:solidFill>
              </a:rPr>
              <a:t>inanç krizine </a:t>
            </a:r>
            <a:r>
              <a:rPr lang="tr-TR" sz="2000" dirty="0">
                <a:solidFill>
                  <a:schemeClr val="bg1"/>
                </a:solidFill>
              </a:rPr>
              <a:t>neden olan bu olay sonrasında bu gibi felaketlerin ilahi bir takdir </a:t>
            </a:r>
            <a:r>
              <a:rPr lang="tr-TR" sz="2000" dirty="0" smtClean="0">
                <a:solidFill>
                  <a:schemeClr val="bg1"/>
                </a:solidFill>
              </a:rPr>
              <a:t>mi olduğu </a:t>
            </a:r>
            <a:r>
              <a:rPr lang="tr-TR" sz="2000" dirty="0">
                <a:solidFill>
                  <a:schemeClr val="bg1"/>
                </a:solidFill>
              </a:rPr>
              <a:t>yoksa doğal bir olay olarak mı değerlendirilmesi gerektiği </a:t>
            </a:r>
            <a:r>
              <a:rPr lang="tr-TR" sz="2000" dirty="0" smtClean="0">
                <a:solidFill>
                  <a:schemeClr val="bg1"/>
                </a:solidFill>
              </a:rPr>
              <a:t>konusunda tartışmalar </a:t>
            </a:r>
            <a:r>
              <a:rPr lang="tr-TR" sz="2000" dirty="0">
                <a:solidFill>
                  <a:schemeClr val="bg1"/>
                </a:solidFill>
              </a:rPr>
              <a:t>başladı.</a:t>
            </a:r>
          </a:p>
        </p:txBody>
      </p:sp>
    </p:spTree>
    <p:extLst>
      <p:ext uri="{BB962C8B-B14F-4D97-AF65-F5344CB8AC3E}">
        <p14:creationId xmlns:p14="http://schemas.microsoft.com/office/powerpoint/2010/main" val="216875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/>
          <a:srcRect l="33951" t="17517" r="36717" b="9641"/>
          <a:stretch/>
        </p:blipFill>
        <p:spPr>
          <a:xfrm>
            <a:off x="1691680" y="0"/>
            <a:ext cx="4968552" cy="693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84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/>
          <a:srcRect l="35611" t="17516" r="35611" b="11610"/>
          <a:stretch/>
        </p:blipFill>
        <p:spPr>
          <a:xfrm>
            <a:off x="2051720" y="25896"/>
            <a:ext cx="4934299" cy="6832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7626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0"/>
            <a:ext cx="5148064" cy="68580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200" dirty="0">
                <a:solidFill>
                  <a:srgbClr val="FFFF00"/>
                </a:solidFill>
              </a:rPr>
              <a:t>İstanbul</a:t>
            </a:r>
            <a:r>
              <a:rPr lang="tr-TR" sz="2200" dirty="0">
                <a:solidFill>
                  <a:schemeClr val="bg1"/>
                </a:solidFill>
              </a:rPr>
              <a:t>; Lizbon Depremi’nden yaklaşık on bir </a:t>
            </a:r>
            <a:r>
              <a:rPr lang="tr-TR" sz="2200" dirty="0" smtClean="0">
                <a:solidFill>
                  <a:schemeClr val="bg1"/>
                </a:solidFill>
              </a:rPr>
              <a:t>yıl sonra</a:t>
            </a:r>
            <a:r>
              <a:rPr lang="tr-TR" sz="2200" dirty="0">
                <a:solidFill>
                  <a:schemeClr val="bg1"/>
                </a:solidFill>
              </a:rPr>
              <a:t>, </a:t>
            </a:r>
            <a:r>
              <a:rPr lang="tr-TR" sz="2200" dirty="0">
                <a:solidFill>
                  <a:srgbClr val="FFFF00"/>
                </a:solidFill>
              </a:rPr>
              <a:t>22 Mayıs 1766</a:t>
            </a:r>
            <a:r>
              <a:rPr lang="tr-TR" sz="2200" dirty="0">
                <a:solidFill>
                  <a:schemeClr val="bg1"/>
                </a:solidFill>
              </a:rPr>
              <a:t> sabahı tarihindeki en </a:t>
            </a:r>
            <a:r>
              <a:rPr lang="tr-TR" sz="2200" dirty="0" smtClean="0">
                <a:solidFill>
                  <a:schemeClr val="bg1"/>
                </a:solidFill>
              </a:rPr>
              <a:t>yıkıcı depremlerden </a:t>
            </a:r>
            <a:r>
              <a:rPr lang="tr-TR" sz="2200" dirty="0">
                <a:solidFill>
                  <a:schemeClr val="bg1"/>
                </a:solidFill>
              </a:rPr>
              <a:t>biriyle sarsıldı. Kurban </a:t>
            </a:r>
            <a:r>
              <a:rPr lang="tr-TR" sz="2200" dirty="0" smtClean="0">
                <a:solidFill>
                  <a:schemeClr val="bg1"/>
                </a:solidFill>
              </a:rPr>
              <a:t>Bayramı’nın üçüncü </a:t>
            </a:r>
            <a:r>
              <a:rPr lang="tr-TR" sz="2200" dirty="0">
                <a:solidFill>
                  <a:schemeClr val="bg1"/>
                </a:solidFill>
              </a:rPr>
              <a:t>günü gerçekleşen bu depremin </a:t>
            </a:r>
            <a:r>
              <a:rPr lang="tr-TR" sz="2200" dirty="0" smtClean="0">
                <a:solidFill>
                  <a:schemeClr val="bg1"/>
                </a:solidFill>
              </a:rPr>
              <a:t>büyüklüğü </a:t>
            </a:r>
            <a:r>
              <a:rPr lang="tr-TR" sz="2200" dirty="0">
                <a:solidFill>
                  <a:schemeClr val="bg1"/>
                </a:solidFill>
              </a:rPr>
              <a:t>tahminî olarak </a:t>
            </a:r>
            <a:r>
              <a:rPr lang="tr-TR" sz="2200" dirty="0">
                <a:solidFill>
                  <a:srgbClr val="FFFF00"/>
                </a:solidFill>
              </a:rPr>
              <a:t>7,5 </a:t>
            </a:r>
            <a:r>
              <a:rPr lang="tr-TR" sz="2200" dirty="0">
                <a:solidFill>
                  <a:schemeClr val="bg1"/>
                </a:solidFill>
              </a:rPr>
              <a:t>civarındaydı. Öncesinde </a:t>
            </a:r>
            <a:r>
              <a:rPr lang="tr-TR" sz="2200" dirty="0" smtClean="0">
                <a:solidFill>
                  <a:schemeClr val="bg1"/>
                </a:solidFill>
              </a:rPr>
              <a:t>yer altından </a:t>
            </a:r>
            <a:r>
              <a:rPr lang="tr-TR" sz="2200" dirty="0">
                <a:solidFill>
                  <a:schemeClr val="bg1"/>
                </a:solidFill>
              </a:rPr>
              <a:t>şiddetli gürültüler duyulan ve yaklaşık </a:t>
            </a:r>
            <a:r>
              <a:rPr lang="tr-TR" sz="2200" dirty="0" smtClean="0">
                <a:solidFill>
                  <a:schemeClr val="bg1"/>
                </a:solidFill>
              </a:rPr>
              <a:t>iki dakika </a:t>
            </a:r>
            <a:r>
              <a:rPr lang="tr-TR" sz="2200" dirty="0">
                <a:solidFill>
                  <a:schemeClr val="bg1"/>
                </a:solidFill>
              </a:rPr>
              <a:t>süren depremle birlikte İstanbul toz </a:t>
            </a:r>
            <a:r>
              <a:rPr lang="tr-TR" sz="2200" dirty="0" smtClean="0">
                <a:solidFill>
                  <a:schemeClr val="bg1"/>
                </a:solidFill>
              </a:rPr>
              <a:t>bulutu içinde kaldı. </a:t>
            </a:r>
            <a:endParaRPr lang="tr-TR" sz="2200" dirty="0">
              <a:solidFill>
                <a:schemeClr val="bg1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l="61431" t="14766" r="15878" b="19282"/>
          <a:stretch/>
        </p:blipFill>
        <p:spPr>
          <a:xfrm>
            <a:off x="5436096" y="566682"/>
            <a:ext cx="3503137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4219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0"/>
            <a:ext cx="5364088" cy="68580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200" dirty="0" smtClean="0">
                <a:solidFill>
                  <a:schemeClr val="bg1"/>
                </a:solidFill>
              </a:rPr>
              <a:t>Bu </a:t>
            </a:r>
            <a:r>
              <a:rPr lang="tr-TR" sz="2200" dirty="0">
                <a:solidFill>
                  <a:schemeClr val="bg1"/>
                </a:solidFill>
              </a:rPr>
              <a:t>büyük depremin </a:t>
            </a:r>
            <a:r>
              <a:rPr lang="tr-TR" sz="2200" dirty="0" smtClean="0">
                <a:solidFill>
                  <a:schemeClr val="bg1"/>
                </a:solidFill>
              </a:rPr>
              <a:t>ardından </a:t>
            </a:r>
            <a:r>
              <a:rPr lang="tr-TR" sz="2200" dirty="0">
                <a:solidFill>
                  <a:schemeClr val="bg1"/>
                </a:solidFill>
              </a:rPr>
              <a:t>sekiz ay boyunca artçı sarsıntılar </a:t>
            </a:r>
            <a:r>
              <a:rPr lang="tr-TR" sz="2200" dirty="0" smtClean="0">
                <a:solidFill>
                  <a:schemeClr val="bg1"/>
                </a:solidFill>
              </a:rPr>
              <a:t>devam etti</a:t>
            </a:r>
            <a:r>
              <a:rPr lang="tr-TR" sz="2200" dirty="0">
                <a:solidFill>
                  <a:schemeClr val="bg1"/>
                </a:solidFill>
              </a:rPr>
              <a:t>. </a:t>
            </a:r>
            <a:r>
              <a:rPr lang="tr-TR" sz="2200" dirty="0">
                <a:solidFill>
                  <a:srgbClr val="FFFF00"/>
                </a:solidFill>
              </a:rPr>
              <a:t>5 Ağustos’taki artçı sarsıntının şiddeti </a:t>
            </a:r>
            <a:r>
              <a:rPr lang="tr-TR" sz="2200" dirty="0" smtClean="0">
                <a:solidFill>
                  <a:srgbClr val="FFFF00"/>
                </a:solidFill>
              </a:rPr>
              <a:t>neredeyse </a:t>
            </a:r>
            <a:r>
              <a:rPr lang="tr-TR" sz="2200" dirty="0">
                <a:solidFill>
                  <a:srgbClr val="FFFF00"/>
                </a:solidFill>
              </a:rPr>
              <a:t>ilk depremle aynıydı. </a:t>
            </a:r>
            <a:r>
              <a:rPr lang="tr-TR" sz="2200" dirty="0">
                <a:solidFill>
                  <a:schemeClr val="bg1"/>
                </a:solidFill>
              </a:rPr>
              <a:t>Merkez üssü </a:t>
            </a:r>
            <a:r>
              <a:rPr lang="tr-TR" sz="2200" dirty="0" smtClean="0">
                <a:solidFill>
                  <a:schemeClr val="bg1"/>
                </a:solidFill>
              </a:rPr>
              <a:t>Marmara </a:t>
            </a:r>
            <a:r>
              <a:rPr lang="tr-TR" sz="2200" dirty="0">
                <a:solidFill>
                  <a:schemeClr val="bg1"/>
                </a:solidFill>
              </a:rPr>
              <a:t>Denizi’nin doğusu olan ilk büyük deprem </a:t>
            </a:r>
            <a:r>
              <a:rPr lang="tr-TR" sz="2200" dirty="0" smtClean="0">
                <a:solidFill>
                  <a:srgbClr val="FFFF00"/>
                </a:solidFill>
              </a:rPr>
              <a:t>İzmit, Tekirdağ</a:t>
            </a:r>
            <a:r>
              <a:rPr lang="tr-TR" sz="2200" dirty="0">
                <a:solidFill>
                  <a:srgbClr val="FFFF00"/>
                </a:solidFill>
              </a:rPr>
              <a:t>, Edirne ve Bursa’</a:t>
            </a:r>
            <a:r>
              <a:rPr lang="tr-TR" sz="2200" dirty="0">
                <a:solidFill>
                  <a:schemeClr val="bg1"/>
                </a:solidFill>
              </a:rPr>
              <a:t>da da yoğun olarak </a:t>
            </a:r>
            <a:r>
              <a:rPr lang="tr-TR" sz="2200" dirty="0" smtClean="0">
                <a:solidFill>
                  <a:schemeClr val="bg1"/>
                </a:solidFill>
              </a:rPr>
              <a:t>hissedildi </a:t>
            </a:r>
            <a:r>
              <a:rPr lang="tr-TR" sz="2200" dirty="0">
                <a:solidFill>
                  <a:schemeClr val="bg1"/>
                </a:solidFill>
              </a:rPr>
              <a:t>ve </a:t>
            </a:r>
            <a:r>
              <a:rPr lang="tr-TR" sz="2200" dirty="0">
                <a:solidFill>
                  <a:srgbClr val="FFFF00"/>
                </a:solidFill>
              </a:rPr>
              <a:t>İzmir’den Selânik’e kadar çok geniş </a:t>
            </a:r>
            <a:r>
              <a:rPr lang="tr-TR" sz="2200" dirty="0" smtClean="0">
                <a:solidFill>
                  <a:srgbClr val="FFFF00"/>
                </a:solidFill>
              </a:rPr>
              <a:t>bir çevrede </a:t>
            </a:r>
            <a:r>
              <a:rPr lang="tr-TR" sz="2200" dirty="0">
                <a:solidFill>
                  <a:srgbClr val="FFFF00"/>
                </a:solidFill>
              </a:rPr>
              <a:t>korku ve paniğe neden oldu.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l="61431" t="14766" r="15878" b="19282"/>
          <a:stretch/>
        </p:blipFill>
        <p:spPr>
          <a:xfrm>
            <a:off x="5508104" y="604882"/>
            <a:ext cx="3456384" cy="5648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9144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0"/>
            <a:ext cx="5436096" cy="68580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200" dirty="0">
                <a:solidFill>
                  <a:srgbClr val="FFFF00"/>
                </a:solidFill>
              </a:rPr>
              <a:t>1766 İstanbul Depremi</a:t>
            </a:r>
            <a:r>
              <a:rPr lang="tr-TR" sz="2200" dirty="0">
                <a:solidFill>
                  <a:schemeClr val="bg1"/>
                </a:solidFill>
              </a:rPr>
              <a:t>’nde çok sayıda bina </a:t>
            </a:r>
            <a:r>
              <a:rPr lang="tr-TR" sz="2200" dirty="0" smtClean="0">
                <a:solidFill>
                  <a:schemeClr val="bg1"/>
                </a:solidFill>
              </a:rPr>
              <a:t>tamamen </a:t>
            </a:r>
            <a:r>
              <a:rPr lang="tr-TR" sz="2200" dirty="0">
                <a:solidFill>
                  <a:schemeClr val="bg1"/>
                </a:solidFill>
              </a:rPr>
              <a:t>yıkıldı, enkaz altında kalan yaklaşık </a:t>
            </a:r>
            <a:r>
              <a:rPr lang="tr-TR" sz="2200" dirty="0">
                <a:solidFill>
                  <a:srgbClr val="FFFF00"/>
                </a:solidFill>
              </a:rPr>
              <a:t>4-5 </a:t>
            </a:r>
            <a:r>
              <a:rPr lang="tr-TR" sz="2200" dirty="0" smtClean="0">
                <a:solidFill>
                  <a:srgbClr val="FFFF00"/>
                </a:solidFill>
              </a:rPr>
              <a:t>bin kişi </a:t>
            </a:r>
            <a:r>
              <a:rPr lang="tr-TR" sz="2200" dirty="0">
                <a:solidFill>
                  <a:srgbClr val="FFFF00"/>
                </a:solidFill>
              </a:rPr>
              <a:t>de hayatını kaybetti. </a:t>
            </a:r>
            <a:r>
              <a:rPr lang="tr-TR" sz="2200" dirty="0">
                <a:solidFill>
                  <a:schemeClr val="bg1"/>
                </a:solidFill>
              </a:rPr>
              <a:t>Deprem, </a:t>
            </a:r>
            <a:r>
              <a:rPr lang="tr-TR" sz="2200" dirty="0">
                <a:solidFill>
                  <a:srgbClr val="FFFF00"/>
                </a:solidFill>
              </a:rPr>
              <a:t>bayramın </a:t>
            </a:r>
            <a:r>
              <a:rPr lang="tr-TR" sz="2200" dirty="0" smtClean="0">
                <a:solidFill>
                  <a:srgbClr val="FFFF00"/>
                </a:solidFill>
              </a:rPr>
              <a:t>üçüncü </a:t>
            </a:r>
            <a:r>
              <a:rPr lang="tr-TR" sz="2200" dirty="0">
                <a:solidFill>
                  <a:srgbClr val="FFFF00"/>
                </a:solidFill>
              </a:rPr>
              <a:t>günü s</a:t>
            </a:r>
            <a:r>
              <a:rPr lang="tr-TR" sz="2200" dirty="0">
                <a:solidFill>
                  <a:schemeClr val="bg1"/>
                </a:solidFill>
              </a:rPr>
              <a:t>abah namazından sonra </a:t>
            </a:r>
            <a:r>
              <a:rPr lang="tr-TR" sz="2200" dirty="0" smtClean="0">
                <a:solidFill>
                  <a:schemeClr val="bg1"/>
                </a:solidFill>
              </a:rPr>
              <a:t>gerçekleştiği için </a:t>
            </a:r>
            <a:r>
              <a:rPr lang="tr-TR" sz="2200" dirty="0">
                <a:solidFill>
                  <a:schemeClr val="bg1"/>
                </a:solidFill>
              </a:rPr>
              <a:t>dönemin </a:t>
            </a:r>
            <a:r>
              <a:rPr lang="tr-TR" sz="2200" dirty="0">
                <a:solidFill>
                  <a:srgbClr val="FFFF00"/>
                </a:solidFill>
              </a:rPr>
              <a:t>İstanbul nüfusuna göre can </a:t>
            </a:r>
            <a:r>
              <a:rPr lang="tr-TR" sz="2200" dirty="0" smtClean="0">
                <a:solidFill>
                  <a:srgbClr val="FFFF00"/>
                </a:solidFill>
              </a:rPr>
              <a:t>kaybı daha </a:t>
            </a:r>
            <a:r>
              <a:rPr lang="tr-TR" sz="2200" dirty="0">
                <a:solidFill>
                  <a:srgbClr val="FFFF00"/>
                </a:solidFill>
              </a:rPr>
              <a:t>azdı. </a:t>
            </a:r>
            <a:r>
              <a:rPr lang="tr-TR" sz="2200" dirty="0">
                <a:solidFill>
                  <a:schemeClr val="bg1"/>
                </a:solidFill>
              </a:rPr>
              <a:t>Bununla birlikte </a:t>
            </a:r>
            <a:r>
              <a:rPr lang="tr-TR" sz="2200" dirty="0">
                <a:solidFill>
                  <a:srgbClr val="FFFF00"/>
                </a:solidFill>
              </a:rPr>
              <a:t>Fatih, Bayezid ve </a:t>
            </a:r>
            <a:r>
              <a:rPr lang="tr-TR" sz="2200" dirty="0" smtClean="0">
                <a:solidFill>
                  <a:srgbClr val="FFFF00"/>
                </a:solidFill>
              </a:rPr>
              <a:t>Şehzadebaşı </a:t>
            </a:r>
            <a:r>
              <a:rPr lang="tr-TR" sz="2200" dirty="0">
                <a:solidFill>
                  <a:srgbClr val="FFFF00"/>
                </a:solidFill>
              </a:rPr>
              <a:t>Camileri ile Kapalıçarşı </a:t>
            </a:r>
            <a:r>
              <a:rPr lang="tr-TR" sz="2200" dirty="0">
                <a:solidFill>
                  <a:schemeClr val="bg1"/>
                </a:solidFill>
              </a:rPr>
              <a:t>gibi büyük </a:t>
            </a:r>
            <a:r>
              <a:rPr lang="tr-TR" sz="2200" dirty="0" smtClean="0">
                <a:solidFill>
                  <a:schemeClr val="bg1"/>
                </a:solidFill>
              </a:rPr>
              <a:t>yapılar </a:t>
            </a:r>
            <a:r>
              <a:rPr lang="tr-TR" sz="2200" dirty="0">
                <a:solidFill>
                  <a:srgbClr val="FFFF00"/>
                </a:solidFill>
              </a:rPr>
              <a:t>depremde ağır hasar gördü</a:t>
            </a:r>
            <a:r>
              <a:rPr lang="tr-TR" sz="2200" dirty="0" smtClean="0">
                <a:solidFill>
                  <a:srgbClr val="FFFF00"/>
                </a:solidFill>
              </a:rPr>
              <a:t>.</a:t>
            </a:r>
            <a:endParaRPr lang="tr-TR" sz="2200" dirty="0">
              <a:solidFill>
                <a:srgbClr val="FFFF00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l="61431" t="14766" r="15878" b="19282"/>
          <a:stretch/>
        </p:blipFill>
        <p:spPr>
          <a:xfrm>
            <a:off x="5652120" y="746702"/>
            <a:ext cx="3282814" cy="5364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8276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0"/>
            <a:ext cx="4788024" cy="68580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200" dirty="0" smtClean="0">
                <a:solidFill>
                  <a:schemeClr val="bg1"/>
                </a:solidFill>
              </a:rPr>
              <a:t>Deprem </a:t>
            </a:r>
            <a:r>
              <a:rPr lang="tr-TR" sz="2200" dirty="0">
                <a:solidFill>
                  <a:schemeClr val="bg1"/>
                </a:solidFill>
              </a:rPr>
              <a:t>sırasında Osmanlı tahtında </a:t>
            </a:r>
            <a:r>
              <a:rPr lang="tr-TR" sz="2200" dirty="0">
                <a:solidFill>
                  <a:srgbClr val="FFFF00"/>
                </a:solidFill>
              </a:rPr>
              <a:t>Sultan </a:t>
            </a:r>
            <a:r>
              <a:rPr lang="tr-TR" sz="2200" dirty="0" smtClean="0">
                <a:solidFill>
                  <a:srgbClr val="FFFF00"/>
                </a:solidFill>
              </a:rPr>
              <a:t>III. Mustafa </a:t>
            </a:r>
            <a:r>
              <a:rPr lang="tr-TR" sz="2200" dirty="0">
                <a:solidFill>
                  <a:schemeClr val="bg1"/>
                </a:solidFill>
              </a:rPr>
              <a:t>bulunuyordu. Depremin ardından </a:t>
            </a:r>
            <a:r>
              <a:rPr lang="tr-TR" sz="2200" dirty="0" smtClean="0">
                <a:solidFill>
                  <a:schemeClr val="bg1"/>
                </a:solidFill>
              </a:rPr>
              <a:t>çadırların </a:t>
            </a:r>
            <a:r>
              <a:rPr lang="tr-TR" sz="2200" dirty="0">
                <a:solidFill>
                  <a:schemeClr val="bg1"/>
                </a:solidFill>
              </a:rPr>
              <a:t>kurulduğu alanları gezen ve insanların </a:t>
            </a:r>
            <a:r>
              <a:rPr lang="tr-TR" sz="2200" dirty="0" smtClean="0">
                <a:solidFill>
                  <a:schemeClr val="bg1"/>
                </a:solidFill>
              </a:rPr>
              <a:t>mağduriyeti </a:t>
            </a:r>
            <a:r>
              <a:rPr lang="tr-TR" sz="2200" dirty="0">
                <a:solidFill>
                  <a:schemeClr val="bg1"/>
                </a:solidFill>
              </a:rPr>
              <a:t>karşısında çok üzülüp gözyaşı döken </a:t>
            </a:r>
            <a:r>
              <a:rPr lang="tr-TR" sz="2200" dirty="0" smtClean="0">
                <a:solidFill>
                  <a:schemeClr val="bg1"/>
                </a:solidFill>
              </a:rPr>
              <a:t>padişah</a:t>
            </a:r>
            <a:r>
              <a:rPr lang="tr-TR" sz="2200" dirty="0">
                <a:solidFill>
                  <a:schemeClr val="bg1"/>
                </a:solidFill>
              </a:rPr>
              <a:t>, depremi ilahi bir sınav şeklinde </a:t>
            </a:r>
            <a:r>
              <a:rPr lang="tr-TR" sz="2200" dirty="0" smtClean="0">
                <a:solidFill>
                  <a:schemeClr val="bg1"/>
                </a:solidFill>
              </a:rPr>
              <a:t>nitelendirerek ihtiyaç </a:t>
            </a:r>
            <a:r>
              <a:rPr lang="tr-TR" sz="2200" dirty="0">
                <a:solidFill>
                  <a:schemeClr val="bg1"/>
                </a:solidFill>
              </a:rPr>
              <a:t>sahiplerine yardımlarda bulundu.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l="61431" t="14766" r="15878" b="19282"/>
          <a:stretch/>
        </p:blipFill>
        <p:spPr>
          <a:xfrm>
            <a:off x="5148064" y="620688"/>
            <a:ext cx="3437040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6313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l="30630" t="19484" r="33397" b="9641"/>
          <a:stretch/>
        </p:blipFill>
        <p:spPr>
          <a:xfrm>
            <a:off x="1403648" y="0"/>
            <a:ext cx="61912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9902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3550462"/>
            <a:ext cx="9144000" cy="3307538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dirty="0">
                <a:solidFill>
                  <a:schemeClr val="bg1"/>
                </a:solidFill>
              </a:rPr>
              <a:t>Kaynaklara göre İstanbul Depremi’nin </a:t>
            </a:r>
            <a:r>
              <a:rPr lang="tr-TR" sz="2000" dirty="0" smtClean="0">
                <a:solidFill>
                  <a:schemeClr val="bg1"/>
                </a:solidFill>
              </a:rPr>
              <a:t>yaşandığı </a:t>
            </a:r>
            <a:r>
              <a:rPr lang="tr-TR" sz="2000" dirty="0" smtClean="0">
                <a:solidFill>
                  <a:srgbClr val="FFFF00"/>
                </a:solidFill>
              </a:rPr>
              <a:t>XVIII</a:t>
            </a:r>
            <a:r>
              <a:rPr lang="tr-TR" sz="2000" dirty="0">
                <a:solidFill>
                  <a:srgbClr val="FFFF00"/>
                </a:solidFill>
              </a:rPr>
              <a:t>. yüzyılda </a:t>
            </a:r>
            <a:r>
              <a:rPr lang="tr-TR" sz="2000" dirty="0">
                <a:solidFill>
                  <a:schemeClr val="bg1"/>
                </a:solidFill>
              </a:rPr>
              <a:t>şehrin nüfusu yaklaşık </a:t>
            </a:r>
            <a:r>
              <a:rPr lang="tr-TR" sz="2000" dirty="0">
                <a:solidFill>
                  <a:srgbClr val="FFFF00"/>
                </a:solidFill>
              </a:rPr>
              <a:t>600-700 </a:t>
            </a:r>
            <a:r>
              <a:rPr lang="tr-TR" sz="2000" dirty="0" smtClean="0">
                <a:solidFill>
                  <a:srgbClr val="FFFF00"/>
                </a:solidFill>
              </a:rPr>
              <a:t>bin </a:t>
            </a:r>
            <a:r>
              <a:rPr lang="tr-TR" sz="2000" dirty="0" smtClean="0">
                <a:solidFill>
                  <a:schemeClr val="bg1"/>
                </a:solidFill>
              </a:rPr>
              <a:t>civarındaydı</a:t>
            </a:r>
            <a:r>
              <a:rPr lang="tr-TR" sz="2000" dirty="0">
                <a:solidFill>
                  <a:schemeClr val="bg1"/>
                </a:solidFill>
              </a:rPr>
              <a:t>. İstanbul bu dönemde sürekli </a:t>
            </a:r>
            <a:r>
              <a:rPr lang="tr-TR" sz="2000" dirty="0">
                <a:solidFill>
                  <a:srgbClr val="FFFF00"/>
                </a:solidFill>
              </a:rPr>
              <a:t>göç </a:t>
            </a:r>
            <a:r>
              <a:rPr lang="tr-TR" sz="2000" dirty="0" smtClean="0">
                <a:solidFill>
                  <a:srgbClr val="FFFF00"/>
                </a:solidFill>
              </a:rPr>
              <a:t>alıyor </a:t>
            </a:r>
            <a:r>
              <a:rPr lang="tr-TR" sz="2000" dirty="0">
                <a:solidFill>
                  <a:srgbClr val="FFFF00"/>
                </a:solidFill>
              </a:rPr>
              <a:t>ve gerek göçler </a:t>
            </a:r>
            <a:r>
              <a:rPr lang="tr-TR" sz="2000" dirty="0">
                <a:solidFill>
                  <a:schemeClr val="bg1"/>
                </a:solidFill>
              </a:rPr>
              <a:t>gerekse sık sık çıkan </a:t>
            </a:r>
            <a:r>
              <a:rPr lang="tr-TR" sz="2000" dirty="0" smtClean="0">
                <a:solidFill>
                  <a:schemeClr val="bg1"/>
                </a:solidFill>
              </a:rPr>
              <a:t>yangınlar nedeniyle </a:t>
            </a:r>
            <a:r>
              <a:rPr lang="tr-TR" sz="2000" dirty="0">
                <a:solidFill>
                  <a:schemeClr val="bg1"/>
                </a:solidFill>
              </a:rPr>
              <a:t>şehirde konut sıkıntısı yaşanıyordu. </a:t>
            </a:r>
            <a:r>
              <a:rPr lang="tr-TR" sz="2000" dirty="0" smtClean="0">
                <a:solidFill>
                  <a:schemeClr val="bg1"/>
                </a:solidFill>
              </a:rPr>
              <a:t>Bu durum </a:t>
            </a:r>
            <a:r>
              <a:rPr lang="tr-TR" sz="2000" dirty="0">
                <a:solidFill>
                  <a:schemeClr val="bg1"/>
                </a:solidFill>
              </a:rPr>
              <a:t>taşradan İstanbul’a gelip yerleşen </a:t>
            </a:r>
            <a:r>
              <a:rPr lang="tr-TR" sz="2000" dirty="0" smtClean="0">
                <a:solidFill>
                  <a:schemeClr val="bg1"/>
                </a:solidFill>
              </a:rPr>
              <a:t>ailelerin hareket </a:t>
            </a:r>
            <a:r>
              <a:rPr lang="tr-TR" sz="2000" dirty="0">
                <a:solidFill>
                  <a:schemeClr val="bg1"/>
                </a:solidFill>
              </a:rPr>
              <a:t>alanlarını sınırlandırıyordu.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/>
          <a:srcRect l="50553" t="21454" r="31737" b="43109"/>
          <a:stretch/>
        </p:blipFill>
        <p:spPr>
          <a:xfrm>
            <a:off x="3851920" y="260648"/>
            <a:ext cx="2304257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225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3550462"/>
            <a:ext cx="9144000" cy="3307538"/>
          </a:xfrm>
          <a:solidFill>
            <a:srgbClr val="002060"/>
          </a:solidFill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dirty="0">
                <a:solidFill>
                  <a:srgbClr val="FFFF00"/>
                </a:solidFill>
              </a:rPr>
              <a:t>1766 İstanbul Depremi</a:t>
            </a:r>
            <a:r>
              <a:rPr lang="tr-TR" sz="2000" dirty="0">
                <a:solidFill>
                  <a:schemeClr val="bg1"/>
                </a:solidFill>
              </a:rPr>
              <a:t>’nde yaklaşık </a:t>
            </a:r>
            <a:r>
              <a:rPr lang="tr-TR" sz="2000" b="1" dirty="0">
                <a:solidFill>
                  <a:srgbClr val="FFFF00"/>
                </a:solidFill>
              </a:rPr>
              <a:t>4 ila 5 bin </a:t>
            </a:r>
            <a:r>
              <a:rPr lang="tr-TR" sz="2000" b="1" dirty="0" smtClean="0">
                <a:solidFill>
                  <a:srgbClr val="FFFF00"/>
                </a:solidFill>
              </a:rPr>
              <a:t>kişi hayatını </a:t>
            </a:r>
            <a:r>
              <a:rPr lang="tr-TR" sz="2000" dirty="0">
                <a:solidFill>
                  <a:schemeClr val="bg1"/>
                </a:solidFill>
              </a:rPr>
              <a:t>kaybetti. Deprem sırasında çok </a:t>
            </a:r>
            <a:r>
              <a:rPr lang="tr-TR" sz="2000" dirty="0" smtClean="0">
                <a:solidFill>
                  <a:schemeClr val="bg1"/>
                </a:solidFill>
              </a:rPr>
              <a:t>sayıda konutun </a:t>
            </a:r>
            <a:r>
              <a:rPr lang="tr-TR" sz="2000" dirty="0">
                <a:solidFill>
                  <a:schemeClr val="bg1"/>
                </a:solidFill>
              </a:rPr>
              <a:t>ağır hasar görmesi ve yıkılması, </a:t>
            </a:r>
            <a:r>
              <a:rPr lang="tr-TR" sz="2000" dirty="0" smtClean="0">
                <a:solidFill>
                  <a:schemeClr val="bg1"/>
                </a:solidFill>
              </a:rPr>
              <a:t>yolların kapanması</a:t>
            </a:r>
            <a:r>
              <a:rPr lang="tr-TR" sz="2000" dirty="0">
                <a:solidFill>
                  <a:schemeClr val="bg1"/>
                </a:solidFill>
              </a:rPr>
              <a:t>, sosyal tesislerin ve vakıf </a:t>
            </a:r>
            <a:r>
              <a:rPr lang="tr-TR" sz="2000" dirty="0" smtClean="0">
                <a:solidFill>
                  <a:schemeClr val="bg1"/>
                </a:solidFill>
              </a:rPr>
              <a:t>binalarının zarar </a:t>
            </a:r>
            <a:r>
              <a:rPr lang="tr-TR" sz="2000" dirty="0">
                <a:solidFill>
                  <a:schemeClr val="bg1"/>
                </a:solidFill>
              </a:rPr>
              <a:t>görmesi nedeniyle pek çok sıkıntı </a:t>
            </a:r>
            <a:r>
              <a:rPr lang="tr-TR" sz="2000" dirty="0" smtClean="0">
                <a:solidFill>
                  <a:schemeClr val="bg1"/>
                </a:solidFill>
              </a:rPr>
              <a:t>yaşandı. </a:t>
            </a:r>
            <a:r>
              <a:rPr lang="tr-TR" sz="2000" dirty="0">
                <a:solidFill>
                  <a:schemeClr val="bg1"/>
                </a:solidFill>
              </a:rPr>
              <a:t>İstanbul halkı, su ve yiyecek </a:t>
            </a:r>
            <a:r>
              <a:rPr lang="tr-TR" sz="2000" dirty="0" smtClean="0">
                <a:solidFill>
                  <a:schemeClr val="bg1"/>
                </a:solidFill>
              </a:rPr>
              <a:t>ihtiyacından </a:t>
            </a:r>
            <a:r>
              <a:rPr lang="tr-TR" sz="2000" dirty="0">
                <a:solidFill>
                  <a:schemeClr val="bg1"/>
                </a:solidFill>
              </a:rPr>
              <a:t>barınma ve ulaşım sorunlarına kadar </a:t>
            </a:r>
            <a:r>
              <a:rPr lang="tr-TR" sz="2000" dirty="0" smtClean="0">
                <a:solidFill>
                  <a:schemeClr val="bg1"/>
                </a:solidFill>
              </a:rPr>
              <a:t>çeşitli </a:t>
            </a:r>
            <a:r>
              <a:rPr lang="tr-TR" sz="2000" dirty="0">
                <a:solidFill>
                  <a:schemeClr val="bg1"/>
                </a:solidFill>
              </a:rPr>
              <a:t>sıkıntılarla karşı karşıya kaldı. Dönemin şair </a:t>
            </a:r>
            <a:r>
              <a:rPr lang="tr-TR" sz="2000" dirty="0" smtClean="0">
                <a:solidFill>
                  <a:schemeClr val="bg1"/>
                </a:solidFill>
              </a:rPr>
              <a:t>ve edipleri </a:t>
            </a:r>
            <a:r>
              <a:rPr lang="tr-TR" sz="2000" dirty="0">
                <a:solidFill>
                  <a:schemeClr val="bg1"/>
                </a:solidFill>
              </a:rPr>
              <a:t>de bu felaketi anlatan eserler kaleme </a:t>
            </a:r>
            <a:r>
              <a:rPr lang="tr-TR" sz="2000" dirty="0" smtClean="0">
                <a:solidFill>
                  <a:schemeClr val="bg1"/>
                </a:solidFill>
              </a:rPr>
              <a:t>aldı. İstanbul’da </a:t>
            </a:r>
            <a:r>
              <a:rPr lang="tr-TR" sz="2000" dirty="0">
                <a:solidFill>
                  <a:schemeClr val="bg1"/>
                </a:solidFill>
              </a:rPr>
              <a:t>yaşayan </a:t>
            </a:r>
            <a:r>
              <a:rPr lang="tr-TR" sz="2000" dirty="0">
                <a:solidFill>
                  <a:srgbClr val="FFFF00"/>
                </a:solidFill>
              </a:rPr>
              <a:t>Ermeni halk şairi Minas </a:t>
            </a:r>
            <a:r>
              <a:rPr lang="tr-TR" sz="2000" dirty="0" err="1" smtClean="0">
                <a:solidFill>
                  <a:srgbClr val="FFFF00"/>
                </a:solidFill>
              </a:rPr>
              <a:t>Ceranyan</a:t>
            </a:r>
            <a:r>
              <a:rPr lang="tr-TR" sz="2000" dirty="0" err="1" smtClean="0">
                <a:solidFill>
                  <a:schemeClr val="bg1"/>
                </a:solidFill>
              </a:rPr>
              <a:t>’ın</a:t>
            </a:r>
            <a:r>
              <a:rPr lang="tr-TR" sz="2000" dirty="0" smtClean="0">
                <a:solidFill>
                  <a:schemeClr val="bg1"/>
                </a:solidFill>
              </a:rPr>
              <a:t> </a:t>
            </a:r>
            <a:r>
              <a:rPr lang="tr-TR" sz="2000" dirty="0">
                <a:solidFill>
                  <a:srgbClr val="FFFF00"/>
                </a:solidFill>
              </a:rPr>
              <a:t>1766 Depremi’yle </a:t>
            </a:r>
            <a:r>
              <a:rPr lang="tr-TR" sz="2000" dirty="0">
                <a:solidFill>
                  <a:schemeClr val="bg1"/>
                </a:solidFill>
              </a:rPr>
              <a:t>ilgili destansı şiiri </a:t>
            </a:r>
            <a:r>
              <a:rPr lang="tr-TR" sz="2000" dirty="0" smtClean="0">
                <a:solidFill>
                  <a:schemeClr val="bg1"/>
                </a:solidFill>
              </a:rPr>
              <a:t>bu eserlerin </a:t>
            </a:r>
            <a:r>
              <a:rPr lang="tr-TR" sz="2000" dirty="0">
                <a:solidFill>
                  <a:schemeClr val="bg1"/>
                </a:solidFill>
              </a:rPr>
              <a:t>en bilinenlerinden biriydi.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/>
          <a:srcRect l="50553" t="21454" r="31737" b="43109"/>
          <a:stretch/>
        </p:blipFill>
        <p:spPr>
          <a:xfrm>
            <a:off x="3851920" y="260648"/>
            <a:ext cx="2304257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9371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l="30630" t="18500" r="32844" b="9641"/>
          <a:stretch/>
        </p:blipFill>
        <p:spPr>
          <a:xfrm>
            <a:off x="1763688" y="0"/>
            <a:ext cx="62003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72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0"/>
            <a:ext cx="4788024" cy="6858000"/>
          </a:xfrm>
          <a:solidFill>
            <a:srgbClr val="002060"/>
          </a:solidFill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>
                <a:solidFill>
                  <a:schemeClr val="bg1"/>
                </a:solidFill>
              </a:rPr>
              <a:t>Osmanlı Devleti hâkim olduğu </a:t>
            </a:r>
            <a:r>
              <a:rPr lang="tr-TR" sz="2400" dirty="0" smtClean="0">
                <a:solidFill>
                  <a:schemeClr val="bg1"/>
                </a:solidFill>
              </a:rPr>
              <a:t>geniş topraklarda </a:t>
            </a:r>
            <a:r>
              <a:rPr lang="tr-TR" sz="2400" dirty="0">
                <a:solidFill>
                  <a:srgbClr val="FFFF00"/>
                </a:solidFill>
              </a:rPr>
              <a:t>idari ve mali denetimi </a:t>
            </a:r>
            <a:r>
              <a:rPr lang="tr-TR" sz="2400" dirty="0" smtClean="0">
                <a:solidFill>
                  <a:srgbClr val="FFFF00"/>
                </a:solidFill>
              </a:rPr>
              <a:t>sağlamak </a:t>
            </a:r>
            <a:r>
              <a:rPr lang="tr-TR" sz="2400" dirty="0">
                <a:solidFill>
                  <a:schemeClr val="bg1"/>
                </a:solidFill>
              </a:rPr>
              <a:t>amacıyla merkeziyetçi bir yapı kurmuştu. İstanbul, devletin </a:t>
            </a:r>
            <a:r>
              <a:rPr lang="tr-TR" sz="2400" dirty="0" smtClean="0">
                <a:solidFill>
                  <a:schemeClr val="bg1"/>
                </a:solidFill>
              </a:rPr>
              <a:t>başkenti olması </a:t>
            </a:r>
            <a:r>
              <a:rPr lang="tr-TR" sz="2400" dirty="0">
                <a:solidFill>
                  <a:schemeClr val="bg1"/>
                </a:solidFill>
              </a:rPr>
              <a:t>nedeniyle devletin de en önemli merkeziydi. Barındırdığı </a:t>
            </a:r>
            <a:r>
              <a:rPr lang="tr-TR" sz="2400" dirty="0">
                <a:solidFill>
                  <a:srgbClr val="FFFF00"/>
                </a:solidFill>
              </a:rPr>
              <a:t>askerî </a:t>
            </a:r>
            <a:r>
              <a:rPr lang="tr-TR" sz="2400" dirty="0" smtClean="0">
                <a:solidFill>
                  <a:srgbClr val="FFFF00"/>
                </a:solidFill>
              </a:rPr>
              <a:t>ve bürokratik </a:t>
            </a:r>
            <a:r>
              <a:rPr lang="tr-TR" sz="2400" dirty="0">
                <a:solidFill>
                  <a:srgbClr val="FFFF00"/>
                </a:solidFill>
              </a:rPr>
              <a:t>kadroların </a:t>
            </a:r>
            <a:r>
              <a:rPr lang="tr-TR" sz="2400" dirty="0">
                <a:solidFill>
                  <a:schemeClr val="bg1"/>
                </a:solidFill>
              </a:rPr>
              <a:t>yanı sıra coğrafi konumunun da sağladığı </a:t>
            </a:r>
            <a:r>
              <a:rPr lang="tr-TR" sz="2400" dirty="0" smtClean="0">
                <a:solidFill>
                  <a:schemeClr val="bg1"/>
                </a:solidFill>
              </a:rPr>
              <a:t>avantajlarla </a:t>
            </a:r>
            <a:r>
              <a:rPr lang="tr-TR" sz="2400" dirty="0" smtClean="0">
                <a:solidFill>
                  <a:srgbClr val="FFFF00"/>
                </a:solidFill>
              </a:rPr>
              <a:t>kalabalık </a:t>
            </a:r>
            <a:r>
              <a:rPr lang="tr-TR" sz="2400" dirty="0">
                <a:solidFill>
                  <a:srgbClr val="FFFF00"/>
                </a:solidFill>
              </a:rPr>
              <a:t>bir nüfusu </a:t>
            </a:r>
            <a:r>
              <a:rPr lang="tr-TR" sz="2400" dirty="0">
                <a:solidFill>
                  <a:schemeClr val="bg1"/>
                </a:solidFill>
              </a:rPr>
              <a:t>bünyesinde </a:t>
            </a:r>
            <a:r>
              <a:rPr lang="tr-TR" sz="2400" dirty="0" smtClean="0">
                <a:solidFill>
                  <a:schemeClr val="bg1"/>
                </a:solidFill>
              </a:rPr>
              <a:t>barındırıyordu. Farklı bölgelerden </a:t>
            </a:r>
            <a:r>
              <a:rPr lang="tr-TR" sz="2400" dirty="0">
                <a:solidFill>
                  <a:schemeClr val="bg1"/>
                </a:solidFill>
              </a:rPr>
              <a:t>getirilen artı ürünler burada toplanıyor, ülke genelindeki ticari </a:t>
            </a:r>
            <a:r>
              <a:rPr lang="tr-TR" sz="2400" dirty="0" smtClean="0">
                <a:solidFill>
                  <a:schemeClr val="bg1"/>
                </a:solidFill>
              </a:rPr>
              <a:t>faaliyetler buradan </a:t>
            </a:r>
            <a:r>
              <a:rPr lang="tr-TR" sz="2400" dirty="0">
                <a:solidFill>
                  <a:schemeClr val="bg1"/>
                </a:solidFill>
              </a:rPr>
              <a:t>yönetiliyor ve İstanbul her geçen gün </a:t>
            </a:r>
            <a:r>
              <a:rPr lang="tr-TR" sz="2400" dirty="0">
                <a:solidFill>
                  <a:srgbClr val="FFFF00"/>
                </a:solidFill>
              </a:rPr>
              <a:t>yüksek hacimli bir ticaret </a:t>
            </a:r>
            <a:r>
              <a:rPr lang="tr-TR" sz="2400" dirty="0" smtClean="0">
                <a:solidFill>
                  <a:srgbClr val="FFFF00"/>
                </a:solidFill>
              </a:rPr>
              <a:t>merkezi </a:t>
            </a:r>
            <a:r>
              <a:rPr lang="tr-TR" sz="2400" dirty="0">
                <a:solidFill>
                  <a:srgbClr val="FFFF00"/>
                </a:solidFill>
              </a:rPr>
              <a:t>o</a:t>
            </a:r>
            <a:r>
              <a:rPr lang="tr-TR" sz="2400" dirty="0">
                <a:solidFill>
                  <a:schemeClr val="bg1"/>
                </a:solidFill>
              </a:rPr>
              <a:t>lma özelliğini koruyordu</a:t>
            </a:r>
            <a:r>
              <a:rPr lang="tr-TR" sz="2400" dirty="0" smtClean="0">
                <a:solidFill>
                  <a:schemeClr val="bg1"/>
                </a:solidFill>
              </a:rPr>
              <a:t>.</a:t>
            </a:r>
            <a:endParaRPr lang="tr-TR" sz="2400" dirty="0">
              <a:solidFill>
                <a:schemeClr val="bg1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3"/>
          <a:srcRect l="31737" t="24406" r="32290" b="16532"/>
          <a:stretch/>
        </p:blipFill>
        <p:spPr>
          <a:xfrm>
            <a:off x="4788024" y="1180135"/>
            <a:ext cx="4386489" cy="4049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292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0"/>
            <a:ext cx="4932040" cy="6858000"/>
          </a:xfrm>
          <a:solidFill>
            <a:srgbClr val="002060"/>
          </a:solidFill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 smtClean="0">
                <a:solidFill>
                  <a:srgbClr val="FFFF00"/>
                </a:solidFill>
              </a:rPr>
              <a:t>1766 </a:t>
            </a:r>
            <a:r>
              <a:rPr lang="tr-TR" sz="2400" dirty="0">
                <a:solidFill>
                  <a:srgbClr val="FFFF00"/>
                </a:solidFill>
              </a:rPr>
              <a:t>İstanbul Depremi</a:t>
            </a:r>
            <a:r>
              <a:rPr lang="tr-TR" sz="2400" dirty="0">
                <a:solidFill>
                  <a:schemeClr val="bg1"/>
                </a:solidFill>
              </a:rPr>
              <a:t>’nde çok sayıda </a:t>
            </a:r>
            <a:r>
              <a:rPr lang="tr-TR" sz="2400" dirty="0">
                <a:solidFill>
                  <a:srgbClr val="FFFF00"/>
                </a:solidFill>
              </a:rPr>
              <a:t>konutun yanı sıra cami, kamu </a:t>
            </a:r>
            <a:r>
              <a:rPr lang="tr-TR" sz="2400" dirty="0" smtClean="0">
                <a:solidFill>
                  <a:srgbClr val="FFFF00"/>
                </a:solidFill>
              </a:rPr>
              <a:t>binası, vakıf </a:t>
            </a:r>
            <a:r>
              <a:rPr lang="tr-TR" sz="2400" dirty="0">
                <a:solidFill>
                  <a:srgbClr val="FFFF00"/>
                </a:solidFill>
              </a:rPr>
              <a:t>eseri, değirmen ve içme suyu şebekesi </a:t>
            </a:r>
            <a:r>
              <a:rPr lang="tr-TR" sz="2400" dirty="0">
                <a:solidFill>
                  <a:schemeClr val="bg1"/>
                </a:solidFill>
              </a:rPr>
              <a:t>ağır hasar gördü. Ayrıca </a:t>
            </a:r>
            <a:r>
              <a:rPr lang="tr-TR" sz="2400" dirty="0" smtClean="0">
                <a:solidFill>
                  <a:schemeClr val="bg1"/>
                </a:solidFill>
              </a:rPr>
              <a:t>surlar ve </a:t>
            </a:r>
            <a:r>
              <a:rPr lang="tr-TR" sz="2400" dirty="0">
                <a:solidFill>
                  <a:schemeClr val="bg1"/>
                </a:solidFill>
              </a:rPr>
              <a:t>yollar da hasar aldığı için depremden sonra yapılan müdahaleler </a:t>
            </a:r>
            <a:r>
              <a:rPr lang="tr-TR" sz="2400" dirty="0" smtClean="0">
                <a:solidFill>
                  <a:schemeClr val="bg1"/>
                </a:solidFill>
              </a:rPr>
              <a:t>gecikti. Depremde </a:t>
            </a:r>
            <a:r>
              <a:rPr lang="tr-TR" sz="2400" dirty="0">
                <a:solidFill>
                  <a:schemeClr val="bg1"/>
                </a:solidFill>
              </a:rPr>
              <a:t>yıkılan ya da hasar alan yapılar işlevlerine </a:t>
            </a:r>
            <a:r>
              <a:rPr lang="tr-TR" sz="2400" dirty="0" smtClean="0">
                <a:solidFill>
                  <a:schemeClr val="bg1"/>
                </a:solidFill>
              </a:rPr>
              <a:t>göre sınıflandırıldığında </a:t>
            </a:r>
            <a:r>
              <a:rPr lang="tr-TR" sz="2400" dirty="0">
                <a:solidFill>
                  <a:schemeClr val="bg1"/>
                </a:solidFill>
              </a:rPr>
              <a:t>yaklaşık </a:t>
            </a:r>
            <a:r>
              <a:rPr lang="tr-TR" sz="2400" dirty="0">
                <a:solidFill>
                  <a:srgbClr val="FFFF00"/>
                </a:solidFill>
              </a:rPr>
              <a:t>%30’unun cami, %20’sinin eğitim binası, %15’inin mirî </a:t>
            </a:r>
            <a:r>
              <a:rPr lang="tr-TR" sz="2400" dirty="0" smtClean="0">
                <a:solidFill>
                  <a:srgbClr val="FFFF00"/>
                </a:solidFill>
              </a:rPr>
              <a:t>hizmet binası</a:t>
            </a:r>
            <a:r>
              <a:rPr lang="tr-TR" sz="2400" dirty="0">
                <a:solidFill>
                  <a:srgbClr val="FFFF00"/>
                </a:solidFill>
              </a:rPr>
              <a:t>, %10’unun sur, %10’unun saray, %5’inin ticari yapı, %10’unun da </a:t>
            </a:r>
            <a:r>
              <a:rPr lang="tr-TR" sz="2400" dirty="0" smtClean="0">
                <a:solidFill>
                  <a:schemeClr val="bg1"/>
                </a:solidFill>
              </a:rPr>
              <a:t>diğer yapılar </a:t>
            </a:r>
            <a:r>
              <a:rPr lang="tr-TR" sz="2400" dirty="0">
                <a:solidFill>
                  <a:srgbClr val="FFFF00"/>
                </a:solidFill>
              </a:rPr>
              <a:t>(türbe, imaret, darüşşifa vb</a:t>
            </a:r>
            <a:r>
              <a:rPr lang="tr-TR" sz="2400" dirty="0">
                <a:solidFill>
                  <a:schemeClr val="bg1"/>
                </a:solidFill>
              </a:rPr>
              <a:t>.) olduğu belirlendi.</a:t>
            </a:r>
            <a:endParaRPr lang="tr-TR" sz="20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3"/>
          <a:srcRect l="31737" t="24406" r="32290" b="16532"/>
          <a:stretch/>
        </p:blipFill>
        <p:spPr>
          <a:xfrm>
            <a:off x="4463479" y="1124744"/>
            <a:ext cx="4680521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98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/>
          <a:srcRect l="33951" t="16532" r="36717" b="12594"/>
          <a:stretch/>
        </p:blipFill>
        <p:spPr>
          <a:xfrm>
            <a:off x="2051720" y="-1992"/>
            <a:ext cx="5049717" cy="6859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042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1187625" y="980728"/>
            <a:ext cx="7346776" cy="4930494"/>
          </a:xfrm>
          <a:solidFill>
            <a:srgbClr val="002060"/>
          </a:solidFill>
        </p:spPr>
        <p:txBody>
          <a:bodyPr/>
          <a:lstStyle/>
          <a:p>
            <a:pPr algn="ctr"/>
            <a:endParaRPr lang="tr-TR" dirty="0" smtClean="0">
              <a:solidFill>
                <a:srgbClr val="FFFF00"/>
              </a:solidFill>
            </a:endParaRPr>
          </a:p>
          <a:p>
            <a:pPr algn="ctr"/>
            <a:endParaRPr lang="tr-TR" dirty="0">
              <a:solidFill>
                <a:srgbClr val="FFFF00"/>
              </a:solidFill>
            </a:endParaRPr>
          </a:p>
          <a:p>
            <a:pPr algn="ctr"/>
            <a:endParaRPr lang="tr-TR" dirty="0" smtClean="0">
              <a:solidFill>
                <a:srgbClr val="FFFF00"/>
              </a:solidFill>
            </a:endParaRPr>
          </a:p>
          <a:p>
            <a:pPr algn="ctr"/>
            <a:endParaRPr lang="tr-TR" dirty="0">
              <a:solidFill>
                <a:srgbClr val="FFFF00"/>
              </a:solidFill>
            </a:endParaRPr>
          </a:p>
          <a:p>
            <a:pPr algn="ctr"/>
            <a:r>
              <a:rPr lang="tr-TR" sz="2800" b="1" dirty="0" smtClean="0">
                <a:solidFill>
                  <a:schemeClr val="bg1"/>
                </a:solidFill>
              </a:rPr>
              <a:t>www.tariheglencesi.com</a:t>
            </a:r>
          </a:p>
          <a:p>
            <a:pPr algn="ctr"/>
            <a:r>
              <a:rPr lang="tr-TR" sz="2800" b="1" dirty="0" smtClean="0">
                <a:solidFill>
                  <a:srgbClr val="FFFF00"/>
                </a:solidFill>
              </a:rPr>
              <a:t>Youtube: </a:t>
            </a:r>
            <a:r>
              <a:rPr lang="tr-TR" sz="2800" b="1" dirty="0" err="1" smtClean="0">
                <a:solidFill>
                  <a:srgbClr val="FFFF00"/>
                </a:solidFill>
              </a:rPr>
              <a:t>tariheglencesi</a:t>
            </a:r>
            <a:endParaRPr lang="tr-TR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89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uman">
  <a:themeElements>
    <a:clrScheme name="Duma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Duma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uma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2486</TotalTime>
  <Words>1712</Words>
  <Application>Microsoft Office PowerPoint</Application>
  <PresentationFormat>Ekran Gösterisi (4:3)</PresentationFormat>
  <Paragraphs>38</Paragraphs>
  <Slides>35</Slides>
  <Notes>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35</vt:i4>
      </vt:variant>
    </vt:vector>
  </HeadingPairs>
  <TitlesOfParts>
    <vt:vector size="41" baseType="lpstr">
      <vt:lpstr>Arial</vt:lpstr>
      <vt:lpstr>Calibri</vt:lpstr>
      <vt:lpstr>Century Gothic</vt:lpstr>
      <vt:lpstr>Times New Roman</vt:lpstr>
      <vt:lpstr>Wingdings 3</vt:lpstr>
      <vt:lpstr>Duman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TOSHIBA</dc:creator>
  <cp:lastModifiedBy>toshiba</cp:lastModifiedBy>
  <cp:revision>221</cp:revision>
  <dcterms:created xsi:type="dcterms:W3CDTF">2011-02-19T12:21:16Z</dcterms:created>
  <dcterms:modified xsi:type="dcterms:W3CDTF">2026-10-15T12:27:34Z</dcterms:modified>
</cp:coreProperties>
</file>