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257" r:id="rId2"/>
    <p:sldId id="258" r:id="rId3"/>
    <p:sldId id="294" r:id="rId4"/>
    <p:sldId id="259" r:id="rId5"/>
    <p:sldId id="260" r:id="rId6"/>
    <p:sldId id="261" r:id="rId7"/>
    <p:sldId id="262" r:id="rId8"/>
    <p:sldId id="263" r:id="rId9"/>
    <p:sldId id="264" r:id="rId10"/>
    <p:sldId id="265" r:id="rId11"/>
    <p:sldId id="266" r:id="rId12"/>
    <p:sldId id="293" r:id="rId13"/>
    <p:sldId id="302" r:id="rId14"/>
    <p:sldId id="298" r:id="rId15"/>
    <p:sldId id="299" r:id="rId16"/>
    <p:sldId id="300" r:id="rId17"/>
    <p:sldId id="301" r:id="rId18"/>
    <p:sldId id="267" r:id="rId19"/>
    <p:sldId id="268" r:id="rId20"/>
    <p:sldId id="269" r:id="rId21"/>
    <p:sldId id="303" r:id="rId22"/>
    <p:sldId id="304" r:id="rId23"/>
    <p:sldId id="270" r:id="rId24"/>
    <p:sldId id="271" r:id="rId25"/>
    <p:sldId id="272" r:id="rId26"/>
    <p:sldId id="273" r:id="rId27"/>
    <p:sldId id="274" r:id="rId28"/>
    <p:sldId id="275" r:id="rId29"/>
    <p:sldId id="292" r:id="rId30"/>
    <p:sldId id="276" r:id="rId31"/>
    <p:sldId id="277" r:id="rId32"/>
    <p:sldId id="278" r:id="rId33"/>
    <p:sldId id="279" r:id="rId34"/>
    <p:sldId id="280" r:id="rId35"/>
    <p:sldId id="281" r:id="rId36"/>
    <p:sldId id="282" r:id="rId37"/>
    <p:sldId id="296" r:id="rId38"/>
    <p:sldId id="295" r:id="rId39"/>
    <p:sldId id="291" r:id="rId40"/>
    <p:sldId id="290"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44259B"/>
    <a:srgbClr val="3E11A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34BBCB-4F22-46CE-9556-C9A5AFD8CFD4}" type="datetimeFigureOut">
              <a:rPr lang="tr-TR" smtClean="0"/>
              <a:t>15.03.2018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F2D325-54A1-492C-A64F-927C4A4D9725}" type="slidenum">
              <a:rPr lang="tr-TR" smtClean="0"/>
              <a:t>‹#›</a:t>
            </a:fld>
            <a:endParaRPr lang="tr-TR"/>
          </a:p>
        </p:txBody>
      </p:sp>
    </p:spTree>
    <p:extLst>
      <p:ext uri="{BB962C8B-B14F-4D97-AF65-F5344CB8AC3E}">
        <p14:creationId xmlns:p14="http://schemas.microsoft.com/office/powerpoint/2010/main" val="370639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8F2D325-54A1-492C-A64F-927C4A4D9725}" type="slidenum">
              <a:rPr lang="tr-TR" smtClean="0"/>
              <a:t>38</a:t>
            </a:fld>
            <a:endParaRPr lang="tr-TR"/>
          </a:p>
        </p:txBody>
      </p:sp>
    </p:spTree>
    <p:extLst>
      <p:ext uri="{BB962C8B-B14F-4D97-AF65-F5344CB8AC3E}">
        <p14:creationId xmlns:p14="http://schemas.microsoft.com/office/powerpoint/2010/main" val="2644951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6E4F424-615A-471D-869D-549F3CDC5930}" type="datetime1">
              <a:rPr lang="tr-TR" smtClean="0"/>
              <a:t>15.03.2018</a:t>
            </a:fld>
            <a:endParaRPr lang="tr-TR"/>
          </a:p>
        </p:txBody>
      </p:sp>
      <p:sp>
        <p:nvSpPr>
          <p:cNvPr id="19" name="18 Altbilgi Yer Tutucusu"/>
          <p:cNvSpPr>
            <a:spLocks noGrp="1"/>
          </p:cNvSpPr>
          <p:nvPr>
            <p:ph type="ftr" sz="quarter" idx="11"/>
          </p:nvPr>
        </p:nvSpPr>
        <p:spPr/>
        <p:txBody>
          <a:bodyPr/>
          <a:lstStyle/>
          <a:p>
            <a:r>
              <a:rPr lang="tr-TR" smtClean="0"/>
              <a:t>www.tariheglencesi.com</a:t>
            </a:r>
            <a:endParaRPr lang="tr-TR"/>
          </a:p>
        </p:txBody>
      </p:sp>
      <p:sp>
        <p:nvSpPr>
          <p:cNvPr id="27" name="26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7D23E44-E49C-4254-9B7A-2B321ABD5431}" type="datetime1">
              <a:rPr lang="tr-TR" smtClean="0"/>
              <a:t>15.03.2018</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FE30DEF-F0DA-441F-9BEB-92DC5A358015}" type="datetime1">
              <a:rPr lang="tr-TR" smtClean="0"/>
              <a:t>15.03.2018</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lgn="l">
              <a:defRPr/>
            </a:lvl1p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90C62C8-C86B-4B9A-9EF7-F43AB6F019D0}" type="datetime1">
              <a:rPr lang="tr-TR" smtClean="0"/>
              <a:t>15.03.2018</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Başlık"/>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2D68EE0B-AE63-46B9-80E1-BDF721989646}" type="datetime1">
              <a:rPr lang="tr-TR" smtClean="0"/>
              <a:t>15.03.2018</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C56E903-BB97-49AC-A6BB-EEA0F9734C3A}" type="datetime1">
              <a:rPr lang="tr-TR" smtClean="0"/>
              <a:t>15.03.2018</a:t>
            </a:fld>
            <a:endParaRPr lang="tr-TR"/>
          </a:p>
        </p:txBody>
      </p:sp>
      <p:sp>
        <p:nvSpPr>
          <p:cNvPr id="6" name="5 Altbilgi Yer Tutucusu"/>
          <p:cNvSpPr>
            <a:spLocks noGrp="1"/>
          </p:cNvSpPr>
          <p:nvPr>
            <p:ph type="ftr" sz="quarter" idx="11"/>
          </p:nvPr>
        </p:nvSpPr>
        <p:spPr/>
        <p:txBody>
          <a:bodyPr/>
          <a:lstStyle/>
          <a:p>
            <a:r>
              <a:rPr lang="tr-TR" smtClean="0"/>
              <a:t>www.tariheglencesi.com</a:t>
            </a:r>
            <a:endParaRPr lang="tr-TR"/>
          </a:p>
        </p:txBody>
      </p:sp>
      <p:sp>
        <p:nvSpPr>
          <p:cNvPr id="7" name="6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0C9A53DD-089E-4837-B44F-02FAA5661909}" type="datetime1">
              <a:rPr lang="tr-TR" smtClean="0"/>
              <a:t>15.03.2018</a:t>
            </a:fld>
            <a:endParaRPr lang="tr-TR"/>
          </a:p>
        </p:txBody>
      </p:sp>
      <p:sp>
        <p:nvSpPr>
          <p:cNvPr id="8" name="7 Altbilgi Yer Tutucusu"/>
          <p:cNvSpPr>
            <a:spLocks noGrp="1"/>
          </p:cNvSpPr>
          <p:nvPr>
            <p:ph type="ftr" sz="quarter" idx="11"/>
          </p:nvPr>
        </p:nvSpPr>
        <p:spPr/>
        <p:txBody>
          <a:bodyPr/>
          <a:lstStyle/>
          <a:p>
            <a:r>
              <a:rPr lang="tr-TR" smtClean="0"/>
              <a:t>www.tariheglencesi.com</a:t>
            </a:r>
            <a:endParaRPr lang="tr-TR"/>
          </a:p>
        </p:txBody>
      </p:sp>
      <p:sp>
        <p:nvSpPr>
          <p:cNvPr id="9" name="8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320"/>
            <a:ext cx="7470648" cy="1143000"/>
          </a:xfrm>
        </p:spPr>
        <p:txBody>
          <a:bodyPr anchor="ctr"/>
          <a:lstStyle>
            <a:lvl1pPr algn="l">
              <a:defRPr sz="4600"/>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139C114F-6608-43DA-A765-90A2188BD1D2}" type="datetime1">
              <a:rPr lang="tr-TR" smtClean="0"/>
              <a:t>15.03.2018</a:t>
            </a:fld>
            <a:endParaRPr lang="tr-TR"/>
          </a:p>
        </p:txBody>
      </p:sp>
      <p:sp>
        <p:nvSpPr>
          <p:cNvPr id="8" name="7 Slayt Numarası Yer Tutucusu"/>
          <p:cNvSpPr>
            <a:spLocks noGrp="1"/>
          </p:cNvSpPr>
          <p:nvPr>
            <p:ph type="sldNum" sz="quarter" idx="11"/>
          </p:nvPr>
        </p:nvSpPr>
        <p:spPr/>
        <p:txBody>
          <a:bodyPr/>
          <a:lstStyle/>
          <a:p>
            <a:fld id="{4ED3B027-68F6-4AC4-A6DC-70ECA4128519}" type="slidenum">
              <a:rPr lang="tr-TR" smtClean="0"/>
              <a:t>‹#›</a:t>
            </a:fld>
            <a:endParaRPr lang="tr-TR"/>
          </a:p>
        </p:txBody>
      </p:sp>
      <p:sp>
        <p:nvSpPr>
          <p:cNvPr id="9" name="8 Altbilgi Yer Tutucusu"/>
          <p:cNvSpPr>
            <a:spLocks noGrp="1"/>
          </p:cNvSpPr>
          <p:nvPr>
            <p:ph type="ftr" sz="quarter" idx="12"/>
          </p:nvPr>
        </p:nvSpPr>
        <p:spPr/>
        <p:txBody>
          <a:bodyPr/>
          <a:lstStyle/>
          <a:p>
            <a:r>
              <a:rPr lang="tr-TR" smtClean="0"/>
              <a:t>www.tariheglencesi.com</a:t>
            </a: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85536B3-001F-4C85-B0B1-EAF6529E51C2}" type="datetime1">
              <a:rPr lang="tr-TR" smtClean="0"/>
              <a:t>15.03.2018</a:t>
            </a:fld>
            <a:endParaRPr lang="tr-TR"/>
          </a:p>
        </p:txBody>
      </p:sp>
      <p:sp>
        <p:nvSpPr>
          <p:cNvPr id="3" name="2 Altbilgi Yer Tutucusu"/>
          <p:cNvSpPr>
            <a:spLocks noGrp="1"/>
          </p:cNvSpPr>
          <p:nvPr>
            <p:ph type="ftr" sz="quarter" idx="11"/>
          </p:nvPr>
        </p:nvSpPr>
        <p:spPr/>
        <p:txBody>
          <a:bodyPr/>
          <a:lstStyle/>
          <a:p>
            <a:r>
              <a:rPr lang="tr-TR" smtClean="0"/>
              <a:t>www.tariheglencesi.com</a:t>
            </a:r>
            <a:endParaRPr lang="tr-TR"/>
          </a:p>
        </p:txBody>
      </p:sp>
      <p:sp>
        <p:nvSpPr>
          <p:cNvPr id="4" name="3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05295722-EF24-400E-B698-A27FC9074767}" type="datetime1">
              <a:rPr lang="tr-TR" smtClean="0"/>
              <a:t>15.03.2018</a:t>
            </a:fld>
            <a:endParaRPr lang="tr-TR"/>
          </a:p>
        </p:txBody>
      </p:sp>
      <p:sp>
        <p:nvSpPr>
          <p:cNvPr id="6" name="5 Altbilgi Yer Tutucusu"/>
          <p:cNvSpPr>
            <a:spLocks noGrp="1"/>
          </p:cNvSpPr>
          <p:nvPr>
            <p:ph type="ftr" sz="quarter" idx="11"/>
          </p:nvPr>
        </p:nvSpPr>
        <p:spPr/>
        <p:txBody>
          <a:bodyPr/>
          <a:lstStyle/>
          <a:p>
            <a:r>
              <a:rPr lang="tr-TR" smtClean="0"/>
              <a:t>www.tariheglencesi.com</a:t>
            </a:r>
            <a:endParaRPr lang="tr-TR"/>
          </a:p>
        </p:txBody>
      </p:sp>
      <p:sp>
        <p:nvSpPr>
          <p:cNvPr id="7" name="6 Slayt Numarası Yer Tutucusu"/>
          <p:cNvSpPr>
            <a:spLocks noGrp="1"/>
          </p:cNvSpPr>
          <p:nvPr>
            <p:ph type="sldNum" sz="quarter" idx="12"/>
          </p:nvPr>
        </p:nvSpPr>
        <p:spPr>
          <a:xfrm>
            <a:off x="8156448" y="6422064"/>
            <a:ext cx="762000" cy="365125"/>
          </a:xfrm>
        </p:spPr>
        <p:txBody>
          <a:bodyPr/>
          <a:lstStyle/>
          <a:p>
            <a:fld id="{4ED3B027-68F6-4AC4-A6DC-70ECA4128519}"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457200" y="6422064"/>
            <a:ext cx="2133600" cy="365125"/>
          </a:xfrm>
        </p:spPr>
        <p:txBody>
          <a:bodyPr/>
          <a:lstStyle/>
          <a:p>
            <a:fld id="{C59F38CF-C1AC-4532-831B-27DF17AA02BC}" type="datetime1">
              <a:rPr lang="tr-TR" smtClean="0"/>
              <a:t>15.03.2018</a:t>
            </a:fld>
            <a:endParaRPr lang="tr-TR"/>
          </a:p>
        </p:txBody>
      </p:sp>
      <p:sp>
        <p:nvSpPr>
          <p:cNvPr id="6" name="5 Altbilgi Yer Tutucusu"/>
          <p:cNvSpPr>
            <a:spLocks noGrp="1"/>
          </p:cNvSpPr>
          <p:nvPr>
            <p:ph type="ftr" sz="quarter" idx="11"/>
          </p:nvPr>
        </p:nvSpPr>
        <p:spPr/>
        <p:txBody>
          <a:bodyPr/>
          <a:lstStyle/>
          <a:p>
            <a:r>
              <a:rPr lang="tr-TR" smtClean="0"/>
              <a:t>www.tariheglencesi.com</a:t>
            </a:r>
            <a:endParaRPr lang="tr-TR"/>
          </a:p>
        </p:txBody>
      </p:sp>
      <p:sp>
        <p:nvSpPr>
          <p:cNvPr id="7" name="6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Serbest Form"/>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Yer Tutucusu"/>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55D4866-6571-402E-8F1F-0932EE85C0CE}" type="datetime1">
              <a:rPr lang="tr-TR" smtClean="0"/>
              <a:t>15.03.2018</a:t>
            </a:fld>
            <a:endParaRPr lang="tr-TR"/>
          </a:p>
        </p:txBody>
      </p:sp>
      <p:sp>
        <p:nvSpPr>
          <p:cNvPr id="22" name="21 Altbilgi Yer Tutucusu"/>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tr-TR" smtClean="0"/>
              <a:t>www.tariheglencesi.com</a:t>
            </a:r>
            <a:endParaRPr lang="tr-TR"/>
          </a:p>
        </p:txBody>
      </p:sp>
      <p:sp>
        <p:nvSpPr>
          <p:cNvPr id="18" name="17 Slayt Numarası Yer Tutucusu"/>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ED3B027-68F6-4AC4-A6DC-70ECA4128519}"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6.wav"/><Relationship Id="rId1" Type="http://schemas.openxmlformats.org/officeDocument/2006/relationships/slideLayout" Target="../slideLayouts/slideLayout2.xml"/><Relationship Id="rId4" Type="http://schemas.openxmlformats.org/officeDocument/2006/relationships/audio" Target="../media/audio6.wav"/></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7.wav"/><Relationship Id="rId1" Type="http://schemas.openxmlformats.org/officeDocument/2006/relationships/slideLayout" Target="../slideLayouts/slideLayout2.xml"/><Relationship Id="rId4" Type="http://schemas.openxmlformats.org/officeDocument/2006/relationships/audio" Target="../media/audio7.wav"/></Relationships>
</file>

<file path=ppt/slides/_rels/slide2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8.wav"/><Relationship Id="rId1" Type="http://schemas.openxmlformats.org/officeDocument/2006/relationships/slideLayout" Target="../slideLayouts/slideLayout2.xml"/><Relationship Id="rId4" Type="http://schemas.openxmlformats.org/officeDocument/2006/relationships/audio" Target="../media/audio8.wav"/></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9.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ChangeArrowheads="1"/>
          </p:cNvSpPr>
          <p:nvPr>
            <p:ph idx="1"/>
          </p:nvPr>
        </p:nvSpPr>
        <p:spPr>
          <a:xfrm>
            <a:off x="467544" y="260648"/>
            <a:ext cx="8291264" cy="2736304"/>
          </a:xfrm>
          <a:solidFill>
            <a:srgbClr val="0070C0"/>
          </a:solidFill>
        </p:spPr>
        <p:txBody>
          <a:bodyPr>
            <a:normAutofit fontScale="62500" lnSpcReduction="20000"/>
          </a:bodyPr>
          <a:lstStyle/>
          <a:p>
            <a:pPr algn="ctr">
              <a:lnSpc>
                <a:spcPct val="150000"/>
              </a:lnSpc>
            </a:pPr>
            <a:r>
              <a:rPr lang="tr-TR" sz="4800" b="1" dirty="0"/>
              <a:t> </a:t>
            </a:r>
            <a:r>
              <a:rPr lang="tr-TR" sz="4800" b="1" dirty="0">
                <a:solidFill>
                  <a:srgbClr val="FFFF66"/>
                </a:solidFill>
                <a:cs typeface="Times New Roman" pitchFamily="18" charset="0"/>
              </a:rPr>
              <a:t>ATATÜRK DÖNEMİ’NDE TÜRKİYE CUMHURİYETİ’NİN DIŞ SİYASETİ</a:t>
            </a:r>
            <a:r>
              <a:rPr lang="tr-TR" sz="4800" dirty="0">
                <a:solidFill>
                  <a:srgbClr val="FFFF66"/>
                </a:solidFill>
                <a:cs typeface="Times New Roman" pitchFamily="18" charset="0"/>
              </a:rPr>
              <a:t/>
            </a:r>
            <a:br>
              <a:rPr lang="tr-TR" sz="4800" dirty="0">
                <a:solidFill>
                  <a:srgbClr val="FFFF66"/>
                </a:solidFill>
                <a:cs typeface="Times New Roman" pitchFamily="18" charset="0"/>
              </a:rPr>
            </a:br>
            <a:r>
              <a:rPr lang="tr-TR" sz="4800" b="1" dirty="0">
                <a:solidFill>
                  <a:schemeClr val="tx2"/>
                </a:solidFill>
                <a:cs typeface="Times New Roman" pitchFamily="18" charset="0"/>
              </a:rPr>
              <a:t> </a:t>
            </a:r>
            <a:r>
              <a:rPr lang="tr-TR" sz="4800" dirty="0">
                <a:solidFill>
                  <a:schemeClr val="tx2"/>
                </a:solidFill>
                <a:cs typeface="Times New Roman" pitchFamily="18" charset="0"/>
              </a:rPr>
              <a:t/>
            </a:r>
            <a:br>
              <a:rPr lang="tr-TR" sz="4800" dirty="0">
                <a:solidFill>
                  <a:schemeClr val="tx2"/>
                </a:solidFill>
                <a:cs typeface="Times New Roman" pitchFamily="18" charset="0"/>
              </a:rPr>
            </a:br>
            <a:endParaRPr lang="tr-TR" sz="4800" dirty="0">
              <a:solidFill>
                <a:schemeClr val="tx2"/>
              </a:solidFill>
              <a:cs typeface="Times New Roman" pitchFamily="18" charset="0"/>
            </a:endParaRPr>
          </a:p>
        </p:txBody>
      </p:sp>
      <p:sp>
        <p:nvSpPr>
          <p:cNvPr id="2" name="Altbilgi Yer Tutucusu 1"/>
          <p:cNvSpPr>
            <a:spLocks noGrp="1"/>
          </p:cNvSpPr>
          <p:nvPr>
            <p:ph type="ftr" sz="quarter" idx="11"/>
          </p:nvPr>
        </p:nvSpPr>
        <p:spPr/>
        <p:txBody>
          <a:bodyPr/>
          <a:lstStyle/>
          <a:p>
            <a:r>
              <a:rPr lang="tr-TR" smtClean="0"/>
              <a:t>www.tariheglencesi.com</a:t>
            </a:r>
            <a:endParaRPr lang="tr-TR"/>
          </a:p>
        </p:txBody>
      </p:sp>
      <p:sp>
        <p:nvSpPr>
          <p:cNvPr id="3" name="Veri Yer Tutucusu 2"/>
          <p:cNvSpPr>
            <a:spLocks noGrp="1"/>
          </p:cNvSpPr>
          <p:nvPr>
            <p:ph type="dt" sz="half" idx="10"/>
          </p:nvPr>
        </p:nvSpPr>
        <p:spPr/>
        <p:txBody>
          <a:bodyPr/>
          <a:lstStyle/>
          <a:p>
            <a:fld id="{9ED4FDBA-C266-48FE-B479-7850EA52A255}" type="datetime1">
              <a:rPr lang="tr-TR" smtClean="0"/>
              <a:t>15.03.2018</a:t>
            </a:fld>
            <a:endParaRPr lang="tr-TR"/>
          </a:p>
        </p:txBody>
      </p:sp>
      <p:pic>
        <p:nvPicPr>
          <p:cNvPr id="5" name="Picture 4" descr="ata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060848"/>
            <a:ext cx="4788024" cy="3591018"/>
          </a:xfrm>
          <a:prstGeom prst="rect">
            <a:avLst/>
          </a:prstGeom>
          <a:noFill/>
          <a:ln>
            <a:noFill/>
          </a:ln>
          <a:scene3d>
            <a:camera prst="perspectiveContrastingLeftFacing"/>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3"/>
          <p:cNvSpPr>
            <a:spLocks noGrp="1" noChangeArrowheads="1"/>
          </p:cNvSpPr>
          <p:nvPr>
            <p:ph idx="1"/>
          </p:nvPr>
        </p:nvSpPr>
        <p:spPr/>
        <p:txBody>
          <a:bodyPr/>
          <a:lstStyle/>
          <a:p>
            <a:r>
              <a:rPr lang="tr-TR"/>
              <a:t> </a:t>
            </a:r>
          </a:p>
        </p:txBody>
      </p:sp>
      <p:pic>
        <p:nvPicPr>
          <p:cNvPr id="199684" name="Picture 4" descr="ata23"/>
          <p:cNvPicPr>
            <a:picLocks noChangeAspect="1" noChangeArrowheads="1"/>
          </p:cNvPicPr>
          <p:nvPr/>
        </p:nvPicPr>
        <p:blipFill>
          <a:blip r:embed="rId2"/>
          <a:srcRect/>
          <a:stretch>
            <a:fillRect/>
          </a:stretch>
        </p:blipFill>
        <p:spPr bwMode="auto">
          <a:xfrm>
            <a:off x="533400" y="381000"/>
            <a:ext cx="8153400" cy="5867400"/>
          </a:xfrm>
          <a:prstGeom prst="rect">
            <a:avLst/>
          </a:prstGeom>
          <a:noFill/>
        </p:spPr>
      </p:pic>
      <p:sp>
        <p:nvSpPr>
          <p:cNvPr id="2" name="Altbilgi Yer Tutucusu 1"/>
          <p:cNvSpPr>
            <a:spLocks noGrp="1"/>
          </p:cNvSpPr>
          <p:nvPr>
            <p:ph type="ftr" sz="quarter" idx="11"/>
          </p:nvPr>
        </p:nvSpPr>
        <p:spPr/>
        <p:txBody>
          <a:bodyPr/>
          <a:lstStyle/>
          <a:p>
            <a:r>
              <a:rPr lang="tr-TR" smtClean="0"/>
              <a:t>www.tariheglencesi.com</a:t>
            </a:r>
            <a:endParaRPr lang="tr-TR"/>
          </a:p>
        </p:txBody>
      </p:sp>
      <p:sp>
        <p:nvSpPr>
          <p:cNvPr id="3" name="Veri Yer Tutucusu 2"/>
          <p:cNvSpPr>
            <a:spLocks noGrp="1"/>
          </p:cNvSpPr>
          <p:nvPr>
            <p:ph type="dt" sz="half" idx="10"/>
          </p:nvPr>
        </p:nvSpPr>
        <p:spPr/>
        <p:txBody>
          <a:bodyPr/>
          <a:lstStyle/>
          <a:p>
            <a:fld id="{FAC73034-11F3-48DB-9D6C-14DCE58AA697}" type="datetime1">
              <a:rPr lang="tr-TR" smtClean="0"/>
              <a:t>15.03.2018</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3"/>
          <p:cNvSpPr>
            <a:spLocks noGrp="1" noChangeArrowheads="1"/>
          </p:cNvSpPr>
          <p:nvPr>
            <p:ph idx="1"/>
          </p:nvPr>
        </p:nvSpPr>
        <p:spPr>
          <a:xfrm>
            <a:off x="304800" y="1124744"/>
            <a:ext cx="5275312" cy="4971256"/>
          </a:xfrm>
          <a:solidFill>
            <a:schemeClr val="accent1">
              <a:lumMod val="50000"/>
            </a:schemeClr>
          </a:solidFill>
        </p:spPr>
        <p:txBody>
          <a:bodyPr>
            <a:normAutofit fontScale="85000" lnSpcReduction="20000"/>
          </a:bodyPr>
          <a:lstStyle/>
          <a:p>
            <a:pPr>
              <a:lnSpc>
                <a:spcPct val="150000"/>
              </a:lnSpc>
              <a:spcBef>
                <a:spcPts val="0"/>
              </a:spcBef>
            </a:pPr>
            <a:r>
              <a:rPr lang="tr-TR" dirty="0">
                <a:cs typeface="Times New Roman" pitchFamily="18" charset="0"/>
              </a:rPr>
              <a:t>Türk hükümeti</a:t>
            </a:r>
            <a:r>
              <a:rPr lang="tr-TR" dirty="0" smtClean="0">
                <a:cs typeface="Times New Roman" pitchFamily="18" charset="0"/>
              </a:rPr>
              <a:t>, bu </a:t>
            </a:r>
            <a:r>
              <a:rPr lang="tr-TR" dirty="0">
                <a:cs typeface="Times New Roman" pitchFamily="18" charset="0"/>
              </a:rPr>
              <a:t>okullardaki Türk dilinin,</a:t>
            </a:r>
            <a:r>
              <a:rPr lang="tr-TR" dirty="0"/>
              <a:t> </a:t>
            </a:r>
            <a:r>
              <a:rPr lang="tr-TR" dirty="0">
                <a:cs typeface="Times New Roman" pitchFamily="18" charset="0"/>
              </a:rPr>
              <a:t>tarih ve coğrafya derslerinin Türk öğretmenler </a:t>
            </a:r>
            <a:r>
              <a:rPr lang="tr-TR" dirty="0"/>
              <a:t>t</a:t>
            </a:r>
            <a:r>
              <a:rPr lang="tr-TR" dirty="0">
                <a:cs typeface="Times New Roman" pitchFamily="18" charset="0"/>
              </a:rPr>
              <a:t>arafından okutulması ve bu okulların Türk müfettişler tarafından denetlenmesi esasını bir yönetmelikle saptamıştı</a:t>
            </a:r>
            <a:r>
              <a:rPr lang="tr-TR" dirty="0" smtClean="0">
                <a:cs typeface="Times New Roman" pitchFamily="18" charset="0"/>
              </a:rPr>
              <a:t>. Bazı </a:t>
            </a:r>
            <a:r>
              <a:rPr lang="tr-TR" dirty="0">
                <a:cs typeface="Times New Roman" pitchFamily="18" charset="0"/>
              </a:rPr>
              <a:t>okullar bu esasa uymak istemediler. </a:t>
            </a:r>
          </a:p>
          <a:p>
            <a:endParaRPr lang="tr-TR" dirty="0"/>
          </a:p>
        </p:txBody>
      </p:sp>
      <p:pic>
        <p:nvPicPr>
          <p:cNvPr id="12290" name="Picture 2" descr="C:\Users\arif\Desktop\Dıs politika foto\f45791ea-7391-492c-bd3f-d2a85b351c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700808"/>
            <a:ext cx="2571750" cy="3829050"/>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
        <p:nvSpPr>
          <p:cNvPr id="3" name="Veri Yer Tutucusu 2"/>
          <p:cNvSpPr>
            <a:spLocks noGrp="1"/>
          </p:cNvSpPr>
          <p:nvPr>
            <p:ph type="dt" sz="half" idx="10"/>
          </p:nvPr>
        </p:nvSpPr>
        <p:spPr/>
        <p:txBody>
          <a:bodyPr/>
          <a:lstStyle/>
          <a:p>
            <a:fld id="{D40B8A6D-2A8F-4040-8AED-C0BAAE473A91}" type="datetime1">
              <a:rPr lang="tr-TR" smtClean="0"/>
              <a:t>15.03.2018</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sndAc>
          <p:stSnd>
            <p:snd r:embed="rId2" name="laser.wav"/>
          </p:stSnd>
        </p:sndAc>
      </p:transition>
    </mc:Choice>
    <mc:Fallback xmlns="">
      <p:transition spd="slow">
        <p:circle/>
        <p:sndAc>
          <p:stSnd>
            <p:snd r:embed="rId4" name="laser.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579296" cy="5505475"/>
          </a:xfrm>
          <a:solidFill>
            <a:schemeClr val="accent1">
              <a:lumMod val="50000"/>
            </a:schemeClr>
          </a:solidFill>
        </p:spPr>
        <p:txBody>
          <a:bodyPr/>
          <a:lstStyle/>
          <a:p>
            <a:pPr>
              <a:lnSpc>
                <a:spcPct val="150000"/>
              </a:lnSpc>
              <a:spcBef>
                <a:spcPts val="0"/>
              </a:spcBef>
            </a:pPr>
            <a:r>
              <a:rPr lang="tr-TR" dirty="0">
                <a:cs typeface="Times New Roman" pitchFamily="18" charset="0"/>
              </a:rPr>
              <a:t>Ayrıca Fransa bu okullar üzerinde Milli Eğitim Bakanlığı’nın de</a:t>
            </a:r>
            <a:r>
              <a:rPr lang="tr-TR" dirty="0"/>
              <a:t>n</a:t>
            </a:r>
            <a:r>
              <a:rPr lang="tr-TR" dirty="0">
                <a:cs typeface="Times New Roman" pitchFamily="18" charset="0"/>
              </a:rPr>
              <a:t>etim hakkı olmasını da tepki ile karşıladı.</a:t>
            </a:r>
            <a:r>
              <a:rPr lang="tr-TR" dirty="0"/>
              <a:t> </a:t>
            </a:r>
            <a:r>
              <a:rPr lang="tr-TR" dirty="0">
                <a:cs typeface="Times New Roman" pitchFamily="18" charset="0"/>
              </a:rPr>
              <a:t>Fakat hükümeti bu konuda geri adım atmadı. Hatta bazı okullar kapatıldı</a:t>
            </a:r>
            <a:r>
              <a:rPr lang="tr-TR" dirty="0" smtClean="0">
                <a:cs typeface="Times New Roman" pitchFamily="18" charset="0"/>
              </a:rPr>
              <a:t>. Geri </a:t>
            </a:r>
            <a:r>
              <a:rPr lang="tr-TR" dirty="0">
                <a:cs typeface="Times New Roman" pitchFamily="18" charset="0"/>
              </a:rPr>
              <a:t>kalanlarda kapatılma tehlikesi karşısında hükümetin isteğini kabul etmek zorunda kaldılar.</a:t>
            </a:r>
          </a:p>
          <a:p>
            <a:pPr>
              <a:lnSpc>
                <a:spcPct val="150000"/>
              </a:lnSpc>
              <a:spcBef>
                <a:spcPts val="0"/>
              </a:spcBef>
            </a:pPr>
            <a:endParaRPr lang="tr-TR" dirty="0"/>
          </a:p>
        </p:txBody>
      </p:sp>
      <p:sp>
        <p:nvSpPr>
          <p:cNvPr id="2" name="Altbilgi Yer Tutucusu 1"/>
          <p:cNvSpPr>
            <a:spLocks noGrp="1"/>
          </p:cNvSpPr>
          <p:nvPr>
            <p:ph type="ftr" sz="quarter" idx="11"/>
          </p:nvPr>
        </p:nvSpPr>
        <p:spPr/>
        <p:txBody>
          <a:bodyPr/>
          <a:lstStyle/>
          <a:p>
            <a:r>
              <a:rPr lang="tr-TR" smtClean="0"/>
              <a:t>www.tariheglencesi.com</a:t>
            </a:r>
            <a:endParaRPr lang="tr-TR"/>
          </a:p>
        </p:txBody>
      </p:sp>
      <p:sp>
        <p:nvSpPr>
          <p:cNvPr id="4" name="Veri Yer Tutucusu 3"/>
          <p:cNvSpPr>
            <a:spLocks noGrp="1"/>
          </p:cNvSpPr>
          <p:nvPr>
            <p:ph type="dt" sz="half" idx="10"/>
          </p:nvPr>
        </p:nvSpPr>
        <p:spPr/>
        <p:txBody>
          <a:bodyPr/>
          <a:lstStyle/>
          <a:p>
            <a:fld id="{6EF4E3A8-7368-4CD0-B8EF-2D85E8E38DED}" type="datetime1">
              <a:rPr lang="tr-TR" smtClean="0"/>
              <a:t>15.03.2018</a:t>
            </a:fld>
            <a:endParaRPr lang="tr-TR"/>
          </a:p>
        </p:txBody>
      </p:sp>
    </p:spTree>
    <p:extLst>
      <p:ext uri="{BB962C8B-B14F-4D97-AF65-F5344CB8AC3E}">
        <p14:creationId xmlns:p14="http://schemas.microsoft.com/office/powerpoint/2010/main" val="3701225343"/>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91264" cy="1143000"/>
          </a:xfrm>
          <a:solidFill>
            <a:srgbClr val="0070C0"/>
          </a:solidFill>
        </p:spPr>
        <p:txBody>
          <a:bodyPr>
            <a:normAutofit/>
          </a:bodyPr>
          <a:lstStyle/>
          <a:p>
            <a:r>
              <a:rPr lang="tr-TR" sz="2800" dirty="0" smtClean="0"/>
              <a:t>2- Borçlar Sorunu</a:t>
            </a:r>
            <a:endParaRPr lang="tr-TR" sz="2800" dirty="0"/>
          </a:p>
        </p:txBody>
      </p:sp>
      <p:sp>
        <p:nvSpPr>
          <p:cNvPr id="3" name="İçerik Yer Tutucusu 2"/>
          <p:cNvSpPr>
            <a:spLocks noGrp="1"/>
          </p:cNvSpPr>
          <p:nvPr>
            <p:ph idx="1"/>
          </p:nvPr>
        </p:nvSpPr>
        <p:spPr>
          <a:xfrm>
            <a:off x="457200" y="1600200"/>
            <a:ext cx="8363272" cy="4525963"/>
          </a:xfrm>
          <a:solidFill>
            <a:srgbClr val="002060"/>
          </a:solidFill>
        </p:spPr>
        <p:txBody>
          <a:bodyPr>
            <a:normAutofit fontScale="85000" lnSpcReduction="10000"/>
          </a:bodyPr>
          <a:lstStyle/>
          <a:p>
            <a:pPr>
              <a:lnSpc>
                <a:spcPct val="150000"/>
              </a:lnSpc>
              <a:spcBef>
                <a:spcPts val="0"/>
              </a:spcBef>
            </a:pPr>
            <a:r>
              <a:rPr lang="tr-TR" dirty="0" smtClean="0"/>
              <a:t>Türkiye ile Fransa arasındaki görüşmeler 1928 yılında sonuçlandı. Ödenecek borcun miktarı ve eşit taksitlerle ödemesi formüle bağlandı. Ancak 1929 Dünya Ekonomik Krizi Türkiye’yi de güç durumda bıraktı.  1933’te Paris’te bir antlaşma imzalandı ve borçlar sorunu da böylece halledildi. Türkiye 1954’e kadar bütün borçlarını ödedi.</a:t>
            </a:r>
            <a:endParaRPr lang="tr-TR" dirty="0"/>
          </a:p>
        </p:txBody>
      </p:sp>
      <p:sp>
        <p:nvSpPr>
          <p:cNvPr id="4" name="Veri Yer Tutucusu 3"/>
          <p:cNvSpPr>
            <a:spLocks noGrp="1"/>
          </p:cNvSpPr>
          <p:nvPr>
            <p:ph type="dt" sz="half" idx="10"/>
          </p:nvPr>
        </p:nvSpPr>
        <p:spPr/>
        <p:txBody>
          <a:bodyPr/>
          <a:lstStyle/>
          <a:p>
            <a:fld id="{690C62C8-C86B-4B9A-9EF7-F43AB6F019D0}" type="datetime1">
              <a:rPr lang="tr-TR" smtClean="0"/>
              <a:t>15.03.2018</a:t>
            </a:fld>
            <a:endParaRPr lang="tr-TR"/>
          </a:p>
        </p:txBody>
      </p:sp>
      <p:sp>
        <p:nvSpPr>
          <p:cNvPr id="5" name="Altbilgi Yer Tutucusu 4"/>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3114582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rrowheads="1"/>
          </p:cNvSpPr>
          <p:nvPr>
            <p:ph type="title"/>
          </p:nvPr>
        </p:nvSpPr>
        <p:spPr>
          <a:xfrm>
            <a:off x="395536" y="354013"/>
            <a:ext cx="8496944" cy="946150"/>
          </a:xfrm>
          <a:solidFill>
            <a:schemeClr val="accent4">
              <a:lumMod val="75000"/>
            </a:schemeClr>
          </a:solidFill>
        </p:spPr>
        <p:txBody>
          <a:bodyPr/>
          <a:lstStyle/>
          <a:p>
            <a:pPr algn="l"/>
            <a:r>
              <a:rPr lang="tr-TR" sz="2800" dirty="0">
                <a:solidFill>
                  <a:srgbClr val="FFFF66"/>
                </a:solidFill>
                <a:cs typeface="Times New Roman" pitchFamily="18" charset="0"/>
              </a:rPr>
              <a:t>3</a:t>
            </a:r>
            <a:r>
              <a:rPr lang="tr-TR" sz="2800" dirty="0" smtClean="0">
                <a:solidFill>
                  <a:srgbClr val="FFFF66"/>
                </a:solidFill>
                <a:cs typeface="Times New Roman" pitchFamily="18" charset="0"/>
              </a:rPr>
              <a:t>-HATAY </a:t>
            </a:r>
            <a:r>
              <a:rPr lang="tr-TR" sz="2800" dirty="0">
                <a:solidFill>
                  <a:srgbClr val="FFFF66"/>
                </a:solidFill>
                <a:cs typeface="Times New Roman" pitchFamily="18" charset="0"/>
              </a:rPr>
              <a:t>SORUNU</a:t>
            </a:r>
            <a:br>
              <a:rPr lang="tr-TR" sz="2800" dirty="0">
                <a:solidFill>
                  <a:srgbClr val="FFFF66"/>
                </a:solidFill>
                <a:cs typeface="Times New Roman" pitchFamily="18" charset="0"/>
              </a:rPr>
            </a:br>
            <a:endParaRPr lang="tr-TR" sz="2800" dirty="0">
              <a:solidFill>
                <a:srgbClr val="FFFF66"/>
              </a:solidFill>
              <a:cs typeface="Times New Roman" pitchFamily="18" charset="0"/>
            </a:endParaRPr>
          </a:p>
        </p:txBody>
      </p:sp>
      <p:sp>
        <p:nvSpPr>
          <p:cNvPr id="218115" name="Rectangle 3"/>
          <p:cNvSpPr>
            <a:spLocks noGrp="1" noChangeArrowheads="1"/>
          </p:cNvSpPr>
          <p:nvPr>
            <p:ph idx="1"/>
          </p:nvPr>
        </p:nvSpPr>
        <p:spPr>
          <a:xfrm>
            <a:off x="251520" y="836712"/>
            <a:ext cx="8640960" cy="2952328"/>
          </a:xfrm>
          <a:solidFill>
            <a:srgbClr val="002060"/>
          </a:solidFill>
        </p:spPr>
        <p:txBody>
          <a:bodyPr>
            <a:normAutofit fontScale="62500" lnSpcReduction="20000"/>
          </a:bodyPr>
          <a:lstStyle/>
          <a:p>
            <a:pPr>
              <a:lnSpc>
                <a:spcPct val="160000"/>
              </a:lnSpc>
              <a:spcBef>
                <a:spcPts val="0"/>
              </a:spcBef>
              <a:buFont typeface="Wingdings" pitchFamily="2" charset="2"/>
              <a:buNone/>
            </a:pPr>
            <a:r>
              <a:rPr lang="tr-TR" b="1" dirty="0"/>
              <a:t>  </a:t>
            </a:r>
            <a:r>
              <a:rPr lang="tr-TR" b="1" dirty="0">
                <a:cs typeface="Times New Roman" pitchFamily="18" charset="0"/>
              </a:rPr>
              <a:t>     </a:t>
            </a:r>
            <a:r>
              <a:rPr lang="tr-TR" b="1" dirty="0"/>
              <a:t>  </a:t>
            </a:r>
            <a:r>
              <a:rPr lang="tr-TR" b="1" dirty="0">
                <a:cs typeface="Times New Roman" pitchFamily="18" charset="0"/>
              </a:rPr>
              <a:t>20 Ekim 1921’</a:t>
            </a:r>
            <a:r>
              <a:rPr lang="tr-TR" dirty="0">
                <a:cs typeface="Times New Roman" pitchFamily="18" charset="0"/>
              </a:rPr>
              <a:t>de imzalanan Ankara </a:t>
            </a:r>
            <a:r>
              <a:rPr lang="tr-TR" dirty="0" smtClean="0">
                <a:cs typeface="Times New Roman" pitchFamily="18" charset="0"/>
              </a:rPr>
              <a:t>Antlaşması </a:t>
            </a:r>
            <a:r>
              <a:rPr lang="tr-TR" dirty="0">
                <a:cs typeface="Times New Roman" pitchFamily="18" charset="0"/>
              </a:rPr>
              <a:t>ile Fransızlar </a:t>
            </a:r>
            <a:r>
              <a:rPr lang="tr-TR" dirty="0" err="1">
                <a:cs typeface="Times New Roman" pitchFamily="18" charset="0"/>
              </a:rPr>
              <a:t>Adana,Maraş,Urfa</a:t>
            </a:r>
            <a:r>
              <a:rPr lang="tr-TR" dirty="0">
                <a:cs typeface="Times New Roman" pitchFamily="18" charset="0"/>
              </a:rPr>
              <a:t> ve Antep’ten çekildiler</a:t>
            </a:r>
            <a:r>
              <a:rPr lang="tr-TR" dirty="0" smtClean="0">
                <a:cs typeface="Times New Roman" pitchFamily="18" charset="0"/>
              </a:rPr>
              <a:t>. İskenderun </a:t>
            </a:r>
            <a:r>
              <a:rPr lang="tr-TR" dirty="0">
                <a:cs typeface="Times New Roman" pitchFamily="18" charset="0"/>
              </a:rPr>
              <a:t>ve Antakya’</a:t>
            </a:r>
            <a:r>
              <a:rPr lang="tr-TR" dirty="0"/>
              <a:t> </a:t>
            </a:r>
            <a:r>
              <a:rPr lang="tr-TR" dirty="0" err="1">
                <a:cs typeface="Times New Roman" pitchFamily="18" charset="0"/>
              </a:rPr>
              <a:t>yı</a:t>
            </a:r>
            <a:r>
              <a:rPr lang="tr-TR" dirty="0">
                <a:cs typeface="Times New Roman" pitchFamily="18" charset="0"/>
              </a:rPr>
              <a:t> içine alan Hatay  bölgesi ise Fransızlara bırakıldı. Ankara Antlaşması</a:t>
            </a:r>
            <a:r>
              <a:rPr lang="tr-TR" dirty="0" smtClean="0">
                <a:cs typeface="Times New Roman" pitchFamily="18" charset="0"/>
              </a:rPr>
              <a:t>, İskenderun </a:t>
            </a:r>
            <a:r>
              <a:rPr lang="tr-TR" dirty="0" err="1">
                <a:cs typeface="Times New Roman" pitchFamily="18" charset="0"/>
              </a:rPr>
              <a:t>Sancağı’nı</a:t>
            </a:r>
            <a:r>
              <a:rPr lang="tr-TR" dirty="0">
                <a:cs typeface="Times New Roman" pitchFamily="18" charset="0"/>
              </a:rPr>
              <a:t> Suriye’den ayırarak ayrı bir statüye bağladı</a:t>
            </a:r>
            <a:r>
              <a:rPr lang="tr-TR" dirty="0" smtClean="0">
                <a:cs typeface="Times New Roman" pitchFamily="18" charset="0"/>
              </a:rPr>
              <a:t>. </a:t>
            </a:r>
            <a:r>
              <a:rPr lang="tr-TR" dirty="0" smtClean="0">
                <a:solidFill>
                  <a:srgbClr val="FFFF00"/>
                </a:solidFill>
                <a:cs typeface="Times New Roman" pitchFamily="18" charset="0"/>
              </a:rPr>
              <a:t>Buna </a:t>
            </a:r>
            <a:r>
              <a:rPr lang="tr-TR" dirty="0" err="1">
                <a:solidFill>
                  <a:srgbClr val="FFFF00"/>
                </a:solidFill>
                <a:cs typeface="Times New Roman" pitchFamily="18" charset="0"/>
              </a:rPr>
              <a:t>göre,o</a:t>
            </a:r>
            <a:r>
              <a:rPr lang="tr-TR" dirty="0">
                <a:solidFill>
                  <a:srgbClr val="FFFF00"/>
                </a:solidFill>
                <a:cs typeface="Times New Roman" pitchFamily="18" charset="0"/>
              </a:rPr>
              <a:t> zamanki deyimi ile “sancak” Türk kültürüne bağlı kalacak,</a:t>
            </a:r>
            <a:r>
              <a:rPr lang="tr-TR" dirty="0">
                <a:solidFill>
                  <a:srgbClr val="FFFF00"/>
                </a:solidFill>
              </a:rPr>
              <a:t> </a:t>
            </a:r>
            <a:r>
              <a:rPr lang="tr-TR" dirty="0">
                <a:solidFill>
                  <a:srgbClr val="FFFF00"/>
                </a:solidFill>
                <a:cs typeface="Times New Roman" pitchFamily="18" charset="0"/>
              </a:rPr>
              <a:t>okullarda Türkçe öğretim uygulanacak ve Türk parası geçerli olacaktı.</a:t>
            </a:r>
          </a:p>
          <a:p>
            <a:endParaRPr lang="tr-TR" dirty="0"/>
          </a:p>
        </p:txBody>
      </p:sp>
      <p:pic>
        <p:nvPicPr>
          <p:cNvPr id="9218" name="Picture 2" descr="C:\Users\arif\Desktop\Dıs politika foto\2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576139"/>
            <a:ext cx="5524500" cy="3284984"/>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
        <p:nvSpPr>
          <p:cNvPr id="3" name="Veri Yer Tutucusu 2"/>
          <p:cNvSpPr>
            <a:spLocks noGrp="1"/>
          </p:cNvSpPr>
          <p:nvPr>
            <p:ph type="dt" sz="half" idx="10"/>
          </p:nvPr>
        </p:nvSpPr>
        <p:spPr/>
        <p:txBody>
          <a:bodyPr/>
          <a:lstStyle/>
          <a:p>
            <a:fld id="{C0BD5780-4111-4BF7-A654-4D041CA5756F}" type="datetime1">
              <a:rPr lang="tr-TR" smtClean="0"/>
              <a:t>15.03.2018</a:t>
            </a:fld>
            <a:endParaRPr lang="tr-TR"/>
          </a:p>
        </p:txBody>
      </p:sp>
    </p:spTree>
    <p:extLst>
      <p:ext uri="{BB962C8B-B14F-4D97-AF65-F5344CB8AC3E}">
        <p14:creationId xmlns:p14="http://schemas.microsoft.com/office/powerpoint/2010/main" val="216681793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3"/>
          <p:cNvSpPr>
            <a:spLocks noGrp="1" noChangeArrowheads="1"/>
          </p:cNvSpPr>
          <p:nvPr>
            <p:ph idx="1"/>
          </p:nvPr>
        </p:nvSpPr>
        <p:spPr>
          <a:xfrm>
            <a:off x="381000" y="764704"/>
            <a:ext cx="8458200" cy="5331296"/>
          </a:xfrm>
          <a:solidFill>
            <a:srgbClr val="002060"/>
          </a:solidFill>
        </p:spPr>
        <p:txBody>
          <a:bodyPr>
            <a:normAutofit fontScale="85000" lnSpcReduction="10000"/>
          </a:bodyPr>
          <a:lstStyle/>
          <a:p>
            <a:pPr>
              <a:lnSpc>
                <a:spcPct val="150000"/>
              </a:lnSpc>
              <a:spcBef>
                <a:spcPts val="0"/>
              </a:spcBef>
            </a:pPr>
            <a:r>
              <a:rPr lang="tr-TR" b="1" dirty="0">
                <a:cs typeface="Times New Roman" pitchFamily="18" charset="0"/>
              </a:rPr>
              <a:t> </a:t>
            </a:r>
            <a:r>
              <a:rPr lang="tr-TR" b="1" dirty="0">
                <a:solidFill>
                  <a:srgbClr val="FFFF00"/>
                </a:solidFill>
                <a:cs typeface="Times New Roman" pitchFamily="18" charset="0"/>
              </a:rPr>
              <a:t>8 Eylül 1936’</a:t>
            </a:r>
            <a:r>
              <a:rPr lang="tr-TR" dirty="0">
                <a:solidFill>
                  <a:srgbClr val="FFFF00"/>
                </a:solidFill>
                <a:cs typeface="Times New Roman" pitchFamily="18" charset="0"/>
              </a:rPr>
              <a:t>da </a:t>
            </a:r>
            <a:r>
              <a:rPr lang="tr-TR" dirty="0">
                <a:cs typeface="Times New Roman" pitchFamily="18" charset="0"/>
              </a:rPr>
              <a:t>yapılan antlaşma ile Fransa, Lübnan ve Suriye üzerindeki manda idaresini sona erdirmiştir. Bu ortamda Türkiye 6 Ekim 1936’da </a:t>
            </a:r>
            <a:r>
              <a:rPr lang="tr-TR" dirty="0">
                <a:solidFill>
                  <a:srgbClr val="FFFF00"/>
                </a:solidFill>
                <a:cs typeface="Times New Roman" pitchFamily="18" charset="0"/>
              </a:rPr>
              <a:t>Milletler Cemiyetine </a:t>
            </a:r>
            <a:r>
              <a:rPr lang="tr-TR" dirty="0">
                <a:cs typeface="Times New Roman" pitchFamily="18" charset="0"/>
              </a:rPr>
              <a:t>ve 9 Ekim 1936’da </a:t>
            </a:r>
            <a:r>
              <a:rPr lang="tr-TR" dirty="0">
                <a:solidFill>
                  <a:srgbClr val="FFFF00"/>
                </a:solidFill>
                <a:cs typeface="Times New Roman" pitchFamily="18" charset="0"/>
              </a:rPr>
              <a:t>Fransa</a:t>
            </a:r>
            <a:r>
              <a:rPr lang="tr-TR" dirty="0">
                <a:cs typeface="Times New Roman" pitchFamily="18" charset="0"/>
              </a:rPr>
              <a:t>’ya verdiği nota ile Hatay bölgesine verilecek geniş otonomdan sonra</a:t>
            </a:r>
            <a:r>
              <a:rPr lang="tr-TR" dirty="0" smtClean="0">
                <a:cs typeface="Times New Roman" pitchFamily="18" charset="0"/>
              </a:rPr>
              <a:t>, bağımsızlık </a:t>
            </a:r>
            <a:r>
              <a:rPr lang="tr-TR" dirty="0">
                <a:cs typeface="Times New Roman" pitchFamily="18" charset="0"/>
              </a:rPr>
              <a:t>talebinde bulundu. Fakat </a:t>
            </a:r>
            <a:r>
              <a:rPr lang="tr-TR" dirty="0">
                <a:solidFill>
                  <a:srgbClr val="FFFF00"/>
                </a:solidFill>
                <a:cs typeface="Times New Roman" pitchFamily="18" charset="0"/>
              </a:rPr>
              <a:t>Fransa Hatay’ın </a:t>
            </a:r>
            <a:r>
              <a:rPr lang="tr-TR" dirty="0">
                <a:cs typeface="Times New Roman" pitchFamily="18" charset="0"/>
              </a:rPr>
              <a:t>Suriye’de kalmasından </a:t>
            </a:r>
            <a:r>
              <a:rPr lang="tr-TR" dirty="0" smtClean="0">
                <a:cs typeface="Times New Roman" pitchFamily="18" charset="0"/>
              </a:rPr>
              <a:t>yana </a:t>
            </a:r>
            <a:r>
              <a:rPr lang="tr-TR" dirty="0">
                <a:cs typeface="Times New Roman" pitchFamily="18" charset="0"/>
              </a:rPr>
              <a:t>idi. Bu ortamda Türkiye</a:t>
            </a:r>
            <a:r>
              <a:rPr lang="tr-TR" dirty="0" smtClean="0">
                <a:cs typeface="Times New Roman" pitchFamily="18" charset="0"/>
              </a:rPr>
              <a:t>, sorunu </a:t>
            </a:r>
            <a:r>
              <a:rPr lang="tr-TR" dirty="0">
                <a:cs typeface="Times New Roman" pitchFamily="18" charset="0"/>
              </a:rPr>
              <a:t>Milletler </a:t>
            </a:r>
            <a:r>
              <a:rPr lang="tr-TR" dirty="0" smtClean="0">
                <a:cs typeface="Times New Roman" pitchFamily="18" charset="0"/>
              </a:rPr>
              <a:t>Cemiyetine </a:t>
            </a:r>
            <a:r>
              <a:rPr lang="tr-TR" dirty="0">
                <a:cs typeface="Times New Roman" pitchFamily="18" charset="0"/>
              </a:rPr>
              <a:t>götürdü.(Aralık 1936).</a:t>
            </a:r>
            <a:r>
              <a:rPr lang="tr-TR" dirty="0"/>
              <a:t> </a:t>
            </a:r>
          </a:p>
        </p:txBody>
      </p:sp>
      <p:sp>
        <p:nvSpPr>
          <p:cNvPr id="2" name="Altbilgi Yer Tutucusu 1"/>
          <p:cNvSpPr>
            <a:spLocks noGrp="1"/>
          </p:cNvSpPr>
          <p:nvPr>
            <p:ph type="ftr" sz="quarter" idx="11"/>
          </p:nvPr>
        </p:nvSpPr>
        <p:spPr/>
        <p:txBody>
          <a:bodyPr/>
          <a:lstStyle/>
          <a:p>
            <a:r>
              <a:rPr lang="tr-TR" smtClean="0"/>
              <a:t>www.tariheglencesi.com</a:t>
            </a:r>
            <a:endParaRPr lang="tr-TR"/>
          </a:p>
        </p:txBody>
      </p:sp>
      <p:sp>
        <p:nvSpPr>
          <p:cNvPr id="3" name="Veri Yer Tutucusu 2"/>
          <p:cNvSpPr>
            <a:spLocks noGrp="1"/>
          </p:cNvSpPr>
          <p:nvPr>
            <p:ph type="dt" sz="half" idx="10"/>
          </p:nvPr>
        </p:nvSpPr>
        <p:spPr/>
        <p:txBody>
          <a:bodyPr/>
          <a:lstStyle/>
          <a:p>
            <a:fld id="{FDAF581F-2457-4270-8FE1-C3241F5FFA69}" type="datetime1">
              <a:rPr lang="tr-TR" smtClean="0"/>
              <a:t>15.03.2018</a:t>
            </a:fld>
            <a:endParaRPr lang="tr-TR"/>
          </a:p>
        </p:txBody>
      </p:sp>
    </p:spTree>
    <p:extLst>
      <p:ext uri="{BB962C8B-B14F-4D97-AF65-F5344CB8AC3E}">
        <p14:creationId xmlns:p14="http://schemas.microsoft.com/office/powerpoint/2010/main" val="846161660"/>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explode.wav"/>
          </p:stSnd>
        </p:sndAc>
      </p:transition>
    </mc:Choice>
    <mc:Fallback xmlns="">
      <p:transition spd="slow">
        <p:fade/>
        <p:sndAc>
          <p:stSnd>
            <p:snd r:embed="rId3" name="explode.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Grp="1" noChangeArrowheads="1"/>
          </p:cNvSpPr>
          <p:nvPr>
            <p:ph idx="1"/>
          </p:nvPr>
        </p:nvSpPr>
        <p:spPr>
          <a:xfrm>
            <a:off x="250825" y="692696"/>
            <a:ext cx="8664575" cy="5403304"/>
          </a:xfrm>
          <a:solidFill>
            <a:srgbClr val="002060"/>
          </a:solidFill>
        </p:spPr>
        <p:txBody>
          <a:bodyPr>
            <a:normAutofit fontScale="70000" lnSpcReduction="20000"/>
          </a:bodyPr>
          <a:lstStyle/>
          <a:p>
            <a:pPr>
              <a:lnSpc>
                <a:spcPct val="160000"/>
              </a:lnSpc>
              <a:spcBef>
                <a:spcPts val="0"/>
              </a:spcBef>
            </a:pPr>
            <a:r>
              <a:rPr lang="tr-TR" sz="3600" dirty="0">
                <a:cs typeface="Times New Roman" pitchFamily="18" charset="0"/>
              </a:rPr>
              <a:t>Milletler Cemiyeti’nin önerisi ile Türkiye-Fransa ikili görüşmeleri başladı</a:t>
            </a:r>
            <a:r>
              <a:rPr lang="tr-TR" sz="3600" dirty="0" smtClean="0">
                <a:cs typeface="Times New Roman" pitchFamily="18" charset="0"/>
              </a:rPr>
              <a:t>. Türkiye </a:t>
            </a:r>
            <a:r>
              <a:rPr lang="tr-TR" sz="3600" dirty="0">
                <a:cs typeface="Times New Roman" pitchFamily="18" charset="0"/>
              </a:rPr>
              <a:t>ile Fransa,1937’de anlaştılar</a:t>
            </a:r>
            <a:r>
              <a:rPr lang="tr-TR" sz="3600" dirty="0" smtClean="0">
                <a:cs typeface="Times New Roman" pitchFamily="18" charset="0"/>
              </a:rPr>
              <a:t>. Bir </a:t>
            </a:r>
            <a:r>
              <a:rPr lang="tr-TR" sz="3600" dirty="0">
                <a:cs typeface="Times New Roman" pitchFamily="18" charset="0"/>
              </a:rPr>
              <a:t>anayasa </a:t>
            </a:r>
            <a:r>
              <a:rPr lang="tr-TR" sz="3600" dirty="0" smtClean="0">
                <a:cs typeface="Times New Roman" pitchFamily="18" charset="0"/>
              </a:rPr>
              <a:t>hazırlandı </a:t>
            </a:r>
            <a:r>
              <a:rPr lang="tr-TR" sz="3600" dirty="0">
                <a:cs typeface="Times New Roman" pitchFamily="18" charset="0"/>
              </a:rPr>
              <a:t>ve </a:t>
            </a:r>
            <a:r>
              <a:rPr lang="tr-TR" sz="3600" dirty="0">
                <a:solidFill>
                  <a:srgbClr val="FFFF00"/>
                </a:solidFill>
                <a:cs typeface="Times New Roman" pitchFamily="18" charset="0"/>
              </a:rPr>
              <a:t>15 Temmuz 1938’de Hatay’</a:t>
            </a:r>
            <a:r>
              <a:rPr lang="tr-TR" sz="3600" dirty="0">
                <a:solidFill>
                  <a:srgbClr val="FFFF00"/>
                </a:solidFill>
              </a:rPr>
              <a:t> </a:t>
            </a:r>
            <a:r>
              <a:rPr lang="tr-TR" sz="3600" dirty="0">
                <a:solidFill>
                  <a:srgbClr val="FFFF00"/>
                </a:solidFill>
                <a:cs typeface="Times New Roman" pitchFamily="18" charset="0"/>
              </a:rPr>
              <a:t>da </a:t>
            </a:r>
            <a:r>
              <a:rPr lang="tr-TR" sz="3600" dirty="0" smtClean="0">
                <a:solidFill>
                  <a:srgbClr val="FFFF00"/>
                </a:solidFill>
                <a:cs typeface="Times New Roman" pitchFamily="18" charset="0"/>
              </a:rPr>
              <a:t>milletvekilliği </a:t>
            </a:r>
            <a:r>
              <a:rPr lang="tr-TR" sz="3600" dirty="0">
                <a:solidFill>
                  <a:srgbClr val="FFFF00"/>
                </a:solidFill>
                <a:cs typeface="Times New Roman" pitchFamily="18" charset="0"/>
              </a:rPr>
              <a:t>için seçim yapıldı.</a:t>
            </a:r>
            <a:r>
              <a:rPr lang="tr-TR" sz="3600" dirty="0">
                <a:cs typeface="Times New Roman" pitchFamily="18" charset="0"/>
              </a:rPr>
              <a:t>1 Ağustos’</a:t>
            </a:r>
            <a:r>
              <a:rPr lang="tr-TR" sz="3600" dirty="0"/>
              <a:t> </a:t>
            </a:r>
            <a:r>
              <a:rPr lang="tr-TR" sz="3600" dirty="0">
                <a:cs typeface="Times New Roman" pitchFamily="18" charset="0"/>
              </a:rPr>
              <a:t>ta</a:t>
            </a:r>
            <a:r>
              <a:rPr lang="tr-TR" sz="3600" dirty="0"/>
              <a:t> </a:t>
            </a:r>
            <a:r>
              <a:rPr lang="tr-TR" sz="3600" dirty="0">
                <a:cs typeface="Times New Roman" pitchFamily="18" charset="0"/>
              </a:rPr>
              <a:t>seçim sonuçları açıklandı. </a:t>
            </a:r>
            <a:r>
              <a:rPr lang="tr-TR" sz="3600" dirty="0">
                <a:solidFill>
                  <a:srgbClr val="FFFF00"/>
                </a:solidFill>
                <a:cs typeface="Times New Roman" pitchFamily="18" charset="0"/>
              </a:rPr>
              <a:t>6 Eylül 1938’</a:t>
            </a:r>
            <a:r>
              <a:rPr lang="tr-TR" sz="3600" dirty="0">
                <a:solidFill>
                  <a:srgbClr val="FFFF00"/>
                </a:solidFill>
              </a:rPr>
              <a:t> </a:t>
            </a:r>
            <a:r>
              <a:rPr lang="tr-TR" sz="3600" dirty="0">
                <a:cs typeface="Times New Roman" pitchFamily="18" charset="0"/>
              </a:rPr>
              <a:t>de Hatay Cumhuriyeti kuruldu. </a:t>
            </a:r>
            <a:r>
              <a:rPr lang="tr-TR" sz="3600" dirty="0">
                <a:solidFill>
                  <a:srgbClr val="FFFF00"/>
                </a:solidFill>
                <a:cs typeface="Times New Roman" pitchFamily="18" charset="0"/>
              </a:rPr>
              <a:t>23 Haziran 1939’da </a:t>
            </a:r>
            <a:r>
              <a:rPr lang="tr-TR" sz="3600" dirty="0">
                <a:cs typeface="Times New Roman" pitchFamily="18" charset="0"/>
              </a:rPr>
              <a:t>Hatay’ın Türkiye’ye katılmasına imkan veren</a:t>
            </a:r>
            <a:r>
              <a:rPr lang="tr-TR" sz="3600" dirty="0" smtClean="0">
                <a:cs typeface="Times New Roman" pitchFamily="18" charset="0"/>
              </a:rPr>
              <a:t>, Türk-Fransız </a:t>
            </a:r>
            <a:r>
              <a:rPr lang="tr-TR" sz="3600" dirty="0">
                <a:cs typeface="Times New Roman" pitchFamily="18" charset="0"/>
              </a:rPr>
              <a:t>antlaşması </a:t>
            </a:r>
            <a:r>
              <a:rPr lang="tr-TR" sz="3600" dirty="0" smtClean="0">
                <a:cs typeface="Times New Roman" pitchFamily="18" charset="0"/>
              </a:rPr>
              <a:t>imzalandı</a:t>
            </a:r>
            <a:r>
              <a:rPr lang="tr-TR" sz="3600" dirty="0">
                <a:cs typeface="Times New Roman" pitchFamily="18" charset="0"/>
              </a:rPr>
              <a:t>. 29 Haziranda da ,Hatay Meclisi’nin aldığı kararla Hatay</a:t>
            </a:r>
            <a:r>
              <a:rPr lang="tr-TR" sz="3600" dirty="0" smtClean="0">
                <a:cs typeface="Times New Roman" pitchFamily="18" charset="0"/>
              </a:rPr>
              <a:t>, Türkiye’ye </a:t>
            </a:r>
            <a:r>
              <a:rPr lang="tr-TR" sz="3600" dirty="0">
                <a:cs typeface="Times New Roman" pitchFamily="18" charset="0"/>
              </a:rPr>
              <a:t>katıldı</a:t>
            </a:r>
            <a:r>
              <a:rPr lang="tr-TR" sz="3600" dirty="0"/>
              <a:t> </a:t>
            </a:r>
            <a:r>
              <a:rPr lang="tr-TR" sz="3600" b="1" dirty="0">
                <a:solidFill>
                  <a:srgbClr val="FFFF00"/>
                </a:solidFill>
                <a:cs typeface="Times New Roman" pitchFamily="18" charset="0"/>
              </a:rPr>
              <a:t>(30</a:t>
            </a:r>
            <a:r>
              <a:rPr lang="tr-TR" sz="3600" b="1" dirty="0">
                <a:solidFill>
                  <a:srgbClr val="FFFF00"/>
                </a:solidFill>
              </a:rPr>
              <a:t> </a:t>
            </a:r>
            <a:r>
              <a:rPr lang="tr-TR" sz="3600" b="1" dirty="0">
                <a:solidFill>
                  <a:srgbClr val="FFFF00"/>
                </a:solidFill>
                <a:cs typeface="Times New Roman" pitchFamily="18" charset="0"/>
              </a:rPr>
              <a:t>Haziran 1939).</a:t>
            </a:r>
          </a:p>
          <a:p>
            <a:pPr>
              <a:lnSpc>
                <a:spcPct val="160000"/>
              </a:lnSpc>
              <a:spcBef>
                <a:spcPts val="0"/>
              </a:spcBef>
            </a:pPr>
            <a:endParaRPr lang="tr-TR" sz="3600" dirty="0"/>
          </a:p>
        </p:txBody>
      </p:sp>
      <p:sp>
        <p:nvSpPr>
          <p:cNvPr id="2" name="Altbilgi Yer Tutucusu 1"/>
          <p:cNvSpPr>
            <a:spLocks noGrp="1"/>
          </p:cNvSpPr>
          <p:nvPr>
            <p:ph type="ftr" sz="quarter" idx="11"/>
          </p:nvPr>
        </p:nvSpPr>
        <p:spPr/>
        <p:txBody>
          <a:bodyPr/>
          <a:lstStyle/>
          <a:p>
            <a:r>
              <a:rPr lang="tr-TR" smtClean="0"/>
              <a:t>www.tariheglencesi.com</a:t>
            </a:r>
            <a:endParaRPr lang="tr-TR"/>
          </a:p>
        </p:txBody>
      </p:sp>
      <p:sp>
        <p:nvSpPr>
          <p:cNvPr id="3" name="Veri Yer Tutucusu 2"/>
          <p:cNvSpPr>
            <a:spLocks noGrp="1"/>
          </p:cNvSpPr>
          <p:nvPr>
            <p:ph type="dt" sz="half" idx="10"/>
          </p:nvPr>
        </p:nvSpPr>
        <p:spPr/>
        <p:txBody>
          <a:bodyPr/>
          <a:lstStyle/>
          <a:p>
            <a:fld id="{49D5824B-95E0-4404-989A-BDEF25CF5348}" type="datetime1">
              <a:rPr lang="tr-TR" smtClean="0"/>
              <a:t>15.03.2018</a:t>
            </a:fld>
            <a:endParaRPr lang="tr-TR"/>
          </a:p>
        </p:txBody>
      </p:sp>
    </p:spTree>
    <p:extLst>
      <p:ext uri="{BB962C8B-B14F-4D97-AF65-F5344CB8AC3E}">
        <p14:creationId xmlns:p14="http://schemas.microsoft.com/office/powerpoint/2010/main" val="2988535610"/>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coin.wav"/>
          </p:stSnd>
        </p:sndAc>
      </p:transition>
    </mc:Choice>
    <mc:Fallback xmlns="">
      <p:transition spd="slow">
        <p:fade/>
        <p:sndAc>
          <p:stSnd>
            <p:snd r:embed="rId3" name="coin.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Rectangle 3"/>
          <p:cNvSpPr>
            <a:spLocks noGrp="1" noChangeArrowheads="1"/>
          </p:cNvSpPr>
          <p:nvPr>
            <p:ph idx="1"/>
          </p:nvPr>
        </p:nvSpPr>
        <p:spPr>
          <a:xfrm>
            <a:off x="323850" y="692151"/>
            <a:ext cx="8496300" cy="2808857"/>
          </a:xfrm>
          <a:solidFill>
            <a:srgbClr val="002060"/>
          </a:solidFill>
        </p:spPr>
        <p:txBody>
          <a:bodyPr>
            <a:normAutofit fontScale="70000" lnSpcReduction="20000"/>
          </a:bodyPr>
          <a:lstStyle/>
          <a:p>
            <a:endParaRPr lang="tr-TR" sz="4000" dirty="0">
              <a:cs typeface="Times New Roman" pitchFamily="18" charset="0"/>
            </a:endParaRPr>
          </a:p>
          <a:p>
            <a:pPr>
              <a:lnSpc>
                <a:spcPct val="160000"/>
              </a:lnSpc>
              <a:spcBef>
                <a:spcPts val="0"/>
              </a:spcBef>
            </a:pPr>
            <a:r>
              <a:rPr lang="tr-TR" sz="4000" dirty="0" smtClean="0">
                <a:cs typeface="Times New Roman" pitchFamily="18" charset="0"/>
              </a:rPr>
              <a:t>     </a:t>
            </a:r>
            <a:r>
              <a:rPr lang="tr-TR" sz="3500" dirty="0" smtClean="0">
                <a:cs typeface="Times New Roman" pitchFamily="18" charset="0"/>
              </a:rPr>
              <a:t>Hatay’ın </a:t>
            </a:r>
            <a:r>
              <a:rPr lang="tr-TR" sz="3500" dirty="0">
                <a:cs typeface="Times New Roman" pitchFamily="18" charset="0"/>
              </a:rPr>
              <a:t>bağımsızlığı ve Türkiye’ye katılması için büyük çaba gösteren Atatürk</a:t>
            </a:r>
            <a:r>
              <a:rPr lang="tr-TR" sz="3500" dirty="0" smtClean="0">
                <a:cs typeface="Times New Roman" pitchFamily="18" charset="0"/>
              </a:rPr>
              <a:t>, hayatının </a:t>
            </a:r>
            <a:r>
              <a:rPr lang="tr-TR" sz="3500" dirty="0">
                <a:cs typeface="Times New Roman" pitchFamily="18" charset="0"/>
              </a:rPr>
              <a:t>son aylarında </a:t>
            </a:r>
            <a:r>
              <a:rPr lang="tr-TR" sz="3500" dirty="0" smtClean="0">
                <a:cs typeface="Times New Roman" pitchFamily="18" charset="0"/>
              </a:rPr>
              <a:t>sağlığını </a:t>
            </a:r>
            <a:r>
              <a:rPr lang="tr-TR" sz="3500" dirty="0">
                <a:cs typeface="Times New Roman" pitchFamily="18" charset="0"/>
              </a:rPr>
              <a:t>bile dikkate almadan tüm vaktini bu sorunun çözümlenmesine ayırmış ve mücadele etmiştir.</a:t>
            </a:r>
          </a:p>
          <a:p>
            <a:pPr>
              <a:lnSpc>
                <a:spcPct val="160000"/>
              </a:lnSpc>
              <a:buFont typeface="Wingdings" pitchFamily="2" charset="2"/>
              <a:buNone/>
            </a:pPr>
            <a:endParaRPr lang="tr-TR" sz="3500" dirty="0"/>
          </a:p>
        </p:txBody>
      </p:sp>
      <p:pic>
        <p:nvPicPr>
          <p:cNvPr id="13314" name="Picture 2" descr="C:\Users\arif\Desktop\Dıs politika foto\hatay3iq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573016"/>
            <a:ext cx="5000858" cy="3168352"/>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
        <p:nvSpPr>
          <p:cNvPr id="3" name="Veri Yer Tutucusu 2"/>
          <p:cNvSpPr>
            <a:spLocks noGrp="1"/>
          </p:cNvSpPr>
          <p:nvPr>
            <p:ph type="dt" sz="half" idx="10"/>
          </p:nvPr>
        </p:nvSpPr>
        <p:spPr/>
        <p:txBody>
          <a:bodyPr/>
          <a:lstStyle/>
          <a:p>
            <a:fld id="{0EF4D49F-F27B-4C8A-A8A8-B442DFA19350}" type="datetime1">
              <a:rPr lang="tr-TR" smtClean="0"/>
              <a:t>15.03.2018</a:t>
            </a:fld>
            <a:endParaRPr lang="tr-TR"/>
          </a:p>
        </p:txBody>
      </p:sp>
    </p:spTree>
    <p:extLst>
      <p:ext uri="{BB962C8B-B14F-4D97-AF65-F5344CB8AC3E}">
        <p14:creationId xmlns:p14="http://schemas.microsoft.com/office/powerpoint/2010/main" val="3920979611"/>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rrowheads="1"/>
          </p:cNvSpPr>
          <p:nvPr>
            <p:ph type="title"/>
          </p:nvPr>
        </p:nvSpPr>
        <p:spPr>
          <a:xfrm>
            <a:off x="0" y="0"/>
            <a:ext cx="9144000" cy="980728"/>
          </a:xfrm>
          <a:solidFill>
            <a:srgbClr val="0070C0"/>
          </a:solidFill>
        </p:spPr>
        <p:txBody>
          <a:bodyPr>
            <a:normAutofit/>
          </a:bodyPr>
          <a:lstStyle/>
          <a:p>
            <a:r>
              <a:rPr lang="tr-TR" sz="2800" dirty="0" smtClean="0">
                <a:solidFill>
                  <a:srgbClr val="FFFF66"/>
                </a:solidFill>
                <a:cs typeface="Times New Roman" pitchFamily="18" charset="0"/>
              </a:rPr>
              <a:t>     3.Türk-İngiliz İlişkileri</a:t>
            </a:r>
            <a:endParaRPr lang="tr-TR" sz="2800" dirty="0">
              <a:solidFill>
                <a:srgbClr val="FFFF66"/>
              </a:solidFill>
              <a:cs typeface="Times New Roman" pitchFamily="18" charset="0"/>
            </a:endParaRPr>
          </a:p>
        </p:txBody>
      </p:sp>
      <p:sp>
        <p:nvSpPr>
          <p:cNvPr id="201731" name="Rectangle 3"/>
          <p:cNvSpPr>
            <a:spLocks noGrp="1" noChangeArrowheads="1"/>
          </p:cNvSpPr>
          <p:nvPr>
            <p:ph idx="1"/>
          </p:nvPr>
        </p:nvSpPr>
        <p:spPr>
          <a:xfrm>
            <a:off x="0" y="980728"/>
            <a:ext cx="5703168" cy="5877272"/>
          </a:xfrm>
          <a:solidFill>
            <a:schemeClr val="bg1">
              <a:lumMod val="95000"/>
              <a:lumOff val="5000"/>
            </a:schemeClr>
          </a:solidFill>
        </p:spPr>
        <p:txBody>
          <a:bodyPr>
            <a:normAutofit fontScale="70000" lnSpcReduction="20000"/>
          </a:bodyPr>
          <a:lstStyle/>
          <a:p>
            <a:pPr>
              <a:lnSpc>
                <a:spcPct val="150000"/>
              </a:lnSpc>
              <a:spcBef>
                <a:spcPts val="0"/>
              </a:spcBef>
            </a:pPr>
            <a:r>
              <a:rPr lang="tr-TR" sz="3600" dirty="0" smtClean="0">
                <a:solidFill>
                  <a:srgbClr val="FFFF66"/>
                </a:solidFill>
                <a:cs typeface="Times New Roman" pitchFamily="18" charset="0"/>
              </a:rPr>
              <a:t>IRAK </a:t>
            </a:r>
            <a:r>
              <a:rPr lang="tr-TR" sz="3600" dirty="0">
                <a:solidFill>
                  <a:srgbClr val="FFFF66"/>
                </a:solidFill>
                <a:cs typeface="Times New Roman" pitchFamily="18" charset="0"/>
              </a:rPr>
              <a:t>SINIRI VE MUSUL SORUNU</a:t>
            </a:r>
            <a:r>
              <a:rPr lang="tr-TR" sz="2800" dirty="0">
                <a:solidFill>
                  <a:srgbClr val="FFFF66"/>
                </a:solidFill>
                <a:cs typeface="Times New Roman" pitchFamily="18" charset="0"/>
              </a:rPr>
              <a:t/>
            </a:r>
            <a:br>
              <a:rPr lang="tr-TR" sz="2800" dirty="0">
                <a:solidFill>
                  <a:srgbClr val="FFFF66"/>
                </a:solidFill>
                <a:cs typeface="Times New Roman" pitchFamily="18" charset="0"/>
              </a:rPr>
            </a:br>
            <a:r>
              <a:rPr lang="tr-TR" sz="3600" dirty="0" smtClean="0">
                <a:cs typeface="Times New Roman" pitchFamily="18" charset="0"/>
              </a:rPr>
              <a:t>Lozan </a:t>
            </a:r>
            <a:r>
              <a:rPr lang="tr-TR" sz="3600" dirty="0">
                <a:cs typeface="Times New Roman" pitchFamily="18" charset="0"/>
              </a:rPr>
              <a:t>Antlaşması’nda Irak sınırı </a:t>
            </a:r>
            <a:r>
              <a:rPr lang="tr-TR" sz="3600" dirty="0" smtClean="0">
                <a:cs typeface="Times New Roman" pitchFamily="18" charset="0"/>
              </a:rPr>
              <a:t>antlaşmanın </a:t>
            </a:r>
            <a:r>
              <a:rPr lang="tr-TR" sz="3600" dirty="0">
                <a:cs typeface="Times New Roman" pitchFamily="18" charset="0"/>
              </a:rPr>
              <a:t>imzalanmasından  sonra,9 ay içerisinde çözümlenecekti. Şayet </a:t>
            </a:r>
            <a:r>
              <a:rPr lang="tr-TR" sz="3600" dirty="0" smtClean="0">
                <a:cs typeface="Times New Roman" pitchFamily="18" charset="0"/>
              </a:rPr>
              <a:t>çözülemezse </a:t>
            </a:r>
            <a:r>
              <a:rPr lang="tr-TR" sz="3600" dirty="0">
                <a:cs typeface="Times New Roman" pitchFamily="18" charset="0"/>
              </a:rPr>
              <a:t>Milletler Cemiyetine </a:t>
            </a:r>
            <a:r>
              <a:rPr lang="tr-TR" sz="3600" dirty="0" smtClean="0">
                <a:cs typeface="Times New Roman" pitchFamily="18" charset="0"/>
              </a:rPr>
              <a:t>gidilecekti.1924 </a:t>
            </a:r>
            <a:r>
              <a:rPr lang="tr-TR" sz="3600" dirty="0">
                <a:cs typeface="Times New Roman" pitchFamily="18" charset="0"/>
              </a:rPr>
              <a:t>yılında İstanbul’da İngilizlerle ilk kez Görüşmelere başlandı. Bu </a:t>
            </a:r>
            <a:r>
              <a:rPr lang="tr-TR" sz="3600" dirty="0" smtClean="0">
                <a:cs typeface="Times New Roman" pitchFamily="18" charset="0"/>
              </a:rPr>
              <a:t>görüşmelerde </a:t>
            </a:r>
            <a:r>
              <a:rPr lang="tr-TR" sz="3600" dirty="0">
                <a:cs typeface="Times New Roman" pitchFamily="18" charset="0"/>
              </a:rPr>
              <a:t>İngilizler Musul dışında </a:t>
            </a:r>
            <a:r>
              <a:rPr lang="tr-TR" sz="3600" dirty="0">
                <a:solidFill>
                  <a:srgbClr val="FFFF00"/>
                </a:solidFill>
                <a:cs typeface="Times New Roman" pitchFamily="18" charset="0"/>
              </a:rPr>
              <a:t>Hakkari</a:t>
            </a:r>
            <a:r>
              <a:rPr lang="tr-TR" sz="3600" dirty="0">
                <a:cs typeface="Times New Roman" pitchFamily="18" charset="0"/>
              </a:rPr>
              <a:t>’nin de Irak sınırı içine alınmasını iste</a:t>
            </a:r>
            <a:r>
              <a:rPr lang="tr-TR" sz="3600" dirty="0"/>
              <a:t>d</a:t>
            </a:r>
            <a:r>
              <a:rPr lang="tr-TR" sz="3600" dirty="0">
                <a:cs typeface="Times New Roman" pitchFamily="18" charset="0"/>
              </a:rPr>
              <a:t>iler.   </a:t>
            </a:r>
          </a:p>
          <a:p>
            <a:endParaRPr lang="tr-TR" sz="3600" dirty="0"/>
          </a:p>
        </p:txBody>
      </p:sp>
      <p:pic>
        <p:nvPicPr>
          <p:cNvPr id="17410" name="Picture 2" descr="C:\Users\arif\Desktop\Dıs politika foto\musul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628800"/>
            <a:ext cx="3923928" cy="2124710"/>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
        <p:nvSpPr>
          <p:cNvPr id="3" name="Veri Yer Tutucusu 2"/>
          <p:cNvSpPr>
            <a:spLocks noGrp="1"/>
          </p:cNvSpPr>
          <p:nvPr>
            <p:ph type="dt" sz="half" idx="10"/>
          </p:nvPr>
        </p:nvSpPr>
        <p:spPr/>
        <p:txBody>
          <a:bodyPr/>
          <a:lstStyle/>
          <a:p>
            <a:fld id="{60646079-D69F-45FD-80AA-29821DE76E7C}" type="datetime1">
              <a:rPr lang="tr-TR" smtClean="0"/>
              <a:t>15.03.2018</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heel(1)">
                                      <p:cBhvr>
                                        <p:cTn id="7"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3"/>
          <p:cNvSpPr>
            <a:spLocks noGrp="1" noChangeArrowheads="1"/>
          </p:cNvSpPr>
          <p:nvPr>
            <p:ph idx="1"/>
          </p:nvPr>
        </p:nvSpPr>
        <p:spPr>
          <a:xfrm>
            <a:off x="251520" y="188640"/>
            <a:ext cx="8568952" cy="3566864"/>
          </a:xfrm>
          <a:solidFill>
            <a:schemeClr val="tx2">
              <a:lumMod val="10000"/>
            </a:schemeClr>
          </a:solidFill>
        </p:spPr>
        <p:txBody>
          <a:bodyPr>
            <a:normAutofit fontScale="70000" lnSpcReduction="20000"/>
          </a:bodyPr>
          <a:lstStyle/>
          <a:p>
            <a:pPr marL="36576" indent="0">
              <a:lnSpc>
                <a:spcPct val="150000"/>
              </a:lnSpc>
              <a:spcBef>
                <a:spcPts val="0"/>
              </a:spcBef>
              <a:buNone/>
            </a:pPr>
            <a:r>
              <a:rPr lang="tr-TR" sz="3600" dirty="0" smtClean="0">
                <a:cs typeface="Times New Roman" pitchFamily="18" charset="0"/>
              </a:rPr>
              <a:t>  Ekim </a:t>
            </a:r>
            <a:r>
              <a:rPr lang="tr-TR" sz="3600" dirty="0">
                <a:cs typeface="Times New Roman" pitchFamily="18" charset="0"/>
              </a:rPr>
              <a:t>1924’e gelindiğinde durum savaşa yol açacak bir konuma gelmişti. Bu sırada,</a:t>
            </a:r>
            <a:r>
              <a:rPr lang="tr-TR" sz="3600" dirty="0"/>
              <a:t> </a:t>
            </a:r>
            <a:r>
              <a:rPr lang="tr-TR" sz="3600" dirty="0" smtClean="0">
                <a:cs typeface="Times New Roman" pitchFamily="18" charset="0"/>
              </a:rPr>
              <a:t>İngilizlerin </a:t>
            </a:r>
            <a:r>
              <a:rPr lang="tr-TR" sz="3600" dirty="0">
                <a:cs typeface="Times New Roman" pitchFamily="18" charset="0"/>
              </a:rPr>
              <a:t>teşvik ettiği </a:t>
            </a:r>
            <a:r>
              <a:rPr lang="tr-TR" sz="3600" dirty="0">
                <a:solidFill>
                  <a:srgbClr val="FFFF00"/>
                </a:solidFill>
                <a:cs typeface="Times New Roman" pitchFamily="18" charset="0"/>
              </a:rPr>
              <a:t>Şeyh Sait </a:t>
            </a:r>
            <a:r>
              <a:rPr lang="tr-TR" sz="3600" dirty="0" err="1">
                <a:solidFill>
                  <a:srgbClr val="FFFF00"/>
                </a:solidFill>
                <a:cs typeface="Times New Roman" pitchFamily="18" charset="0"/>
              </a:rPr>
              <a:t>İsyanı’da</a:t>
            </a:r>
            <a:r>
              <a:rPr lang="tr-TR" sz="3600" dirty="0">
                <a:solidFill>
                  <a:srgbClr val="FFFF00"/>
                </a:solidFill>
                <a:cs typeface="Times New Roman" pitchFamily="18" charset="0"/>
              </a:rPr>
              <a:t> </a:t>
            </a:r>
            <a:r>
              <a:rPr lang="tr-TR" sz="3600" dirty="0">
                <a:cs typeface="Times New Roman" pitchFamily="18" charset="0"/>
              </a:rPr>
              <a:t>Türk tarafını meşgul etmiş elini kolunu </a:t>
            </a:r>
            <a:r>
              <a:rPr lang="tr-TR" sz="3600" dirty="0" smtClean="0">
                <a:cs typeface="Times New Roman" pitchFamily="18" charset="0"/>
              </a:rPr>
              <a:t>bağlamış </a:t>
            </a:r>
            <a:r>
              <a:rPr lang="tr-TR" sz="3600" dirty="0">
                <a:cs typeface="Times New Roman" pitchFamily="18" charset="0"/>
              </a:rPr>
              <a:t>ve yapılabilecek bir askeri harekatı engellemiştir. Sonunda,</a:t>
            </a:r>
            <a:r>
              <a:rPr lang="tr-TR" sz="3600" dirty="0"/>
              <a:t> </a:t>
            </a:r>
            <a:r>
              <a:rPr lang="tr-TR" sz="3600" dirty="0">
                <a:cs typeface="Times New Roman" pitchFamily="18" charset="0"/>
              </a:rPr>
              <a:t>Lozan Antlaşması hükümleri uyarınca sorun Milletler Cemiyeti’</a:t>
            </a:r>
            <a:r>
              <a:rPr lang="tr-TR" sz="3600" dirty="0"/>
              <a:t> </a:t>
            </a:r>
            <a:r>
              <a:rPr lang="tr-TR" sz="3600" dirty="0">
                <a:cs typeface="Times New Roman" pitchFamily="18" charset="0"/>
              </a:rPr>
              <a:t>ne götürüldü. Ancak burada İngiltere’nin etkinliği  söz konusu idi. </a:t>
            </a:r>
            <a:r>
              <a:rPr lang="tr-TR" sz="3600" dirty="0">
                <a:solidFill>
                  <a:srgbClr val="FFFF00"/>
                </a:solidFill>
                <a:cs typeface="Times New Roman" pitchFamily="18" charset="0"/>
              </a:rPr>
              <a:t>Musul </a:t>
            </a:r>
            <a:r>
              <a:rPr lang="tr-TR" sz="3600" dirty="0">
                <a:cs typeface="Times New Roman" pitchFamily="18" charset="0"/>
              </a:rPr>
              <a:t>Irak’a bırakılmıştır</a:t>
            </a:r>
          </a:p>
        </p:txBody>
      </p:sp>
      <p:pic>
        <p:nvPicPr>
          <p:cNvPr id="18434" name="Picture 2" descr="C:\Users\arif\Desktop\Dıs politika foto\musu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065" y="3755752"/>
            <a:ext cx="5085606" cy="3089316"/>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
        <p:nvSpPr>
          <p:cNvPr id="3" name="Veri Yer Tutucusu 2"/>
          <p:cNvSpPr>
            <a:spLocks noGrp="1"/>
          </p:cNvSpPr>
          <p:nvPr>
            <p:ph type="dt" sz="half" idx="10"/>
          </p:nvPr>
        </p:nvSpPr>
        <p:spPr/>
        <p:txBody>
          <a:bodyPr/>
          <a:lstStyle/>
          <a:p>
            <a:fld id="{8B923F7F-45E5-49F1-9455-03093EECD10E}" type="datetime1">
              <a:rPr lang="tr-TR" smtClean="0"/>
              <a:t>15.03.2018</a:t>
            </a:fld>
            <a:endParaRPr lang="tr-T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Rectangle 3"/>
          <p:cNvSpPr>
            <a:spLocks noGrp="1" noChangeArrowheads="1"/>
          </p:cNvSpPr>
          <p:nvPr>
            <p:ph idx="1"/>
          </p:nvPr>
        </p:nvSpPr>
        <p:spPr>
          <a:xfrm>
            <a:off x="395288" y="714356"/>
            <a:ext cx="8497887" cy="5381644"/>
          </a:xfrm>
          <a:solidFill>
            <a:schemeClr val="accent4">
              <a:lumMod val="10000"/>
            </a:schemeClr>
          </a:solidFill>
        </p:spPr>
        <p:txBody>
          <a:bodyPr>
            <a:normAutofit fontScale="85000" lnSpcReduction="10000"/>
          </a:bodyPr>
          <a:lstStyle/>
          <a:p>
            <a:pPr>
              <a:lnSpc>
                <a:spcPct val="150000"/>
              </a:lnSpc>
            </a:pPr>
            <a:r>
              <a:rPr lang="tr-TR" sz="4400" dirty="0">
                <a:cs typeface="Times New Roman" pitchFamily="18" charset="0"/>
              </a:rPr>
              <a:t>Atatürk</a:t>
            </a:r>
            <a:r>
              <a:rPr lang="tr-TR" sz="4400" b="1" dirty="0">
                <a:cs typeface="Times New Roman" pitchFamily="18" charset="0"/>
              </a:rPr>
              <a:t>,”Yurtta sulh,cihanda sulh” </a:t>
            </a:r>
            <a:r>
              <a:rPr lang="tr-TR" sz="4400" dirty="0">
                <a:cs typeface="Times New Roman" pitchFamily="18" charset="0"/>
              </a:rPr>
              <a:t>ilkesi doğrultusunda dünya ülkeleri ile siyasi,sosyal ve</a:t>
            </a:r>
            <a:r>
              <a:rPr lang="tr-TR" sz="4400" dirty="0"/>
              <a:t> </a:t>
            </a:r>
            <a:r>
              <a:rPr lang="tr-TR" sz="4400" dirty="0" smtClean="0">
                <a:cs typeface="Times New Roman" pitchFamily="18" charset="0"/>
              </a:rPr>
              <a:t>ekonomik </a:t>
            </a:r>
            <a:r>
              <a:rPr lang="tr-TR" sz="4400" dirty="0">
                <a:cs typeface="Times New Roman" pitchFamily="18" charset="0"/>
              </a:rPr>
              <a:t>ilişkilere girişmiştir.Türkiye’y</a:t>
            </a:r>
            <a:r>
              <a:rPr lang="tr-TR" sz="4400" dirty="0"/>
              <a:t>i</a:t>
            </a:r>
            <a:r>
              <a:rPr lang="tr-TR" sz="4400" dirty="0">
                <a:cs typeface="Times New Roman" pitchFamily="18" charset="0"/>
              </a:rPr>
              <a:t> medeni devletler arasında layık olduğu yere çıkartmaya gayret etmiştir.</a:t>
            </a:r>
          </a:p>
          <a:p>
            <a:pPr>
              <a:buFont typeface="Wingdings" pitchFamily="2" charset="2"/>
              <a:buNone/>
            </a:pPr>
            <a:endParaRPr lang="tr-TR" sz="4400" dirty="0"/>
          </a:p>
        </p:txBody>
      </p:sp>
      <p:sp>
        <p:nvSpPr>
          <p:cNvPr id="2" name="Altbilgi Yer Tutucusu 1"/>
          <p:cNvSpPr>
            <a:spLocks noGrp="1"/>
          </p:cNvSpPr>
          <p:nvPr>
            <p:ph type="ftr" sz="quarter" idx="11"/>
          </p:nvPr>
        </p:nvSpPr>
        <p:spPr/>
        <p:txBody>
          <a:bodyPr/>
          <a:lstStyle/>
          <a:p>
            <a:r>
              <a:rPr lang="tr-TR" smtClean="0"/>
              <a:t>www.tariheglencesi.com</a:t>
            </a:r>
            <a:endParaRPr lang="tr-TR"/>
          </a:p>
        </p:txBody>
      </p:sp>
      <p:sp>
        <p:nvSpPr>
          <p:cNvPr id="3" name="Veri Yer Tutucusu 2"/>
          <p:cNvSpPr>
            <a:spLocks noGrp="1"/>
          </p:cNvSpPr>
          <p:nvPr>
            <p:ph type="dt" sz="half" idx="10"/>
          </p:nvPr>
        </p:nvSpPr>
        <p:spPr/>
        <p:txBody>
          <a:bodyPr/>
          <a:lstStyle/>
          <a:p>
            <a:fld id="{40528DDD-F945-4352-A25C-17E3F0FED592}" type="datetime1">
              <a:rPr lang="tr-TR" smtClean="0"/>
              <a:t>15.03.2018</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Rectangle 3"/>
          <p:cNvSpPr>
            <a:spLocks noGrp="1" noChangeArrowheads="1"/>
          </p:cNvSpPr>
          <p:nvPr>
            <p:ph idx="1"/>
          </p:nvPr>
        </p:nvSpPr>
        <p:spPr>
          <a:xfrm>
            <a:off x="304800" y="457200"/>
            <a:ext cx="8534400" cy="5638800"/>
          </a:xfrm>
          <a:solidFill>
            <a:schemeClr val="bg1">
              <a:lumMod val="95000"/>
              <a:lumOff val="5000"/>
            </a:schemeClr>
          </a:solidFill>
        </p:spPr>
        <p:txBody>
          <a:bodyPr>
            <a:normAutofit fontScale="85000" lnSpcReduction="20000"/>
          </a:bodyPr>
          <a:lstStyle/>
          <a:p>
            <a:pPr>
              <a:lnSpc>
                <a:spcPct val="150000"/>
              </a:lnSpc>
              <a:spcBef>
                <a:spcPts val="0"/>
              </a:spcBef>
            </a:pPr>
            <a:r>
              <a:rPr lang="tr-TR" sz="3600" dirty="0">
                <a:cs typeface="Times New Roman" pitchFamily="18" charset="0"/>
              </a:rPr>
              <a:t>Sonuçta </a:t>
            </a:r>
            <a:r>
              <a:rPr lang="tr-TR" sz="3600" b="1" dirty="0">
                <a:solidFill>
                  <a:srgbClr val="FFFF00"/>
                </a:solidFill>
                <a:cs typeface="Times New Roman" pitchFamily="18" charset="0"/>
              </a:rPr>
              <a:t>5 Haziran 1926’da </a:t>
            </a:r>
            <a:r>
              <a:rPr lang="tr-TR" sz="3600" dirty="0">
                <a:cs typeface="Times New Roman" pitchFamily="18" charset="0"/>
              </a:rPr>
              <a:t>sorunu kesin olarak çözen antlaşma Ankara’da imzalandı. </a:t>
            </a:r>
            <a:r>
              <a:rPr lang="tr-TR" sz="3600" dirty="0">
                <a:solidFill>
                  <a:srgbClr val="FFFF00"/>
                </a:solidFill>
                <a:cs typeface="Times New Roman" pitchFamily="18" charset="0"/>
              </a:rPr>
              <a:t>Buna göre</a:t>
            </a:r>
            <a:r>
              <a:rPr lang="tr-TR" sz="3600" dirty="0" smtClean="0">
                <a:solidFill>
                  <a:srgbClr val="FFFF00"/>
                </a:solidFill>
                <a:cs typeface="Times New Roman" pitchFamily="18" charset="0"/>
              </a:rPr>
              <a:t>; </a:t>
            </a:r>
            <a:r>
              <a:rPr lang="tr-TR" sz="3600" dirty="0" err="1" smtClean="0">
                <a:solidFill>
                  <a:srgbClr val="FFFF00"/>
                </a:solidFill>
                <a:cs typeface="Times New Roman" pitchFamily="18" charset="0"/>
              </a:rPr>
              <a:t>Musul,İngiliz</a:t>
            </a:r>
            <a:r>
              <a:rPr lang="tr-TR" sz="3600" dirty="0" smtClean="0">
                <a:solidFill>
                  <a:srgbClr val="FFFF00"/>
                </a:solidFill>
                <a:cs typeface="Times New Roman" pitchFamily="18" charset="0"/>
              </a:rPr>
              <a:t> </a:t>
            </a:r>
            <a:r>
              <a:rPr lang="tr-TR" sz="3600" dirty="0">
                <a:solidFill>
                  <a:srgbClr val="FFFF00"/>
                </a:solidFill>
                <a:cs typeface="Times New Roman" pitchFamily="18" charset="0"/>
              </a:rPr>
              <a:t>mandasındaki Irak’a bırakıldı. Irak hükümeti Musul </a:t>
            </a:r>
            <a:r>
              <a:rPr lang="tr-TR" sz="3600" dirty="0" smtClean="0">
                <a:solidFill>
                  <a:srgbClr val="FFFF00"/>
                </a:solidFill>
                <a:cs typeface="Times New Roman" pitchFamily="18" charset="0"/>
              </a:rPr>
              <a:t>petrollerinden </a:t>
            </a:r>
            <a:r>
              <a:rPr lang="tr-TR" sz="3600" dirty="0">
                <a:solidFill>
                  <a:srgbClr val="FFFF00"/>
                </a:solidFill>
                <a:cs typeface="Times New Roman" pitchFamily="18" charset="0"/>
              </a:rPr>
              <a:t>alacağı verginin %10’unu</a:t>
            </a:r>
            <a:r>
              <a:rPr lang="tr-TR" sz="3600" dirty="0">
                <a:solidFill>
                  <a:srgbClr val="FFFF00"/>
                </a:solidFill>
              </a:rPr>
              <a:t> </a:t>
            </a:r>
            <a:r>
              <a:rPr lang="tr-TR" sz="3600" dirty="0">
                <a:solidFill>
                  <a:srgbClr val="FFFF00"/>
                </a:solidFill>
                <a:cs typeface="Times New Roman" pitchFamily="18" charset="0"/>
              </a:rPr>
              <a:t>25 yıl süreyle Türkiye’ye verecekti.</a:t>
            </a:r>
            <a:r>
              <a:rPr lang="tr-TR" sz="3600" dirty="0">
                <a:cs typeface="Times New Roman" pitchFamily="18" charset="0"/>
              </a:rPr>
              <a:t> Türkiye daha sonra </a:t>
            </a:r>
            <a:r>
              <a:rPr lang="tr-TR" sz="3600" dirty="0">
                <a:solidFill>
                  <a:srgbClr val="FFFF00"/>
                </a:solidFill>
                <a:cs typeface="Times New Roman" pitchFamily="18" charset="0"/>
              </a:rPr>
              <a:t>500 bin sterlin </a:t>
            </a:r>
            <a:r>
              <a:rPr lang="tr-TR" sz="3600" dirty="0">
                <a:cs typeface="Times New Roman" pitchFamily="18" charset="0"/>
              </a:rPr>
              <a:t>karşılığında bu </a:t>
            </a:r>
            <a:r>
              <a:rPr lang="tr-TR" sz="3600" dirty="0" smtClean="0">
                <a:cs typeface="Times New Roman" pitchFamily="18" charset="0"/>
              </a:rPr>
              <a:t>hakkından </a:t>
            </a:r>
            <a:r>
              <a:rPr lang="tr-TR" sz="3600" dirty="0">
                <a:cs typeface="Times New Roman" pitchFamily="18" charset="0"/>
              </a:rPr>
              <a:t>da </a:t>
            </a:r>
            <a:r>
              <a:rPr lang="tr-TR" sz="3600" dirty="0" smtClean="0">
                <a:cs typeface="Times New Roman" pitchFamily="18" charset="0"/>
              </a:rPr>
              <a:t>vazgeçmiştir. </a:t>
            </a:r>
            <a:r>
              <a:rPr lang="tr-TR" sz="3600" b="1" dirty="0" smtClean="0">
                <a:solidFill>
                  <a:srgbClr val="FFFF00"/>
                </a:solidFill>
                <a:cs typeface="Times New Roman" pitchFamily="18" charset="0"/>
              </a:rPr>
              <a:t>14 </a:t>
            </a:r>
            <a:r>
              <a:rPr lang="tr-TR" sz="3600" b="1" dirty="0">
                <a:solidFill>
                  <a:srgbClr val="FFFF00"/>
                </a:solidFill>
                <a:cs typeface="Times New Roman" pitchFamily="18" charset="0"/>
              </a:rPr>
              <a:t>Aralık 1927’de </a:t>
            </a:r>
            <a:r>
              <a:rPr lang="tr-TR" sz="3600" dirty="0">
                <a:cs typeface="Times New Roman" pitchFamily="18" charset="0"/>
              </a:rPr>
              <a:t>İngiltere, Irak üzerindeki mandasını kaldırmıştır.   </a:t>
            </a:r>
          </a:p>
          <a:p>
            <a:pPr>
              <a:lnSpc>
                <a:spcPct val="90000"/>
              </a:lnSpc>
            </a:pPr>
            <a:endParaRPr lang="tr-TR" sz="3600" dirty="0"/>
          </a:p>
        </p:txBody>
      </p:sp>
      <p:sp>
        <p:nvSpPr>
          <p:cNvPr id="2" name="Altbilgi Yer Tutucusu 1"/>
          <p:cNvSpPr>
            <a:spLocks noGrp="1"/>
          </p:cNvSpPr>
          <p:nvPr>
            <p:ph type="ftr" sz="quarter" idx="11"/>
          </p:nvPr>
        </p:nvSpPr>
        <p:spPr/>
        <p:txBody>
          <a:bodyPr/>
          <a:lstStyle/>
          <a:p>
            <a:r>
              <a:rPr lang="tr-TR" smtClean="0"/>
              <a:t>www.tariheglencesi.com</a:t>
            </a:r>
            <a:endParaRPr lang="tr-TR"/>
          </a:p>
        </p:txBody>
      </p:sp>
      <p:sp>
        <p:nvSpPr>
          <p:cNvPr id="3" name="Veri Yer Tutucusu 2"/>
          <p:cNvSpPr>
            <a:spLocks noGrp="1"/>
          </p:cNvSpPr>
          <p:nvPr>
            <p:ph type="dt" sz="half" idx="10"/>
          </p:nvPr>
        </p:nvSpPr>
        <p:spPr/>
        <p:txBody>
          <a:bodyPr/>
          <a:lstStyle/>
          <a:p>
            <a:fld id="{555C3007-BAB1-4779-8553-626A9CAE058F}" type="datetime1">
              <a:rPr lang="tr-TR" smtClean="0"/>
              <a:t>15.03.2018</a:t>
            </a:fld>
            <a:endParaRPr lang="tr-T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41" y="116632"/>
            <a:ext cx="9144000" cy="720080"/>
          </a:xfrm>
          <a:solidFill>
            <a:srgbClr val="0070C0"/>
          </a:solidFill>
        </p:spPr>
        <p:txBody>
          <a:bodyPr>
            <a:normAutofit/>
          </a:bodyPr>
          <a:lstStyle/>
          <a:p>
            <a:r>
              <a:rPr lang="tr-TR" sz="2800" dirty="0" smtClean="0"/>
              <a:t>4.Türk –Sovyet İlişkileri</a:t>
            </a:r>
            <a:endParaRPr lang="tr-TR" sz="2800" dirty="0"/>
          </a:p>
        </p:txBody>
      </p:sp>
      <p:sp>
        <p:nvSpPr>
          <p:cNvPr id="3" name="İçerik Yer Tutucusu 2"/>
          <p:cNvSpPr>
            <a:spLocks noGrp="1"/>
          </p:cNvSpPr>
          <p:nvPr>
            <p:ph idx="1"/>
          </p:nvPr>
        </p:nvSpPr>
        <p:spPr>
          <a:xfrm>
            <a:off x="179512" y="1052736"/>
            <a:ext cx="8784976" cy="5544616"/>
          </a:xfrm>
          <a:solidFill>
            <a:schemeClr val="bg1"/>
          </a:solidFill>
        </p:spPr>
        <p:txBody>
          <a:bodyPr>
            <a:normAutofit fontScale="77500" lnSpcReduction="20000"/>
          </a:bodyPr>
          <a:lstStyle/>
          <a:p>
            <a:pPr>
              <a:lnSpc>
                <a:spcPct val="170000"/>
              </a:lnSpc>
            </a:pPr>
            <a:r>
              <a:rPr lang="tr-TR" dirty="0" smtClean="0"/>
              <a:t>Sovyet Hükümeti Lozan’da Boğazlar üzerinde mutlak Türk egemenliğini savunmuştu.  I. Dünya Savaşı galiplerinin Almanya’yı yanlarına alıp </a:t>
            </a:r>
            <a:r>
              <a:rPr lang="tr-TR" dirty="0" err="1" smtClean="0">
                <a:solidFill>
                  <a:srgbClr val="FFFF00"/>
                </a:solidFill>
              </a:rPr>
              <a:t>Locarno</a:t>
            </a:r>
            <a:r>
              <a:rPr lang="tr-TR" dirty="0" smtClean="0">
                <a:solidFill>
                  <a:srgbClr val="FFFF00"/>
                </a:solidFill>
              </a:rPr>
              <a:t> Antlaşmasını </a:t>
            </a:r>
            <a:r>
              <a:rPr lang="tr-TR" dirty="0" smtClean="0"/>
              <a:t>imzalamalarını Sovyetler, kendisine yapılmış hareket olarak görmüştü. Ayrıca </a:t>
            </a:r>
            <a:r>
              <a:rPr lang="tr-TR" dirty="0" smtClean="0">
                <a:solidFill>
                  <a:srgbClr val="FFFF00"/>
                </a:solidFill>
              </a:rPr>
              <a:t>Musul sorununda </a:t>
            </a:r>
            <a:r>
              <a:rPr lang="tr-TR" dirty="0" smtClean="0"/>
              <a:t>Milletler Cemiyeti’nin tutumu, Fransa ve İtalya’nın İngiltere’yi desteklemesi Türkiye’nin uluslararası alanda yalnız kalmasına yol açmıştır. Bu olaylar Türkiye’yi Sovyetler  yaklaştırmış ve iki devlet arasında </a:t>
            </a:r>
            <a:r>
              <a:rPr lang="tr-TR" dirty="0" smtClean="0">
                <a:solidFill>
                  <a:srgbClr val="FFFF00"/>
                </a:solidFill>
              </a:rPr>
              <a:t>1925’te</a:t>
            </a:r>
            <a:r>
              <a:rPr lang="tr-TR" dirty="0" smtClean="0"/>
              <a:t> bir </a:t>
            </a:r>
            <a:r>
              <a:rPr lang="tr-TR" dirty="0" smtClean="0">
                <a:solidFill>
                  <a:srgbClr val="FFFF00"/>
                </a:solidFill>
              </a:rPr>
              <a:t>«Tarafsızlık ve Saldırmazlık Antlaşması» </a:t>
            </a:r>
            <a:r>
              <a:rPr lang="tr-TR" dirty="0" smtClean="0"/>
              <a:t>imzalanmıştır.  </a:t>
            </a:r>
            <a:endParaRPr lang="tr-TR" dirty="0"/>
          </a:p>
        </p:txBody>
      </p:sp>
      <p:sp>
        <p:nvSpPr>
          <p:cNvPr id="4" name="Veri Yer Tutucusu 3"/>
          <p:cNvSpPr>
            <a:spLocks noGrp="1"/>
          </p:cNvSpPr>
          <p:nvPr>
            <p:ph type="dt" sz="half" idx="10"/>
          </p:nvPr>
        </p:nvSpPr>
        <p:spPr/>
        <p:txBody>
          <a:bodyPr/>
          <a:lstStyle/>
          <a:p>
            <a:fld id="{690C62C8-C86B-4B9A-9EF7-F43AB6F019D0}" type="datetime1">
              <a:rPr lang="tr-TR" smtClean="0"/>
              <a:t>15.03.2018</a:t>
            </a:fld>
            <a:endParaRPr lang="tr-TR"/>
          </a:p>
        </p:txBody>
      </p:sp>
      <p:sp>
        <p:nvSpPr>
          <p:cNvPr id="5" name="Altbilgi Yer Tutucusu 4"/>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2787802585"/>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435280" cy="6048672"/>
          </a:xfrm>
          <a:solidFill>
            <a:schemeClr val="bg1"/>
          </a:solidFill>
        </p:spPr>
        <p:txBody>
          <a:bodyPr>
            <a:normAutofit fontScale="77500" lnSpcReduction="20000"/>
          </a:bodyPr>
          <a:lstStyle/>
          <a:p>
            <a:pPr>
              <a:lnSpc>
                <a:spcPct val="170000"/>
              </a:lnSpc>
            </a:pPr>
            <a:r>
              <a:rPr lang="tr-TR" dirty="0">
                <a:solidFill>
                  <a:srgbClr val="FFFF00"/>
                </a:solidFill>
              </a:rPr>
              <a:t>1927</a:t>
            </a:r>
            <a:r>
              <a:rPr lang="tr-TR" dirty="0"/>
              <a:t> yılında ise </a:t>
            </a:r>
            <a:r>
              <a:rPr lang="tr-TR" dirty="0">
                <a:solidFill>
                  <a:srgbClr val="FFFF00"/>
                </a:solidFill>
              </a:rPr>
              <a:t>«Ticaret ve </a:t>
            </a:r>
            <a:r>
              <a:rPr lang="tr-TR" dirty="0" err="1">
                <a:solidFill>
                  <a:srgbClr val="FFFF00"/>
                </a:solidFill>
              </a:rPr>
              <a:t>Seyrisefain</a:t>
            </a:r>
            <a:r>
              <a:rPr lang="tr-TR" dirty="0">
                <a:solidFill>
                  <a:srgbClr val="FFFF00"/>
                </a:solidFill>
              </a:rPr>
              <a:t> Antlaşması» </a:t>
            </a:r>
            <a:r>
              <a:rPr lang="tr-TR" dirty="0"/>
              <a:t>imzalanarak ticari işbirliğinin geliştirilmesine çalışılmıştır. 1928’de saldırı savaşını yasaklayan </a:t>
            </a:r>
            <a:r>
              <a:rPr lang="tr-TR" dirty="0" err="1"/>
              <a:t>Biriand-Kellogp</a:t>
            </a:r>
            <a:r>
              <a:rPr lang="tr-TR" dirty="0"/>
              <a:t> Paktı imzalanınca Türk ve Sovyet hükümetleri de buna katılmıştır. Bu tarihten sonra Türkiye’nin batıya yaklaşması Sovyet Rusya’yı endişelendirdi. Türkiye, bu endişeyi gidermek için </a:t>
            </a:r>
            <a:r>
              <a:rPr lang="tr-TR" dirty="0">
                <a:solidFill>
                  <a:srgbClr val="FFFF00"/>
                </a:solidFill>
              </a:rPr>
              <a:t>1929 yılında </a:t>
            </a:r>
            <a:r>
              <a:rPr lang="tr-TR" dirty="0"/>
              <a:t>1925 antlaşmasını 2 yıl daha uzattı. Türkiye, 1930’a doğru  İngiltere, İngiltere ve Yunanistan’la sorunları hallederek normal ilişkiler içerine girmiştir. 1936 yılında Montrö </a:t>
            </a:r>
            <a:r>
              <a:rPr lang="tr-TR" dirty="0" smtClean="0"/>
              <a:t>Boğazlar </a:t>
            </a:r>
            <a:r>
              <a:rPr lang="tr-TR" dirty="0"/>
              <a:t>sözleşmesinin imzalanmasından sonra Türk Sovyet İlişkileri bozulmuştur. </a:t>
            </a:r>
          </a:p>
          <a:p>
            <a:endParaRPr lang="tr-TR" dirty="0"/>
          </a:p>
        </p:txBody>
      </p:sp>
      <p:sp>
        <p:nvSpPr>
          <p:cNvPr id="4" name="Veri Yer Tutucusu 3"/>
          <p:cNvSpPr>
            <a:spLocks noGrp="1"/>
          </p:cNvSpPr>
          <p:nvPr>
            <p:ph type="dt" sz="half" idx="10"/>
          </p:nvPr>
        </p:nvSpPr>
        <p:spPr/>
        <p:txBody>
          <a:bodyPr/>
          <a:lstStyle/>
          <a:p>
            <a:fld id="{690C62C8-C86B-4B9A-9EF7-F43AB6F019D0}" type="datetime1">
              <a:rPr lang="tr-TR" smtClean="0"/>
              <a:t>15.03.2018</a:t>
            </a:fld>
            <a:endParaRPr lang="tr-TR"/>
          </a:p>
        </p:txBody>
      </p:sp>
      <p:sp>
        <p:nvSpPr>
          <p:cNvPr id="5" name="Altbilgi Yer Tutucusu 4"/>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220217981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rrowheads="1"/>
          </p:cNvSpPr>
          <p:nvPr>
            <p:ph type="title"/>
          </p:nvPr>
        </p:nvSpPr>
        <p:spPr>
          <a:xfrm>
            <a:off x="395536" y="0"/>
            <a:ext cx="8748464" cy="1124744"/>
          </a:xfrm>
          <a:solidFill>
            <a:srgbClr val="0070C0"/>
          </a:solidFill>
        </p:spPr>
        <p:txBody>
          <a:bodyPr>
            <a:normAutofit fontScale="90000"/>
          </a:bodyPr>
          <a:lstStyle/>
          <a:p>
            <a:r>
              <a:rPr lang="tr-TR" sz="2400" b="1" dirty="0">
                <a:solidFill>
                  <a:srgbClr val="FFFF66"/>
                </a:solidFill>
                <a:cs typeface="Times New Roman" pitchFamily="18" charset="0"/>
              </a:rPr>
              <a:t>5</a:t>
            </a:r>
            <a:r>
              <a:rPr lang="tr-TR" sz="2400" b="1" dirty="0" smtClean="0">
                <a:solidFill>
                  <a:srgbClr val="FFFF66"/>
                </a:solidFill>
                <a:cs typeface="Times New Roman" pitchFamily="18" charset="0"/>
              </a:rPr>
              <a:t>-MİLLETLER </a:t>
            </a:r>
            <a:r>
              <a:rPr lang="tr-TR" sz="2400" b="1" dirty="0">
                <a:solidFill>
                  <a:srgbClr val="FFFF66"/>
                </a:solidFill>
                <a:cs typeface="Times New Roman" pitchFamily="18" charset="0"/>
              </a:rPr>
              <a:t>CEMİYETİ VE TÜRKİYE’NİN GİRİŞİ</a:t>
            </a:r>
            <a:br>
              <a:rPr lang="tr-TR" sz="2400" b="1" dirty="0">
                <a:solidFill>
                  <a:srgbClr val="FFFF66"/>
                </a:solidFill>
                <a:cs typeface="Times New Roman" pitchFamily="18" charset="0"/>
              </a:rPr>
            </a:br>
            <a:r>
              <a:rPr lang="tr-TR" sz="2400" b="1" dirty="0">
                <a:solidFill>
                  <a:srgbClr val="FFFF66"/>
                </a:solidFill>
                <a:cs typeface="Times New Roman" pitchFamily="18" charset="0"/>
              </a:rPr>
              <a:t> </a:t>
            </a:r>
            <a:br>
              <a:rPr lang="tr-TR" sz="2400" b="1" dirty="0">
                <a:solidFill>
                  <a:srgbClr val="FFFF66"/>
                </a:solidFill>
                <a:cs typeface="Times New Roman" pitchFamily="18" charset="0"/>
              </a:rPr>
            </a:br>
            <a:endParaRPr lang="tr-TR" sz="2400" b="1" dirty="0">
              <a:solidFill>
                <a:srgbClr val="FFFF66"/>
              </a:solidFill>
              <a:cs typeface="Times New Roman" pitchFamily="18" charset="0"/>
            </a:endParaRPr>
          </a:p>
        </p:txBody>
      </p:sp>
      <p:sp>
        <p:nvSpPr>
          <p:cNvPr id="204803" name="Rectangle 3"/>
          <p:cNvSpPr>
            <a:spLocks noGrp="1" noChangeArrowheads="1"/>
          </p:cNvSpPr>
          <p:nvPr>
            <p:ph idx="1"/>
          </p:nvPr>
        </p:nvSpPr>
        <p:spPr>
          <a:xfrm>
            <a:off x="381000" y="685800"/>
            <a:ext cx="4911080" cy="5551512"/>
          </a:xfrm>
          <a:solidFill>
            <a:schemeClr val="bg1">
              <a:lumMod val="95000"/>
              <a:lumOff val="5000"/>
            </a:schemeClr>
          </a:solidFill>
        </p:spPr>
        <p:txBody>
          <a:bodyPr>
            <a:normAutofit fontScale="62500" lnSpcReduction="20000"/>
          </a:bodyPr>
          <a:lstStyle/>
          <a:p>
            <a:pPr>
              <a:lnSpc>
                <a:spcPct val="90000"/>
              </a:lnSpc>
            </a:pPr>
            <a:endParaRPr lang="tr-TR" sz="3600" b="1" dirty="0"/>
          </a:p>
          <a:p>
            <a:pPr>
              <a:lnSpc>
                <a:spcPct val="150000"/>
              </a:lnSpc>
              <a:spcBef>
                <a:spcPts val="0"/>
              </a:spcBef>
            </a:pPr>
            <a:r>
              <a:rPr lang="tr-TR" sz="3600" b="1" dirty="0">
                <a:solidFill>
                  <a:srgbClr val="FFFF00"/>
                </a:solidFill>
                <a:cs typeface="Times New Roman" pitchFamily="18" charset="0"/>
              </a:rPr>
              <a:t>10 Ocak 1920’</a:t>
            </a:r>
            <a:r>
              <a:rPr lang="tr-TR" sz="3600" dirty="0">
                <a:solidFill>
                  <a:srgbClr val="FFFF00"/>
                </a:solidFill>
                <a:cs typeface="Times New Roman" pitchFamily="18" charset="0"/>
              </a:rPr>
              <a:t>de</a:t>
            </a:r>
            <a:r>
              <a:rPr lang="tr-TR" sz="3600" b="1" dirty="0">
                <a:solidFill>
                  <a:srgbClr val="FFFF00"/>
                </a:solidFill>
                <a:cs typeface="Times New Roman" pitchFamily="18" charset="0"/>
              </a:rPr>
              <a:t> </a:t>
            </a:r>
            <a:r>
              <a:rPr lang="tr-TR" sz="3600" b="1" dirty="0">
                <a:solidFill>
                  <a:schemeClr val="tx2"/>
                </a:solidFill>
                <a:cs typeface="Times New Roman" pitchFamily="18" charset="0"/>
              </a:rPr>
              <a:t>Cenevre’de</a:t>
            </a:r>
            <a:r>
              <a:rPr lang="tr-TR" sz="3600" b="1" dirty="0">
                <a:cs typeface="Times New Roman" pitchFamily="18" charset="0"/>
              </a:rPr>
              <a:t> </a:t>
            </a:r>
            <a:r>
              <a:rPr lang="tr-TR" sz="3600" dirty="0">
                <a:cs typeface="Times New Roman" pitchFamily="18" charset="0"/>
              </a:rPr>
              <a:t>kurulan </a:t>
            </a:r>
            <a:r>
              <a:rPr lang="tr-TR" sz="3600" dirty="0" smtClean="0">
                <a:cs typeface="Times New Roman" pitchFamily="18" charset="0"/>
              </a:rPr>
              <a:t>Milletler </a:t>
            </a:r>
            <a:r>
              <a:rPr lang="tr-TR" sz="3600" dirty="0">
                <a:cs typeface="Times New Roman" pitchFamily="18" charset="0"/>
              </a:rPr>
              <a:t>Cemiyeti</a:t>
            </a:r>
            <a:r>
              <a:rPr lang="tr-TR" sz="3600" dirty="0" smtClean="0">
                <a:cs typeface="Times New Roman" pitchFamily="18" charset="0"/>
              </a:rPr>
              <a:t>, tüm </a:t>
            </a:r>
            <a:r>
              <a:rPr lang="tr-TR" sz="3600" dirty="0">
                <a:cs typeface="Times New Roman" pitchFamily="18" charset="0"/>
              </a:rPr>
              <a:t>dünya ülkelerinin barış ve dostluk içinde yaşamalarını temin etmeyi ve yeni bir savaşın çıkmasını önlemeyi </a:t>
            </a:r>
            <a:r>
              <a:rPr lang="tr-TR" sz="3600" dirty="0" smtClean="0">
                <a:cs typeface="Times New Roman" pitchFamily="18" charset="0"/>
              </a:rPr>
              <a:t>hedefle-</a:t>
            </a:r>
            <a:r>
              <a:rPr lang="tr-TR" sz="3600" dirty="0" err="1" smtClean="0">
                <a:cs typeface="Times New Roman" pitchFamily="18" charset="0"/>
              </a:rPr>
              <a:t>mekteydi</a:t>
            </a:r>
            <a:r>
              <a:rPr lang="tr-TR" sz="3600" dirty="0">
                <a:cs typeface="Times New Roman" pitchFamily="18" charset="0"/>
              </a:rPr>
              <a:t>. Ancak</a:t>
            </a:r>
            <a:r>
              <a:rPr lang="tr-TR" sz="3600" dirty="0" smtClean="0">
                <a:cs typeface="Times New Roman" pitchFamily="18" charset="0"/>
              </a:rPr>
              <a:t>, Milletler </a:t>
            </a:r>
            <a:r>
              <a:rPr lang="tr-TR" sz="3600" dirty="0">
                <a:cs typeface="Times New Roman" pitchFamily="18" charset="0"/>
              </a:rPr>
              <a:t>Cemiyeti bir süre sonra kuruluş amacından uzaklaşarak büyük devletlerin çıkarlarını koruyan bir merkez halini almıştır.</a:t>
            </a:r>
          </a:p>
          <a:p>
            <a:pPr>
              <a:lnSpc>
                <a:spcPct val="90000"/>
              </a:lnSpc>
              <a:buFont typeface="Wingdings" pitchFamily="2" charset="2"/>
              <a:buNone/>
            </a:pPr>
            <a:endParaRPr lang="tr-TR" sz="3600" dirty="0"/>
          </a:p>
        </p:txBody>
      </p:sp>
      <p:pic>
        <p:nvPicPr>
          <p:cNvPr id="1027" name="Picture 3" descr="C:\Users\arif\Desktop\Dıs politika foto\cemiy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988840"/>
            <a:ext cx="3528392" cy="2808312"/>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
        <p:nvSpPr>
          <p:cNvPr id="3" name="Veri Yer Tutucusu 2"/>
          <p:cNvSpPr>
            <a:spLocks noGrp="1"/>
          </p:cNvSpPr>
          <p:nvPr>
            <p:ph type="dt" sz="half" idx="10"/>
          </p:nvPr>
        </p:nvSpPr>
        <p:spPr/>
        <p:txBody>
          <a:bodyPr/>
          <a:lstStyle/>
          <a:p>
            <a:fld id="{5F1A1C4A-FE3E-4F12-BF9A-483C26FF7F54}" type="datetime1">
              <a:rPr lang="tr-TR" smtClean="0"/>
              <a:t>15.03.2018</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Rectangle 3"/>
          <p:cNvSpPr>
            <a:spLocks noGrp="1" noChangeArrowheads="1"/>
          </p:cNvSpPr>
          <p:nvPr>
            <p:ph idx="1"/>
          </p:nvPr>
        </p:nvSpPr>
        <p:spPr>
          <a:xfrm>
            <a:off x="107504" y="332656"/>
            <a:ext cx="4680520" cy="5763344"/>
          </a:xfrm>
          <a:solidFill>
            <a:schemeClr val="bg1">
              <a:lumMod val="95000"/>
              <a:lumOff val="5000"/>
            </a:schemeClr>
          </a:solidFill>
        </p:spPr>
        <p:txBody>
          <a:bodyPr>
            <a:normAutofit fontScale="70000" lnSpcReduction="20000"/>
          </a:bodyPr>
          <a:lstStyle/>
          <a:p>
            <a:pPr>
              <a:lnSpc>
                <a:spcPct val="150000"/>
              </a:lnSpc>
              <a:spcBef>
                <a:spcPts val="0"/>
              </a:spcBef>
            </a:pPr>
            <a:r>
              <a:rPr lang="tr-TR" sz="3600" dirty="0">
                <a:cs typeface="Times New Roman" pitchFamily="18" charset="0"/>
              </a:rPr>
              <a:t>1930’dan sonra milletler arası işbirliğinin önemi daha çok hissedildiğinden Milletler Cemiyetine ilgi de artmıştır. Türkiye, Milletler Cemiyeti’nin pek faydalı işler yapacağına inanmamasına rağmen </a:t>
            </a:r>
            <a:r>
              <a:rPr lang="tr-TR" sz="3600" dirty="0" smtClean="0">
                <a:cs typeface="Times New Roman" pitchFamily="18" charset="0"/>
              </a:rPr>
              <a:t>, dünya </a:t>
            </a:r>
            <a:r>
              <a:rPr lang="tr-TR" sz="3600" dirty="0">
                <a:cs typeface="Times New Roman" pitchFamily="18" charset="0"/>
              </a:rPr>
              <a:t>barışına katkıda bulunmak amacıyla bu cemiyete girdi</a:t>
            </a:r>
            <a:r>
              <a:rPr lang="tr-TR" sz="3600" dirty="0"/>
              <a:t> </a:t>
            </a:r>
            <a:endParaRPr lang="tr-TR" sz="3600" dirty="0" smtClean="0"/>
          </a:p>
          <a:p>
            <a:pPr>
              <a:lnSpc>
                <a:spcPct val="150000"/>
              </a:lnSpc>
              <a:spcBef>
                <a:spcPts val="0"/>
              </a:spcBef>
            </a:pPr>
            <a:r>
              <a:rPr lang="tr-TR" sz="3600" dirty="0" smtClean="0">
                <a:solidFill>
                  <a:srgbClr val="FFFF00"/>
                </a:solidFill>
                <a:cs typeface="Times New Roman" pitchFamily="18" charset="0"/>
              </a:rPr>
              <a:t>(</a:t>
            </a:r>
            <a:r>
              <a:rPr lang="tr-TR" sz="3600" dirty="0">
                <a:solidFill>
                  <a:srgbClr val="FFFF00"/>
                </a:solidFill>
                <a:cs typeface="Times New Roman" pitchFamily="18" charset="0"/>
              </a:rPr>
              <a:t>18 Temmuz 1932).</a:t>
            </a:r>
          </a:p>
          <a:p>
            <a:pPr>
              <a:buFont typeface="Wingdings" pitchFamily="2" charset="2"/>
              <a:buNone/>
            </a:pPr>
            <a:endParaRPr lang="tr-TR" sz="3600" dirty="0">
              <a:cs typeface="Times New Roman" pitchFamily="18" charset="0"/>
            </a:endParaRPr>
          </a:p>
          <a:p>
            <a:endParaRPr lang="tr-TR" sz="3600" dirty="0"/>
          </a:p>
        </p:txBody>
      </p:sp>
      <p:pic>
        <p:nvPicPr>
          <p:cNvPr id="3" name="Picture 2" descr="C:\Users\arif\Desktop\Dıs politika foto\cemiyet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602013"/>
            <a:ext cx="3204073" cy="3840088"/>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
        <p:nvSpPr>
          <p:cNvPr id="4" name="Veri Yer Tutucusu 3"/>
          <p:cNvSpPr>
            <a:spLocks noGrp="1"/>
          </p:cNvSpPr>
          <p:nvPr>
            <p:ph type="dt" sz="half" idx="10"/>
          </p:nvPr>
        </p:nvSpPr>
        <p:spPr/>
        <p:txBody>
          <a:bodyPr/>
          <a:lstStyle/>
          <a:p>
            <a:fld id="{56BBB93A-CBE9-4584-AC79-C05D60E83BCA}" type="datetime1">
              <a:rPr lang="tr-TR" smtClean="0"/>
              <a:t>15.03.2018</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rrowheads="1"/>
          </p:cNvSpPr>
          <p:nvPr>
            <p:ph type="title"/>
          </p:nvPr>
        </p:nvSpPr>
        <p:spPr>
          <a:xfrm>
            <a:off x="107504" y="252413"/>
            <a:ext cx="9036496" cy="519112"/>
          </a:xfrm>
          <a:solidFill>
            <a:srgbClr val="0070C0"/>
          </a:solidFill>
        </p:spPr>
        <p:txBody>
          <a:bodyPr/>
          <a:lstStyle/>
          <a:p>
            <a:pPr algn="l"/>
            <a:r>
              <a:rPr lang="tr-TR" sz="2800" dirty="0">
                <a:solidFill>
                  <a:srgbClr val="FFFF66"/>
                </a:solidFill>
                <a:cs typeface="Times New Roman" pitchFamily="18" charset="0"/>
              </a:rPr>
              <a:t>6</a:t>
            </a:r>
            <a:r>
              <a:rPr lang="tr-TR" sz="2800" dirty="0" smtClean="0">
                <a:solidFill>
                  <a:srgbClr val="FFFF66"/>
                </a:solidFill>
                <a:cs typeface="Times New Roman" pitchFamily="18" charset="0"/>
              </a:rPr>
              <a:t>-BALKAN </a:t>
            </a:r>
            <a:r>
              <a:rPr lang="tr-TR" sz="2800" dirty="0">
                <a:solidFill>
                  <a:srgbClr val="FFFF66"/>
                </a:solidFill>
                <a:cs typeface="Times New Roman" pitchFamily="18" charset="0"/>
              </a:rPr>
              <a:t>ANTANTI</a:t>
            </a:r>
          </a:p>
        </p:txBody>
      </p:sp>
      <p:sp>
        <p:nvSpPr>
          <p:cNvPr id="206851" name="Rectangle 3"/>
          <p:cNvSpPr>
            <a:spLocks noGrp="1" noChangeArrowheads="1"/>
          </p:cNvSpPr>
          <p:nvPr>
            <p:ph idx="1"/>
          </p:nvPr>
        </p:nvSpPr>
        <p:spPr>
          <a:xfrm>
            <a:off x="116032" y="886690"/>
            <a:ext cx="5464080" cy="5682952"/>
          </a:xfrm>
          <a:solidFill>
            <a:schemeClr val="bg1">
              <a:lumMod val="95000"/>
              <a:lumOff val="5000"/>
            </a:schemeClr>
          </a:solidFill>
        </p:spPr>
        <p:txBody>
          <a:bodyPr>
            <a:normAutofit fontScale="62500" lnSpcReduction="20000"/>
          </a:bodyPr>
          <a:lstStyle/>
          <a:p>
            <a:pPr>
              <a:lnSpc>
                <a:spcPct val="160000"/>
              </a:lnSpc>
              <a:spcBef>
                <a:spcPts val="0"/>
              </a:spcBef>
              <a:buFont typeface="Wingdings" pitchFamily="2" charset="2"/>
              <a:buNone/>
            </a:pPr>
            <a:r>
              <a:rPr lang="tr-TR" sz="2800" dirty="0">
                <a:cs typeface="Times New Roman" pitchFamily="18" charset="0"/>
              </a:rPr>
              <a:t>          </a:t>
            </a:r>
            <a:r>
              <a:rPr lang="tr-TR" sz="3600" dirty="0">
                <a:cs typeface="Times New Roman" pitchFamily="18" charset="0"/>
              </a:rPr>
              <a:t>1933 yılından sonra Faşist İtalya ve Nazi </a:t>
            </a:r>
            <a:r>
              <a:rPr lang="tr-TR" sz="3600" dirty="0" smtClean="0">
                <a:cs typeface="Times New Roman" pitchFamily="18" charset="0"/>
              </a:rPr>
              <a:t>Almanya’sının </a:t>
            </a:r>
            <a:r>
              <a:rPr lang="tr-TR" sz="3600" dirty="0">
                <a:cs typeface="Times New Roman" pitchFamily="18" charset="0"/>
              </a:rPr>
              <a:t>güçlenmeye başlaması Balkan</a:t>
            </a:r>
            <a:r>
              <a:rPr lang="tr-TR" sz="3600" dirty="0"/>
              <a:t> </a:t>
            </a:r>
            <a:r>
              <a:rPr lang="tr-TR" sz="3600" dirty="0">
                <a:cs typeface="Times New Roman" pitchFamily="18" charset="0"/>
              </a:rPr>
              <a:t>devletleri arasında büyük bir endişe </a:t>
            </a:r>
            <a:r>
              <a:rPr lang="tr-TR" sz="3600" dirty="0" smtClean="0">
                <a:cs typeface="Times New Roman" pitchFamily="18" charset="0"/>
              </a:rPr>
              <a:t>doğurdu</a:t>
            </a:r>
            <a:r>
              <a:rPr lang="tr-TR" sz="3600" dirty="0">
                <a:cs typeface="Times New Roman" pitchFamily="18" charset="0"/>
              </a:rPr>
              <a:t>.</a:t>
            </a:r>
            <a:r>
              <a:rPr lang="tr-TR" sz="3600" dirty="0"/>
              <a:t> </a:t>
            </a:r>
            <a:r>
              <a:rPr lang="tr-TR" sz="3600" dirty="0">
                <a:cs typeface="Times New Roman" pitchFamily="18" charset="0"/>
              </a:rPr>
              <a:t>İtalya’nın Balkanlar’</a:t>
            </a:r>
            <a:r>
              <a:rPr lang="tr-TR" sz="3600" dirty="0"/>
              <a:t> </a:t>
            </a:r>
            <a:r>
              <a:rPr lang="tr-TR" sz="3600" dirty="0">
                <a:cs typeface="Times New Roman" pitchFamily="18" charset="0"/>
              </a:rPr>
              <a:t>da</a:t>
            </a:r>
            <a:r>
              <a:rPr lang="tr-TR" sz="3600" dirty="0" smtClean="0">
                <a:cs typeface="Times New Roman" pitchFamily="18" charset="0"/>
              </a:rPr>
              <a:t>, Almanya’nın </a:t>
            </a:r>
            <a:r>
              <a:rPr lang="tr-TR" sz="3600" dirty="0">
                <a:cs typeface="Times New Roman" pitchFamily="18" charset="0"/>
              </a:rPr>
              <a:t>da genel olarak Doğu Avrupa’da çıkarları vardı. Bu nedenle Balkan devletleri ufak tefek anlaşmazlıkları bir tarafa bırakarak birbirleri ile anlaşmış Türkiye ve Yunanistan’ın </a:t>
            </a:r>
            <a:r>
              <a:rPr lang="tr-TR" sz="3600" dirty="0" smtClean="0">
                <a:cs typeface="Times New Roman" pitchFamily="18" charset="0"/>
              </a:rPr>
              <a:t>yanında </a:t>
            </a:r>
            <a:r>
              <a:rPr lang="tr-TR" sz="3600" dirty="0">
                <a:cs typeface="Times New Roman" pitchFamily="18" charset="0"/>
              </a:rPr>
              <a:t>yer almaya karar verdiler.</a:t>
            </a:r>
            <a:r>
              <a:rPr lang="tr-TR" sz="3600" dirty="0"/>
              <a:t> </a:t>
            </a:r>
          </a:p>
        </p:txBody>
      </p:sp>
      <p:pic>
        <p:nvPicPr>
          <p:cNvPr id="2050" name="Picture 2" descr="C:\Users\arif\Desktop\Dıs politika foto\balkan-pakt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338388"/>
            <a:ext cx="3537824" cy="2314748"/>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
        <p:nvSpPr>
          <p:cNvPr id="3" name="Veri Yer Tutucusu 2"/>
          <p:cNvSpPr>
            <a:spLocks noGrp="1"/>
          </p:cNvSpPr>
          <p:nvPr>
            <p:ph type="dt" sz="half" idx="10"/>
          </p:nvPr>
        </p:nvSpPr>
        <p:spPr/>
        <p:txBody>
          <a:bodyPr/>
          <a:lstStyle/>
          <a:p>
            <a:fld id="{96BD03CA-EA43-48E7-832B-19C984254D65}" type="datetime1">
              <a:rPr lang="tr-TR" smtClean="0"/>
              <a:t>15.03.2018</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5" name="Rectangle 3"/>
          <p:cNvSpPr>
            <a:spLocks noGrp="1" noChangeArrowheads="1"/>
          </p:cNvSpPr>
          <p:nvPr>
            <p:ph idx="1"/>
          </p:nvPr>
        </p:nvSpPr>
        <p:spPr>
          <a:xfrm>
            <a:off x="251520" y="381000"/>
            <a:ext cx="4968552" cy="6288360"/>
          </a:xfrm>
          <a:solidFill>
            <a:schemeClr val="bg1">
              <a:lumMod val="95000"/>
              <a:lumOff val="5000"/>
            </a:schemeClr>
          </a:solidFill>
        </p:spPr>
        <p:txBody>
          <a:bodyPr>
            <a:normAutofit fontScale="62500" lnSpcReduction="20000"/>
          </a:bodyPr>
          <a:lstStyle/>
          <a:p>
            <a:pPr>
              <a:lnSpc>
                <a:spcPct val="160000"/>
              </a:lnSpc>
              <a:spcBef>
                <a:spcPts val="0"/>
              </a:spcBef>
              <a:buFont typeface="Wingdings" pitchFamily="2" charset="2"/>
              <a:buNone/>
            </a:pPr>
            <a:r>
              <a:rPr lang="tr-TR" dirty="0"/>
              <a:t>   </a:t>
            </a:r>
            <a:r>
              <a:rPr lang="tr-TR" dirty="0" smtClean="0"/>
              <a:t>        </a:t>
            </a:r>
            <a:r>
              <a:rPr lang="tr-TR" sz="3600" dirty="0" smtClean="0">
                <a:cs typeface="Times New Roman" pitchFamily="18" charset="0"/>
              </a:rPr>
              <a:t>Sonuçta </a:t>
            </a:r>
            <a:r>
              <a:rPr lang="tr-TR" sz="3600" dirty="0">
                <a:solidFill>
                  <a:srgbClr val="FFFF00"/>
                </a:solidFill>
                <a:cs typeface="Times New Roman" pitchFamily="18" charset="0"/>
              </a:rPr>
              <a:t>9 Şubat 1934’te </a:t>
            </a:r>
            <a:r>
              <a:rPr lang="tr-TR" sz="3600" dirty="0" err="1" smtClean="0">
                <a:solidFill>
                  <a:srgbClr val="FFFF00"/>
                </a:solidFill>
                <a:cs typeface="Times New Roman" pitchFamily="18" charset="0"/>
              </a:rPr>
              <a:t>Türkiye,Yunanistan,Yugoslavya</a:t>
            </a:r>
            <a:r>
              <a:rPr lang="tr-TR" sz="3600" dirty="0" smtClean="0">
                <a:solidFill>
                  <a:srgbClr val="FFFF00"/>
                </a:solidFill>
                <a:cs typeface="Times New Roman" pitchFamily="18" charset="0"/>
              </a:rPr>
              <a:t> </a:t>
            </a:r>
            <a:r>
              <a:rPr lang="tr-TR" sz="3600" dirty="0">
                <a:solidFill>
                  <a:srgbClr val="FFFF00"/>
                </a:solidFill>
                <a:cs typeface="Times New Roman" pitchFamily="18" charset="0"/>
              </a:rPr>
              <a:t>ve Romanya</a:t>
            </a:r>
            <a:r>
              <a:rPr lang="tr-TR" sz="3600" dirty="0">
                <a:cs typeface="Times New Roman" pitchFamily="18" charset="0"/>
              </a:rPr>
              <a:t> arasında Atina’ da Balkan Antantı imzalandı.</a:t>
            </a:r>
            <a:r>
              <a:rPr lang="tr-TR" sz="3600" dirty="0"/>
              <a:t> </a:t>
            </a:r>
            <a:r>
              <a:rPr lang="tr-TR" sz="3600" dirty="0">
                <a:cs typeface="Times New Roman" pitchFamily="18" charset="0"/>
              </a:rPr>
              <a:t>Arnavutluk İtalya’dan çekindiği için, Bulgaristan’</a:t>
            </a:r>
            <a:r>
              <a:rPr lang="tr-TR" sz="3600" dirty="0"/>
              <a:t> </a:t>
            </a:r>
            <a:r>
              <a:rPr lang="tr-TR" sz="3600" dirty="0">
                <a:cs typeface="Times New Roman" pitchFamily="18" charset="0"/>
              </a:rPr>
              <a:t>da </a:t>
            </a:r>
            <a:r>
              <a:rPr lang="tr-TR" sz="3600" dirty="0" err="1">
                <a:cs typeface="Times New Roman" pitchFamily="18" charset="0"/>
              </a:rPr>
              <a:t>I.Dünya</a:t>
            </a:r>
            <a:r>
              <a:rPr lang="tr-TR" sz="3600" dirty="0">
                <a:cs typeface="Times New Roman" pitchFamily="18" charset="0"/>
              </a:rPr>
              <a:t> Savaşı’nda imzaladığı </a:t>
            </a:r>
            <a:r>
              <a:rPr lang="tr-TR" sz="3600" dirty="0" err="1">
                <a:cs typeface="Times New Roman" pitchFamily="18" charset="0"/>
              </a:rPr>
              <a:t>Neully</a:t>
            </a:r>
            <a:r>
              <a:rPr lang="tr-TR" sz="3600" dirty="0"/>
              <a:t> </a:t>
            </a:r>
            <a:r>
              <a:rPr lang="tr-TR" sz="3600" dirty="0">
                <a:cs typeface="Times New Roman" pitchFamily="18" charset="0"/>
              </a:rPr>
              <a:t>(</a:t>
            </a:r>
            <a:r>
              <a:rPr lang="tr-TR" sz="3600" dirty="0" err="1">
                <a:cs typeface="Times New Roman" pitchFamily="18" charset="0"/>
              </a:rPr>
              <a:t>Nöyyi</a:t>
            </a:r>
            <a:r>
              <a:rPr lang="tr-TR" sz="3600" dirty="0">
                <a:cs typeface="Times New Roman" pitchFamily="18" charset="0"/>
              </a:rPr>
              <a:t>) Antlaşması’nın verdiği eziklikle </a:t>
            </a:r>
            <a:r>
              <a:rPr lang="tr-TR" sz="3600" dirty="0" smtClean="0">
                <a:cs typeface="Times New Roman" pitchFamily="18" charset="0"/>
              </a:rPr>
              <a:t>pakta </a:t>
            </a:r>
            <a:r>
              <a:rPr lang="tr-TR" sz="3600" dirty="0">
                <a:cs typeface="Times New Roman" pitchFamily="18" charset="0"/>
              </a:rPr>
              <a:t>katılmadı.</a:t>
            </a:r>
          </a:p>
          <a:p>
            <a:pPr>
              <a:lnSpc>
                <a:spcPct val="160000"/>
              </a:lnSpc>
              <a:spcBef>
                <a:spcPts val="0"/>
              </a:spcBef>
              <a:buFont typeface="Wingdings" pitchFamily="2" charset="2"/>
              <a:buNone/>
            </a:pPr>
            <a:r>
              <a:rPr lang="tr-TR" sz="3600" dirty="0"/>
              <a:t>       </a:t>
            </a:r>
            <a:r>
              <a:rPr lang="tr-TR" sz="3600" dirty="0">
                <a:cs typeface="Times New Roman" pitchFamily="18" charset="0"/>
              </a:rPr>
              <a:t>Çünkü Bulgaristan kaybettiği toprakları tekrar kazanabilmek için fırsat </a:t>
            </a:r>
            <a:r>
              <a:rPr lang="tr-TR" sz="3600" dirty="0" smtClean="0">
                <a:cs typeface="Times New Roman" pitchFamily="18" charset="0"/>
              </a:rPr>
              <a:t>kollamaktaydı</a:t>
            </a:r>
            <a:r>
              <a:rPr lang="tr-TR" sz="3600" dirty="0">
                <a:cs typeface="Times New Roman" pitchFamily="18" charset="0"/>
              </a:rPr>
              <a:t>.</a:t>
            </a:r>
          </a:p>
          <a:p>
            <a:endParaRPr lang="tr-TR" sz="3600" dirty="0"/>
          </a:p>
        </p:txBody>
      </p:sp>
      <p:pic>
        <p:nvPicPr>
          <p:cNvPr id="3074" name="Picture 2" descr="C:\Users\arif\Desktop\Dıs politika foto\Balkan Antant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870" y="1490662"/>
            <a:ext cx="3960441" cy="3306489"/>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
        <p:nvSpPr>
          <p:cNvPr id="3" name="Veri Yer Tutucusu 2"/>
          <p:cNvSpPr>
            <a:spLocks noGrp="1"/>
          </p:cNvSpPr>
          <p:nvPr>
            <p:ph type="dt" sz="half" idx="10"/>
          </p:nvPr>
        </p:nvSpPr>
        <p:spPr/>
        <p:txBody>
          <a:bodyPr/>
          <a:lstStyle/>
          <a:p>
            <a:fld id="{97587C9D-870B-4A9B-A7F3-312DF224E9FA}" type="datetime1">
              <a:rPr lang="tr-TR" smtClean="0"/>
              <a:t>15.03.2018</a:t>
            </a:fld>
            <a:endParaRPr lang="tr-TR"/>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arrow.wav"/>
          </p:stSnd>
        </p:sndAc>
      </p:transition>
    </mc:Choice>
    <mc:Fallback xmlns="">
      <p:transition spd="slow">
        <p:fade/>
        <p:sndAc>
          <p:stSnd>
            <p:snd r:embed="rId4" name="arrow.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3"/>
          <p:cNvSpPr>
            <a:spLocks noGrp="1" noChangeArrowheads="1"/>
          </p:cNvSpPr>
          <p:nvPr>
            <p:ph idx="1"/>
          </p:nvPr>
        </p:nvSpPr>
        <p:spPr>
          <a:xfrm>
            <a:off x="107504" y="188640"/>
            <a:ext cx="5400600" cy="6669360"/>
          </a:xfrm>
          <a:solidFill>
            <a:schemeClr val="bg1">
              <a:lumMod val="95000"/>
              <a:lumOff val="5000"/>
            </a:schemeClr>
          </a:solidFill>
        </p:spPr>
        <p:txBody>
          <a:bodyPr>
            <a:normAutofit fontScale="62500" lnSpcReduction="20000"/>
          </a:bodyPr>
          <a:lstStyle/>
          <a:p>
            <a:pPr>
              <a:lnSpc>
                <a:spcPct val="150000"/>
              </a:lnSpc>
              <a:spcBef>
                <a:spcPts val="0"/>
              </a:spcBef>
            </a:pPr>
            <a:r>
              <a:rPr lang="tr-TR" dirty="0" smtClean="0">
                <a:cs typeface="Times New Roman" pitchFamily="18" charset="0"/>
              </a:rPr>
              <a:t> </a:t>
            </a:r>
            <a:r>
              <a:rPr lang="tr-TR" dirty="0" smtClean="0"/>
              <a:t>     </a:t>
            </a:r>
            <a:r>
              <a:rPr lang="tr-TR" sz="3600" dirty="0" smtClean="0">
                <a:solidFill>
                  <a:srgbClr val="FFFF00"/>
                </a:solidFill>
                <a:cs typeface="Times New Roman" pitchFamily="18" charset="0"/>
              </a:rPr>
              <a:t>Balkan </a:t>
            </a:r>
            <a:r>
              <a:rPr lang="tr-TR" sz="3600" dirty="0" err="1" smtClean="0">
                <a:solidFill>
                  <a:srgbClr val="FFFF00"/>
                </a:solidFill>
                <a:cs typeface="Times New Roman" pitchFamily="18" charset="0"/>
              </a:rPr>
              <a:t>Antantı’nın</a:t>
            </a:r>
            <a:r>
              <a:rPr lang="tr-TR" sz="3600" dirty="0" smtClean="0">
                <a:solidFill>
                  <a:srgbClr val="FFFF00"/>
                </a:solidFill>
                <a:cs typeface="Times New Roman" pitchFamily="18" charset="0"/>
              </a:rPr>
              <a:t> </a:t>
            </a:r>
            <a:r>
              <a:rPr lang="tr-TR" sz="3600" dirty="0" err="1" smtClean="0">
                <a:solidFill>
                  <a:srgbClr val="FFFF00"/>
                </a:solidFill>
                <a:cs typeface="Times New Roman" pitchFamily="18" charset="0"/>
              </a:rPr>
              <a:t>esası</a:t>
            </a:r>
            <a:r>
              <a:rPr lang="tr-TR" sz="3600" dirty="0" err="1" smtClean="0">
                <a:cs typeface="Times New Roman" pitchFamily="18" charset="0"/>
              </a:rPr>
              <a:t>;sınırların</a:t>
            </a:r>
            <a:r>
              <a:rPr lang="tr-TR" sz="3600" dirty="0" smtClean="0">
                <a:cs typeface="Times New Roman" pitchFamily="18" charset="0"/>
              </a:rPr>
              <a:t> </a:t>
            </a:r>
            <a:r>
              <a:rPr lang="tr-TR" sz="3600" dirty="0">
                <a:cs typeface="Times New Roman" pitchFamily="18" charset="0"/>
              </a:rPr>
              <a:t>güvence altına alınması</a:t>
            </a:r>
            <a:r>
              <a:rPr lang="tr-TR" sz="3600" dirty="0" smtClean="0">
                <a:cs typeface="Times New Roman" pitchFamily="18" charset="0"/>
              </a:rPr>
              <a:t>, ekonomik </a:t>
            </a:r>
            <a:r>
              <a:rPr lang="tr-TR" sz="3600" dirty="0">
                <a:cs typeface="Times New Roman" pitchFamily="18" charset="0"/>
              </a:rPr>
              <a:t>ve siyasal işbirliği, anlaşmazlıkların görüşme yolu ile çözümlenmesi ve müşterek yararların üstün tutulması gibi</a:t>
            </a:r>
            <a:r>
              <a:rPr lang="tr-TR" sz="3600" dirty="0" smtClean="0">
                <a:cs typeface="Times New Roman" pitchFamily="18" charset="0"/>
              </a:rPr>
              <a:t>, barış </a:t>
            </a:r>
            <a:r>
              <a:rPr lang="tr-TR" sz="3600" dirty="0">
                <a:cs typeface="Times New Roman" pitchFamily="18" charset="0"/>
              </a:rPr>
              <a:t>ve karşılıklı saygıya dayanıyordu</a:t>
            </a:r>
            <a:r>
              <a:rPr lang="tr-TR" sz="3600" dirty="0" smtClean="0">
                <a:cs typeface="Times New Roman" pitchFamily="18" charset="0"/>
              </a:rPr>
              <a:t>. Balkan </a:t>
            </a:r>
            <a:r>
              <a:rPr lang="tr-TR" sz="3600" dirty="0">
                <a:cs typeface="Times New Roman" pitchFamily="18" charset="0"/>
              </a:rPr>
              <a:t>Antantı ile taraflar sınırlarını karşılıklı olarak garanti ettikleri gibi</a:t>
            </a:r>
            <a:r>
              <a:rPr lang="tr-TR" sz="3600" dirty="0" smtClean="0">
                <a:cs typeface="Times New Roman" pitchFamily="18" charset="0"/>
              </a:rPr>
              <a:t>, birbirlerine </a:t>
            </a:r>
            <a:r>
              <a:rPr lang="tr-TR" sz="3600" dirty="0">
                <a:cs typeface="Times New Roman" pitchFamily="18" charset="0"/>
              </a:rPr>
              <a:t>danışmadan herhangi bir Balkan Devleti ile birlikte bir siyasi harekette bulunmamayı  da taahhüt ediyorlardı.</a:t>
            </a:r>
          </a:p>
          <a:p>
            <a:pPr>
              <a:lnSpc>
                <a:spcPct val="150000"/>
              </a:lnSpc>
              <a:spcBef>
                <a:spcPts val="0"/>
              </a:spcBef>
              <a:buFont typeface="Wingdings" pitchFamily="2" charset="2"/>
              <a:buNone/>
            </a:pPr>
            <a:r>
              <a:rPr lang="tr-TR" sz="3600" dirty="0">
                <a:cs typeface="Times New Roman" pitchFamily="18" charset="0"/>
              </a:rPr>
              <a:t>           </a:t>
            </a:r>
            <a:endParaRPr lang="tr-TR" sz="3600" dirty="0"/>
          </a:p>
        </p:txBody>
      </p:sp>
      <p:pic>
        <p:nvPicPr>
          <p:cNvPr id="4098" name="Picture 2" descr="C:\Users\arif\Desktop\Dıs politika foto\balkanlar_20harita_20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204864"/>
            <a:ext cx="3367678" cy="2929880"/>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
        <p:nvSpPr>
          <p:cNvPr id="3" name="Veri Yer Tutucusu 2"/>
          <p:cNvSpPr>
            <a:spLocks noGrp="1"/>
          </p:cNvSpPr>
          <p:nvPr>
            <p:ph type="dt" sz="half" idx="10"/>
          </p:nvPr>
        </p:nvSpPr>
        <p:spPr/>
        <p:txBody>
          <a:bodyPr/>
          <a:lstStyle/>
          <a:p>
            <a:fld id="{D1BCF1E2-50D3-46FB-8F1D-422300295C32}" type="datetime1">
              <a:rPr lang="tr-TR" smtClean="0"/>
              <a:t>15.03.2018</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3"/>
          <p:cNvSpPr>
            <a:spLocks noGrp="1" noChangeArrowheads="1"/>
          </p:cNvSpPr>
          <p:nvPr>
            <p:ph idx="1"/>
          </p:nvPr>
        </p:nvSpPr>
        <p:spPr>
          <a:xfrm>
            <a:off x="467544" y="836712"/>
            <a:ext cx="8424936" cy="5259288"/>
          </a:xfrm>
          <a:solidFill>
            <a:srgbClr val="002060"/>
          </a:solidFill>
        </p:spPr>
        <p:txBody>
          <a:bodyPr>
            <a:normAutofit/>
          </a:bodyPr>
          <a:lstStyle/>
          <a:p>
            <a:pPr>
              <a:lnSpc>
                <a:spcPct val="150000"/>
              </a:lnSpc>
              <a:spcBef>
                <a:spcPts val="0"/>
              </a:spcBef>
              <a:buFont typeface="Wingdings" pitchFamily="2" charset="2"/>
              <a:buNone/>
            </a:pPr>
            <a:r>
              <a:rPr lang="tr-TR" sz="3600" dirty="0"/>
              <a:t>         </a:t>
            </a:r>
            <a:r>
              <a:rPr lang="tr-TR" sz="3200" dirty="0">
                <a:cs typeface="Times New Roman" pitchFamily="18" charset="0"/>
              </a:rPr>
              <a:t>Almanya ve İtalya’nın </a:t>
            </a:r>
            <a:r>
              <a:rPr lang="tr-TR" sz="3200" dirty="0">
                <a:solidFill>
                  <a:srgbClr val="FFFF66"/>
                </a:solidFill>
                <a:cs typeface="Times New Roman" pitchFamily="18" charset="0"/>
              </a:rPr>
              <a:t>etkisiyle </a:t>
            </a:r>
            <a:r>
              <a:rPr lang="tr-TR" sz="3200" dirty="0">
                <a:cs typeface="Times New Roman" pitchFamily="18" charset="0"/>
              </a:rPr>
              <a:t>Yugoslavya ve Bulgaristan </a:t>
            </a:r>
            <a:r>
              <a:rPr lang="tr-TR" sz="3200" dirty="0" smtClean="0">
                <a:solidFill>
                  <a:srgbClr val="FFFF66"/>
                </a:solidFill>
                <a:cs typeface="Times New Roman" pitchFamily="18" charset="0"/>
              </a:rPr>
              <a:t>arasında </a:t>
            </a:r>
            <a:r>
              <a:rPr lang="tr-TR" sz="3200" dirty="0">
                <a:solidFill>
                  <a:srgbClr val="FFFF66"/>
                </a:solidFill>
                <a:cs typeface="Times New Roman" pitchFamily="18" charset="0"/>
              </a:rPr>
              <a:t>bir antlaşma imzalanması  paktı yaralamıştır</a:t>
            </a:r>
            <a:r>
              <a:rPr lang="tr-TR" sz="3200" dirty="0" smtClean="0">
                <a:solidFill>
                  <a:srgbClr val="FFFF66"/>
                </a:solidFill>
                <a:cs typeface="Times New Roman" pitchFamily="18" charset="0"/>
              </a:rPr>
              <a:t>. II. Dünya </a:t>
            </a:r>
            <a:r>
              <a:rPr lang="tr-TR" sz="3200" dirty="0">
                <a:solidFill>
                  <a:srgbClr val="FFFF66"/>
                </a:solidFill>
                <a:cs typeface="Times New Roman" pitchFamily="18" charset="0"/>
              </a:rPr>
              <a:t>Savaşı’nın başlaması ile pakt dağılmıştır. </a:t>
            </a:r>
          </a:p>
          <a:p>
            <a:pPr>
              <a:buFont typeface="Wingdings" pitchFamily="2" charset="2"/>
              <a:buNone/>
            </a:pPr>
            <a:endParaRPr lang="tr-TR" sz="4000" dirty="0">
              <a:solidFill>
                <a:srgbClr val="FFFF66"/>
              </a:solidFill>
            </a:endParaRPr>
          </a:p>
        </p:txBody>
      </p:sp>
      <p:sp>
        <p:nvSpPr>
          <p:cNvPr id="2" name="Altbilgi Yer Tutucusu 1"/>
          <p:cNvSpPr>
            <a:spLocks noGrp="1"/>
          </p:cNvSpPr>
          <p:nvPr>
            <p:ph type="ftr" sz="quarter" idx="11"/>
          </p:nvPr>
        </p:nvSpPr>
        <p:spPr/>
        <p:txBody>
          <a:bodyPr/>
          <a:lstStyle/>
          <a:p>
            <a:r>
              <a:rPr lang="tr-TR" smtClean="0"/>
              <a:t>www.tariheglencesi.com</a:t>
            </a:r>
            <a:endParaRPr lang="tr-TR"/>
          </a:p>
        </p:txBody>
      </p:sp>
      <p:sp>
        <p:nvSpPr>
          <p:cNvPr id="3" name="Veri Yer Tutucusu 2"/>
          <p:cNvSpPr>
            <a:spLocks noGrp="1"/>
          </p:cNvSpPr>
          <p:nvPr>
            <p:ph type="dt" sz="half" idx="10"/>
          </p:nvPr>
        </p:nvSpPr>
        <p:spPr/>
        <p:txBody>
          <a:bodyPr/>
          <a:lstStyle/>
          <a:p>
            <a:fld id="{6AA52E7B-6541-4D7B-B616-1A6FC4341DEB}" type="datetime1">
              <a:rPr lang="tr-TR" smtClean="0"/>
              <a:t>15.03.2018</a:t>
            </a:fld>
            <a:endParaRPr lang="tr-TR"/>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2" name="explode.wav"/>
          </p:stSnd>
        </p:sndAc>
      </p:transition>
    </mc:Choice>
    <mc:Fallback xmlns="">
      <p:transition spd="slow">
        <p:sndAc>
          <p:stSnd>
            <p:snd r:embed="rId3" name="explode.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20" t="19840" r="51279" b="20627"/>
          <a:stretch/>
        </p:blipFill>
        <p:spPr bwMode="auto">
          <a:xfrm>
            <a:off x="395536" y="1628800"/>
            <a:ext cx="8064896" cy="489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1691680" y="404664"/>
            <a:ext cx="5184576" cy="707886"/>
          </a:xfrm>
          <a:prstGeom prst="rect">
            <a:avLst/>
          </a:prstGeom>
          <a:solidFill>
            <a:schemeClr val="accent2"/>
          </a:solidFill>
        </p:spPr>
        <p:txBody>
          <a:bodyPr wrap="square" rtlCol="0">
            <a:spAutoFit/>
          </a:bodyPr>
          <a:lstStyle/>
          <a:p>
            <a:pPr algn="ctr"/>
            <a:r>
              <a:rPr lang="tr-TR" sz="4000" dirty="0" smtClean="0"/>
              <a:t>2011-LYS</a:t>
            </a:r>
            <a:endParaRPr lang="tr-TR" sz="4000" dirty="0"/>
          </a:p>
        </p:txBody>
      </p:sp>
      <p:sp>
        <p:nvSpPr>
          <p:cNvPr id="2" name="Altbilgi Yer Tutucusu 1"/>
          <p:cNvSpPr>
            <a:spLocks noGrp="1"/>
          </p:cNvSpPr>
          <p:nvPr>
            <p:ph type="ftr" sz="quarter" idx="11"/>
          </p:nvPr>
        </p:nvSpPr>
        <p:spPr/>
        <p:txBody>
          <a:bodyPr/>
          <a:lstStyle/>
          <a:p>
            <a:r>
              <a:rPr lang="tr-TR" smtClean="0"/>
              <a:t>www.tariheglencesi.com</a:t>
            </a:r>
            <a:endParaRPr lang="tr-TR"/>
          </a:p>
        </p:txBody>
      </p:sp>
      <p:sp>
        <p:nvSpPr>
          <p:cNvPr id="3" name="Veri Yer Tutucusu 2"/>
          <p:cNvSpPr>
            <a:spLocks noGrp="1"/>
          </p:cNvSpPr>
          <p:nvPr>
            <p:ph type="dt" sz="half" idx="10"/>
          </p:nvPr>
        </p:nvSpPr>
        <p:spPr/>
        <p:txBody>
          <a:bodyPr/>
          <a:lstStyle/>
          <a:p>
            <a:fld id="{FF6A36CD-A1E6-4DC1-9E5E-152F1BDD6C05}" type="datetime1">
              <a:rPr lang="tr-TR" smtClean="0"/>
              <a:t>15.03.2018</a:t>
            </a:fld>
            <a:endParaRPr lang="tr-TR"/>
          </a:p>
        </p:txBody>
      </p:sp>
    </p:spTree>
    <p:extLst>
      <p:ext uri="{BB962C8B-B14F-4D97-AF65-F5344CB8AC3E}">
        <p14:creationId xmlns:p14="http://schemas.microsoft.com/office/powerpoint/2010/main" val="3607296690"/>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amera.wav"/>
          </p:stSnd>
        </p:sndAc>
      </p:transition>
    </mc:Choice>
    <mc:Fallback xmlns="">
      <p:transition spd="slow">
        <p:fade/>
        <p:sndAc>
          <p:stSnd>
            <p:snd r:embed="rId4" name="camera.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340768"/>
            <a:ext cx="8291264" cy="3417243"/>
          </a:xfrm>
          <a:solidFill>
            <a:srgbClr val="002060"/>
          </a:solidFill>
        </p:spPr>
        <p:txBody>
          <a:bodyPr/>
          <a:lstStyle/>
          <a:p>
            <a:endParaRPr lang="tr-TR" dirty="0" smtClean="0"/>
          </a:p>
          <a:p>
            <a:r>
              <a:rPr lang="tr-TR" dirty="0" smtClean="0"/>
              <a:t>      1923’ten sonra Türkiye Dış Politikada Lozan’da halledilemeyen </a:t>
            </a:r>
            <a:r>
              <a:rPr lang="tr-TR" dirty="0" smtClean="0">
                <a:solidFill>
                  <a:srgbClr val="FFFF00"/>
                </a:solidFill>
              </a:rPr>
              <a:t>Musul, dış borçlar, Suriye sınırı, nüfus mübadelesi ve Boğazlar </a:t>
            </a:r>
            <a:r>
              <a:rPr lang="tr-TR" dirty="0" smtClean="0"/>
              <a:t>sorununa öncelik verdi.</a:t>
            </a:r>
            <a:endParaRPr lang="tr-TR" dirty="0"/>
          </a:p>
        </p:txBody>
      </p:sp>
      <p:sp>
        <p:nvSpPr>
          <p:cNvPr id="2" name="Altbilgi Yer Tutucusu 1"/>
          <p:cNvSpPr>
            <a:spLocks noGrp="1"/>
          </p:cNvSpPr>
          <p:nvPr>
            <p:ph type="ftr" sz="quarter" idx="11"/>
          </p:nvPr>
        </p:nvSpPr>
        <p:spPr/>
        <p:txBody>
          <a:bodyPr/>
          <a:lstStyle/>
          <a:p>
            <a:r>
              <a:rPr lang="tr-TR" smtClean="0"/>
              <a:t>www.tariheglencesi.com</a:t>
            </a:r>
            <a:endParaRPr lang="tr-TR"/>
          </a:p>
        </p:txBody>
      </p:sp>
      <p:sp>
        <p:nvSpPr>
          <p:cNvPr id="4" name="Veri Yer Tutucusu 3"/>
          <p:cNvSpPr>
            <a:spLocks noGrp="1"/>
          </p:cNvSpPr>
          <p:nvPr>
            <p:ph type="dt" sz="half" idx="10"/>
          </p:nvPr>
        </p:nvSpPr>
        <p:spPr/>
        <p:txBody>
          <a:bodyPr/>
          <a:lstStyle/>
          <a:p>
            <a:fld id="{A64EECFD-A2E8-47D3-9B2C-30B4FD8F4826}" type="datetime1">
              <a:rPr lang="tr-TR" smtClean="0"/>
              <a:t>15.03.2018</a:t>
            </a:fld>
            <a:endParaRPr lang="tr-TR"/>
          </a:p>
        </p:txBody>
      </p:sp>
    </p:spTree>
    <p:extLst>
      <p:ext uri="{BB962C8B-B14F-4D97-AF65-F5344CB8AC3E}">
        <p14:creationId xmlns:p14="http://schemas.microsoft.com/office/powerpoint/2010/main" val="2348560444"/>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rrowheads="1"/>
          </p:cNvSpPr>
          <p:nvPr>
            <p:ph type="title"/>
          </p:nvPr>
        </p:nvSpPr>
        <p:spPr>
          <a:xfrm>
            <a:off x="107504" y="131763"/>
            <a:ext cx="9036496" cy="704949"/>
          </a:xfrm>
          <a:solidFill>
            <a:srgbClr val="0070C0"/>
          </a:solidFill>
        </p:spPr>
        <p:txBody>
          <a:bodyPr>
            <a:normAutofit fontScale="90000"/>
          </a:bodyPr>
          <a:lstStyle/>
          <a:p>
            <a:r>
              <a:rPr lang="tr-TR" sz="2800" dirty="0" smtClean="0">
                <a:solidFill>
                  <a:srgbClr val="FFFF66"/>
                </a:solidFill>
                <a:cs typeface="Times New Roman" pitchFamily="18" charset="0"/>
              </a:rPr>
              <a:t/>
            </a:r>
            <a:br>
              <a:rPr lang="tr-TR" sz="2800" dirty="0" smtClean="0">
                <a:solidFill>
                  <a:srgbClr val="FFFF66"/>
                </a:solidFill>
                <a:cs typeface="Times New Roman" pitchFamily="18" charset="0"/>
              </a:rPr>
            </a:br>
            <a:r>
              <a:rPr lang="tr-TR" sz="2800" dirty="0" smtClean="0">
                <a:solidFill>
                  <a:srgbClr val="FFFF66"/>
                </a:solidFill>
                <a:cs typeface="Times New Roman" pitchFamily="18" charset="0"/>
              </a:rPr>
              <a:t>7-MONTRÖ </a:t>
            </a:r>
            <a:r>
              <a:rPr lang="tr-TR" sz="2800" dirty="0">
                <a:solidFill>
                  <a:srgbClr val="FFFF66"/>
                </a:solidFill>
                <a:cs typeface="Times New Roman" pitchFamily="18" charset="0"/>
              </a:rPr>
              <a:t>(MONTREUX) BOĞAZLAR SÖZLEŞMESİ</a:t>
            </a:r>
            <a:br>
              <a:rPr lang="tr-TR" sz="2800" dirty="0">
                <a:solidFill>
                  <a:srgbClr val="FFFF66"/>
                </a:solidFill>
                <a:cs typeface="Times New Roman" pitchFamily="18" charset="0"/>
              </a:rPr>
            </a:br>
            <a:endParaRPr lang="tr-TR" sz="2800" dirty="0">
              <a:solidFill>
                <a:srgbClr val="FFFF66"/>
              </a:solidFill>
              <a:cs typeface="Times New Roman" pitchFamily="18" charset="0"/>
            </a:endParaRPr>
          </a:p>
        </p:txBody>
      </p:sp>
      <p:sp>
        <p:nvSpPr>
          <p:cNvPr id="210947" name="Rectangle 3"/>
          <p:cNvSpPr>
            <a:spLocks noGrp="1" noChangeArrowheads="1"/>
          </p:cNvSpPr>
          <p:nvPr>
            <p:ph idx="1"/>
          </p:nvPr>
        </p:nvSpPr>
        <p:spPr>
          <a:xfrm>
            <a:off x="107504" y="836712"/>
            <a:ext cx="5688632" cy="5904656"/>
          </a:xfrm>
          <a:solidFill>
            <a:srgbClr val="002060"/>
          </a:solidFill>
        </p:spPr>
        <p:txBody>
          <a:bodyPr>
            <a:normAutofit fontScale="70000" lnSpcReduction="20000"/>
          </a:bodyPr>
          <a:lstStyle/>
          <a:p>
            <a:pPr>
              <a:lnSpc>
                <a:spcPct val="160000"/>
              </a:lnSpc>
              <a:spcBef>
                <a:spcPts val="0"/>
              </a:spcBef>
              <a:buFont typeface="Wingdings" pitchFamily="2" charset="2"/>
              <a:buNone/>
            </a:pPr>
            <a:r>
              <a:rPr lang="tr-TR" sz="2800" dirty="0"/>
              <a:t>          </a:t>
            </a:r>
            <a:r>
              <a:rPr lang="tr-TR" dirty="0">
                <a:cs typeface="Times New Roman" pitchFamily="18" charset="0"/>
              </a:rPr>
              <a:t>1930’lı yıllara kadar Milletler Cemiyetinin </a:t>
            </a:r>
            <a:r>
              <a:rPr lang="tr-TR" dirty="0" smtClean="0">
                <a:cs typeface="Times New Roman" pitchFamily="18" charset="0"/>
              </a:rPr>
              <a:t>çabalarına </a:t>
            </a:r>
            <a:r>
              <a:rPr lang="tr-TR" dirty="0">
                <a:cs typeface="Times New Roman" pitchFamily="18" charset="0"/>
              </a:rPr>
              <a:t>rağmen silahsızlanma görüşmelerinden bir sonuç alınamamıştı</a:t>
            </a:r>
            <a:r>
              <a:rPr lang="tr-TR" dirty="0" smtClean="0">
                <a:cs typeface="Times New Roman" pitchFamily="18" charset="0"/>
              </a:rPr>
              <a:t>. Fakat, dünya </a:t>
            </a:r>
            <a:r>
              <a:rPr lang="tr-TR" dirty="0">
                <a:cs typeface="Times New Roman" pitchFamily="18" charset="0"/>
              </a:rPr>
              <a:t>tersine bir gidişle özellikle 1933 yılından sonra bir silahlanma yarışına girmişti.</a:t>
            </a:r>
            <a:r>
              <a:rPr lang="tr-TR" dirty="0"/>
              <a:t> </a:t>
            </a:r>
            <a:r>
              <a:rPr lang="tr-TR" dirty="0">
                <a:cs typeface="Times New Roman" pitchFamily="18" charset="0"/>
              </a:rPr>
              <a:t>Örneğin,</a:t>
            </a:r>
            <a:r>
              <a:rPr lang="tr-TR" dirty="0"/>
              <a:t> </a:t>
            </a:r>
            <a:r>
              <a:rPr lang="tr-TR" dirty="0">
                <a:cs typeface="Times New Roman" pitchFamily="18" charset="0"/>
              </a:rPr>
              <a:t>İtalya’nın Habeşistan’a, </a:t>
            </a:r>
            <a:r>
              <a:rPr lang="tr-TR" dirty="0" smtClean="0">
                <a:cs typeface="Times New Roman" pitchFamily="18" charset="0"/>
              </a:rPr>
              <a:t>Japonya’nın </a:t>
            </a:r>
            <a:r>
              <a:rPr lang="tr-TR" dirty="0">
                <a:cs typeface="Times New Roman" pitchFamily="18" charset="0"/>
              </a:rPr>
              <a:t>Mançurya’ya saldırmaları</a:t>
            </a:r>
            <a:r>
              <a:rPr lang="tr-TR" dirty="0" smtClean="0">
                <a:cs typeface="Times New Roman" pitchFamily="18" charset="0"/>
              </a:rPr>
              <a:t>, Milletler </a:t>
            </a:r>
            <a:r>
              <a:rPr lang="tr-TR" dirty="0">
                <a:cs typeface="Times New Roman" pitchFamily="18" charset="0"/>
              </a:rPr>
              <a:t>cemiyetinin etkisini azaltıyordu. Buna ek olarak Boğazlar </a:t>
            </a:r>
            <a:r>
              <a:rPr lang="tr-TR" dirty="0" smtClean="0">
                <a:cs typeface="Times New Roman" pitchFamily="18" charset="0"/>
              </a:rPr>
              <a:t>komisyonu </a:t>
            </a:r>
            <a:r>
              <a:rPr lang="tr-TR" dirty="0">
                <a:cs typeface="Times New Roman" pitchFamily="18" charset="0"/>
              </a:rPr>
              <a:t>üyesi İtalya</a:t>
            </a:r>
            <a:r>
              <a:rPr lang="tr-TR" dirty="0" smtClean="0">
                <a:cs typeface="Times New Roman" pitchFamily="18" charset="0"/>
              </a:rPr>
              <a:t>, On </a:t>
            </a:r>
            <a:r>
              <a:rPr lang="tr-TR" dirty="0">
                <a:cs typeface="Times New Roman" pitchFamily="18" charset="0"/>
              </a:rPr>
              <a:t>İki Ada’yı tahkim </a:t>
            </a:r>
            <a:r>
              <a:rPr lang="tr-TR" dirty="0" smtClean="0">
                <a:cs typeface="Times New Roman" pitchFamily="18" charset="0"/>
              </a:rPr>
              <a:t>ettirmiş</a:t>
            </a:r>
            <a:r>
              <a:rPr lang="tr-TR" dirty="0">
                <a:cs typeface="Times New Roman" pitchFamily="18" charset="0"/>
              </a:rPr>
              <a:t>,</a:t>
            </a:r>
            <a:r>
              <a:rPr lang="tr-TR" dirty="0"/>
              <a:t> </a:t>
            </a:r>
            <a:r>
              <a:rPr lang="tr-TR" dirty="0" smtClean="0">
                <a:cs typeface="Times New Roman" pitchFamily="18" charset="0"/>
              </a:rPr>
              <a:t>Japonya, Milletler  </a:t>
            </a:r>
            <a:r>
              <a:rPr lang="tr-TR" dirty="0">
                <a:cs typeface="Times New Roman" pitchFamily="18" charset="0"/>
              </a:rPr>
              <a:t>Cemiyeti’nden çekilmişti.</a:t>
            </a:r>
            <a:r>
              <a:rPr lang="tr-TR" dirty="0"/>
              <a:t> </a:t>
            </a:r>
          </a:p>
        </p:txBody>
      </p:sp>
      <p:pic>
        <p:nvPicPr>
          <p:cNvPr id="5122" name="Picture 2" descr="C:\Users\arif\Desktop\Dıs politika foto\montro_bogazlar_sozlesmesi_imza_4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2301918"/>
            <a:ext cx="3174491" cy="2242847"/>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
        <p:nvSpPr>
          <p:cNvPr id="3" name="Veri Yer Tutucusu 2"/>
          <p:cNvSpPr>
            <a:spLocks noGrp="1"/>
          </p:cNvSpPr>
          <p:nvPr>
            <p:ph type="dt" sz="half" idx="10"/>
          </p:nvPr>
        </p:nvSpPr>
        <p:spPr/>
        <p:txBody>
          <a:bodyPr/>
          <a:lstStyle/>
          <a:p>
            <a:fld id="{EE784789-6821-4E73-B3B2-C6F20CE1E2EF}" type="datetime1">
              <a:rPr lang="tr-TR" smtClean="0"/>
              <a:t>15.03.2018</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3"/>
          <p:cNvSpPr>
            <a:spLocks noGrp="1" noChangeArrowheads="1"/>
          </p:cNvSpPr>
          <p:nvPr>
            <p:ph idx="1"/>
          </p:nvPr>
        </p:nvSpPr>
        <p:spPr>
          <a:xfrm>
            <a:off x="251520" y="304800"/>
            <a:ext cx="8280920" cy="3340224"/>
          </a:xfrm>
          <a:solidFill>
            <a:srgbClr val="002060"/>
          </a:solidFill>
        </p:spPr>
        <p:txBody>
          <a:bodyPr>
            <a:normAutofit fontScale="55000" lnSpcReduction="20000"/>
          </a:bodyPr>
          <a:lstStyle/>
          <a:p>
            <a:pPr>
              <a:lnSpc>
                <a:spcPct val="150000"/>
              </a:lnSpc>
              <a:spcBef>
                <a:spcPts val="0"/>
              </a:spcBef>
            </a:pPr>
            <a:r>
              <a:rPr lang="tr-TR" sz="3600" dirty="0" smtClean="0">
                <a:cs typeface="Times New Roman" pitchFamily="18" charset="0"/>
              </a:rPr>
              <a:t>          Bütün </a:t>
            </a:r>
            <a:r>
              <a:rPr lang="tr-TR" sz="3600" dirty="0">
                <a:cs typeface="Times New Roman" pitchFamily="18" charset="0"/>
              </a:rPr>
              <a:t>bu gelişmeler</a:t>
            </a:r>
            <a:r>
              <a:rPr lang="tr-TR" sz="3600" dirty="0" smtClean="0">
                <a:cs typeface="Times New Roman" pitchFamily="18" charset="0"/>
              </a:rPr>
              <a:t>, Boğazlar </a:t>
            </a:r>
            <a:r>
              <a:rPr lang="tr-TR" sz="3600" dirty="0">
                <a:cs typeface="Times New Roman" pitchFamily="18" charset="0"/>
              </a:rPr>
              <a:t>üzerinde </a:t>
            </a:r>
            <a:r>
              <a:rPr lang="tr-TR" sz="3600" dirty="0" smtClean="0">
                <a:cs typeface="Times New Roman" pitchFamily="18" charset="0"/>
              </a:rPr>
              <a:t>kurulan </a:t>
            </a:r>
            <a:r>
              <a:rPr lang="tr-TR" sz="3600" dirty="0">
                <a:cs typeface="Times New Roman" pitchFamily="18" charset="0"/>
              </a:rPr>
              <a:t>dengenin Türkiye aleyhine </a:t>
            </a:r>
            <a:r>
              <a:rPr lang="tr-TR" sz="3600" dirty="0" smtClean="0">
                <a:cs typeface="Times New Roman" pitchFamily="18" charset="0"/>
              </a:rPr>
              <a:t>bozulmasına </a:t>
            </a:r>
            <a:r>
              <a:rPr lang="tr-TR" sz="3600" dirty="0">
                <a:cs typeface="Times New Roman" pitchFamily="18" charset="0"/>
              </a:rPr>
              <a:t>neden oldu</a:t>
            </a:r>
            <a:r>
              <a:rPr lang="tr-TR" sz="3600" dirty="0" smtClean="0">
                <a:cs typeface="Times New Roman" pitchFamily="18" charset="0"/>
              </a:rPr>
              <a:t>. Türkiye </a:t>
            </a:r>
            <a:r>
              <a:rPr lang="tr-TR" sz="3600" dirty="0">
                <a:cs typeface="Times New Roman" pitchFamily="18" charset="0"/>
              </a:rPr>
              <a:t>23 Mayıs 1933’te Londra Silahsızlanma Konferansı’ndan itibaren</a:t>
            </a:r>
            <a:r>
              <a:rPr lang="tr-TR" sz="3600" dirty="0" smtClean="0">
                <a:cs typeface="Times New Roman" pitchFamily="18" charset="0"/>
              </a:rPr>
              <a:t>, Boğazlar </a:t>
            </a:r>
            <a:r>
              <a:rPr lang="tr-TR" sz="3600" dirty="0">
                <a:cs typeface="Times New Roman" pitchFamily="18" charset="0"/>
              </a:rPr>
              <a:t>statüsünün yeniden </a:t>
            </a:r>
            <a:r>
              <a:rPr lang="tr-TR" sz="3600" dirty="0" smtClean="0">
                <a:cs typeface="Times New Roman" pitchFamily="18" charset="0"/>
              </a:rPr>
              <a:t>düzenlenmesi </a:t>
            </a:r>
            <a:r>
              <a:rPr lang="tr-TR" sz="3600" dirty="0">
                <a:cs typeface="Times New Roman" pitchFamily="18" charset="0"/>
              </a:rPr>
              <a:t>için girişimlerde bulunmuştur</a:t>
            </a:r>
            <a:r>
              <a:rPr lang="tr-TR" sz="3600" dirty="0" smtClean="0">
                <a:cs typeface="Times New Roman" pitchFamily="18" charset="0"/>
              </a:rPr>
              <a:t>. Bu </a:t>
            </a:r>
            <a:r>
              <a:rPr lang="tr-TR" sz="3600" dirty="0">
                <a:cs typeface="Times New Roman" pitchFamily="18" charset="0"/>
              </a:rPr>
              <a:t>girişimler sonucunda 22 Haziran 1936’da İsviçre’nin Montrö şehrinde bir konferans toplanmasına sebep olmuştur</a:t>
            </a:r>
            <a:r>
              <a:rPr lang="tr-TR" sz="3600" dirty="0" smtClean="0">
                <a:cs typeface="Times New Roman" pitchFamily="18" charset="0"/>
              </a:rPr>
              <a:t>. Sonuçta </a:t>
            </a:r>
            <a:r>
              <a:rPr lang="tr-TR" sz="3600" dirty="0">
                <a:cs typeface="Times New Roman" pitchFamily="18" charset="0"/>
              </a:rPr>
              <a:t>da </a:t>
            </a:r>
            <a:r>
              <a:rPr lang="tr-TR" sz="3600" b="1" dirty="0">
                <a:solidFill>
                  <a:srgbClr val="FFFF00"/>
                </a:solidFill>
                <a:cs typeface="Times New Roman" pitchFamily="18" charset="0"/>
              </a:rPr>
              <a:t>20 Temmuz 1936’</a:t>
            </a:r>
            <a:r>
              <a:rPr lang="tr-TR" sz="3600" dirty="0">
                <a:cs typeface="Times New Roman" pitchFamily="18" charset="0"/>
              </a:rPr>
              <a:t>da Montrö Antlaşması </a:t>
            </a:r>
            <a:r>
              <a:rPr lang="tr-TR" sz="3600" dirty="0" smtClean="0">
                <a:cs typeface="Times New Roman" pitchFamily="18" charset="0"/>
              </a:rPr>
              <a:t>imzalanmıştır</a:t>
            </a:r>
            <a:r>
              <a:rPr lang="tr-TR" sz="3600" dirty="0">
                <a:cs typeface="Times New Roman" pitchFamily="18" charset="0"/>
              </a:rPr>
              <a:t>.</a:t>
            </a:r>
          </a:p>
          <a:p>
            <a:endParaRPr lang="tr-TR" sz="3600" dirty="0"/>
          </a:p>
        </p:txBody>
      </p:sp>
      <p:pic>
        <p:nvPicPr>
          <p:cNvPr id="6146" name="Picture 2" descr="C:\Users\arif\Desktop\Dıs politika foto\qq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789040"/>
            <a:ext cx="5715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
        <p:nvSpPr>
          <p:cNvPr id="3" name="Veri Yer Tutucusu 2"/>
          <p:cNvSpPr>
            <a:spLocks noGrp="1"/>
          </p:cNvSpPr>
          <p:nvPr>
            <p:ph type="dt" sz="half" idx="10"/>
          </p:nvPr>
        </p:nvSpPr>
        <p:spPr/>
        <p:txBody>
          <a:bodyPr/>
          <a:lstStyle/>
          <a:p>
            <a:fld id="{5E425D7C-F8BA-4E58-B630-4D71F7637A57}" type="datetime1">
              <a:rPr lang="tr-TR" smtClean="0"/>
              <a:t>15.03.2018</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Grp="1" noChangeArrowheads="1"/>
          </p:cNvSpPr>
          <p:nvPr>
            <p:ph idx="1"/>
          </p:nvPr>
        </p:nvSpPr>
        <p:spPr>
          <a:xfrm>
            <a:off x="457200" y="381000"/>
            <a:ext cx="8382000" cy="5715000"/>
          </a:xfrm>
          <a:solidFill>
            <a:srgbClr val="002060"/>
          </a:solidFill>
        </p:spPr>
        <p:txBody>
          <a:bodyPr>
            <a:normAutofit fontScale="70000" lnSpcReduction="20000"/>
          </a:bodyPr>
          <a:lstStyle/>
          <a:p>
            <a:pPr>
              <a:lnSpc>
                <a:spcPct val="160000"/>
              </a:lnSpc>
              <a:spcBef>
                <a:spcPts val="0"/>
              </a:spcBef>
            </a:pPr>
            <a:r>
              <a:rPr lang="tr-TR" sz="2800" dirty="0">
                <a:cs typeface="Times New Roman" pitchFamily="18" charset="0"/>
              </a:rPr>
              <a:t> </a:t>
            </a:r>
            <a:r>
              <a:rPr lang="tr-TR" sz="3600" dirty="0">
                <a:cs typeface="Times New Roman" pitchFamily="18" charset="0"/>
              </a:rPr>
              <a:t>Montrö Boğazlar</a:t>
            </a:r>
            <a:r>
              <a:rPr lang="tr-TR" sz="3600" dirty="0"/>
              <a:t> </a:t>
            </a:r>
            <a:r>
              <a:rPr lang="tr-TR" sz="3600" dirty="0">
                <a:cs typeface="Times New Roman" pitchFamily="18" charset="0"/>
              </a:rPr>
              <a:t>Sözleşmesi,</a:t>
            </a:r>
            <a:r>
              <a:rPr lang="tr-TR" sz="3600" dirty="0"/>
              <a:t> </a:t>
            </a:r>
            <a:r>
              <a:rPr lang="tr-TR" sz="3600" dirty="0">
                <a:cs typeface="Times New Roman" pitchFamily="18" charset="0"/>
              </a:rPr>
              <a:t>Türkiye,</a:t>
            </a:r>
            <a:r>
              <a:rPr lang="tr-TR" sz="3600" dirty="0"/>
              <a:t> </a:t>
            </a:r>
            <a:r>
              <a:rPr lang="tr-TR" sz="3600" dirty="0" smtClean="0">
                <a:cs typeface="Times New Roman" pitchFamily="18" charset="0"/>
              </a:rPr>
              <a:t>İngiltere</a:t>
            </a:r>
            <a:r>
              <a:rPr lang="tr-TR" sz="3600" dirty="0">
                <a:cs typeface="Times New Roman" pitchFamily="18" charset="0"/>
              </a:rPr>
              <a:t>,</a:t>
            </a:r>
            <a:r>
              <a:rPr lang="tr-TR" sz="3600" dirty="0"/>
              <a:t> </a:t>
            </a:r>
            <a:r>
              <a:rPr lang="tr-TR" sz="3600" dirty="0">
                <a:cs typeface="Times New Roman" pitchFamily="18" charset="0"/>
              </a:rPr>
              <a:t>Fransa</a:t>
            </a:r>
            <a:r>
              <a:rPr lang="tr-TR" sz="3600" dirty="0" smtClean="0">
                <a:cs typeface="Times New Roman" pitchFamily="18" charset="0"/>
              </a:rPr>
              <a:t>, Sovyetler </a:t>
            </a:r>
            <a:r>
              <a:rPr lang="tr-TR" sz="3600" dirty="0">
                <a:cs typeface="Times New Roman" pitchFamily="18" charset="0"/>
              </a:rPr>
              <a:t>Birliği</a:t>
            </a:r>
            <a:r>
              <a:rPr lang="tr-TR" sz="3600" dirty="0" smtClean="0">
                <a:cs typeface="Times New Roman" pitchFamily="18" charset="0"/>
              </a:rPr>
              <a:t>, Romanya</a:t>
            </a:r>
            <a:r>
              <a:rPr lang="tr-TR" sz="3600" dirty="0">
                <a:cs typeface="Times New Roman" pitchFamily="18" charset="0"/>
              </a:rPr>
              <a:t>, Bulgaristan, Yunanistan,</a:t>
            </a:r>
            <a:r>
              <a:rPr lang="tr-TR" sz="3600" dirty="0"/>
              <a:t> </a:t>
            </a:r>
            <a:r>
              <a:rPr lang="tr-TR" sz="3600" dirty="0">
                <a:cs typeface="Times New Roman" pitchFamily="18" charset="0"/>
              </a:rPr>
              <a:t>Yugoslavya,</a:t>
            </a:r>
            <a:r>
              <a:rPr lang="tr-TR" sz="3600" dirty="0"/>
              <a:t> </a:t>
            </a:r>
            <a:r>
              <a:rPr lang="tr-TR" sz="3600" dirty="0" smtClean="0">
                <a:cs typeface="Times New Roman" pitchFamily="18" charset="0"/>
              </a:rPr>
              <a:t>Japonya </a:t>
            </a:r>
            <a:r>
              <a:rPr lang="tr-TR" sz="3600" dirty="0">
                <a:cs typeface="Times New Roman" pitchFamily="18" charset="0"/>
              </a:rPr>
              <a:t>tarafından imzalanmıştır. İtalya ise 2 yıl sonra kabul etmiştir.</a:t>
            </a:r>
          </a:p>
          <a:p>
            <a:pPr>
              <a:lnSpc>
                <a:spcPct val="160000"/>
              </a:lnSpc>
              <a:spcBef>
                <a:spcPts val="0"/>
              </a:spcBef>
              <a:buFont typeface="Wingdings" pitchFamily="2" charset="2"/>
              <a:buNone/>
            </a:pPr>
            <a:r>
              <a:rPr lang="tr-TR" sz="3600" dirty="0">
                <a:cs typeface="Times New Roman" pitchFamily="18" charset="0"/>
              </a:rPr>
              <a:t>    Bu sözleşmeye göre;</a:t>
            </a:r>
          </a:p>
          <a:p>
            <a:pPr>
              <a:lnSpc>
                <a:spcPct val="160000"/>
              </a:lnSpc>
              <a:spcBef>
                <a:spcPts val="0"/>
              </a:spcBef>
              <a:buFont typeface="Wingdings" pitchFamily="2" charset="2"/>
              <a:buNone/>
            </a:pPr>
            <a:r>
              <a:rPr lang="tr-TR" sz="3600" dirty="0"/>
              <a:t>   </a:t>
            </a:r>
            <a:r>
              <a:rPr lang="tr-TR" sz="3600" dirty="0">
                <a:solidFill>
                  <a:srgbClr val="FFFF00"/>
                </a:solidFill>
                <a:cs typeface="Times New Roman" pitchFamily="18" charset="0"/>
              </a:rPr>
              <a:t>-Boğazlar komisyonu kaldırılarak</a:t>
            </a:r>
            <a:r>
              <a:rPr lang="tr-TR" sz="3600" dirty="0" smtClean="0">
                <a:solidFill>
                  <a:srgbClr val="FFFF00"/>
                </a:solidFill>
                <a:cs typeface="Times New Roman" pitchFamily="18" charset="0"/>
              </a:rPr>
              <a:t>, vazifeleri </a:t>
            </a:r>
            <a:r>
              <a:rPr lang="tr-TR" sz="3600" dirty="0">
                <a:solidFill>
                  <a:srgbClr val="FFFF00"/>
                </a:solidFill>
                <a:cs typeface="Times New Roman" pitchFamily="18" charset="0"/>
              </a:rPr>
              <a:t>tamamıyla Türk devletine verildi.</a:t>
            </a:r>
          </a:p>
          <a:p>
            <a:pPr>
              <a:lnSpc>
                <a:spcPct val="160000"/>
              </a:lnSpc>
              <a:spcBef>
                <a:spcPts val="0"/>
              </a:spcBef>
              <a:buFont typeface="Wingdings" pitchFamily="2" charset="2"/>
              <a:buNone/>
            </a:pPr>
            <a:r>
              <a:rPr lang="tr-TR" sz="3600" dirty="0">
                <a:solidFill>
                  <a:srgbClr val="FFFF00"/>
                </a:solidFill>
                <a:cs typeface="Times New Roman" pitchFamily="18" charset="0"/>
              </a:rPr>
              <a:t>   -Boğazlarda askersiz bölüm kaldırılarak,</a:t>
            </a:r>
            <a:r>
              <a:rPr lang="tr-TR" sz="3600" dirty="0">
                <a:solidFill>
                  <a:srgbClr val="FFFF00"/>
                </a:solidFill>
              </a:rPr>
              <a:t> </a:t>
            </a:r>
            <a:r>
              <a:rPr lang="tr-TR" sz="3600" dirty="0">
                <a:solidFill>
                  <a:srgbClr val="FFFF00"/>
                </a:solidFill>
                <a:cs typeface="Times New Roman" pitchFamily="18" charset="0"/>
              </a:rPr>
              <a:t>Türklerin buralarda diledikleri kadar kuvvet bulundurmaları ve tahkimat yapmaları </a:t>
            </a:r>
            <a:r>
              <a:rPr lang="tr-TR" sz="3600" dirty="0" smtClean="0">
                <a:solidFill>
                  <a:srgbClr val="FFFF00"/>
                </a:solidFill>
                <a:cs typeface="Times New Roman" pitchFamily="18" charset="0"/>
              </a:rPr>
              <a:t>kabul </a:t>
            </a:r>
            <a:r>
              <a:rPr lang="tr-TR" sz="3600" dirty="0">
                <a:solidFill>
                  <a:srgbClr val="FFFF00"/>
                </a:solidFill>
                <a:cs typeface="Times New Roman" pitchFamily="18" charset="0"/>
              </a:rPr>
              <a:t>edildi.</a:t>
            </a:r>
          </a:p>
          <a:p>
            <a:pPr>
              <a:lnSpc>
                <a:spcPct val="90000"/>
              </a:lnSpc>
            </a:pPr>
            <a:endParaRPr lang="tr-TR" sz="3600" dirty="0"/>
          </a:p>
        </p:txBody>
      </p:sp>
      <p:sp>
        <p:nvSpPr>
          <p:cNvPr id="2" name="Altbilgi Yer Tutucusu 1"/>
          <p:cNvSpPr>
            <a:spLocks noGrp="1"/>
          </p:cNvSpPr>
          <p:nvPr>
            <p:ph type="ftr" sz="quarter" idx="11"/>
          </p:nvPr>
        </p:nvSpPr>
        <p:spPr/>
        <p:txBody>
          <a:bodyPr/>
          <a:lstStyle/>
          <a:p>
            <a:r>
              <a:rPr lang="tr-TR" smtClean="0"/>
              <a:t>www.tariheglencesi.com</a:t>
            </a:r>
            <a:endParaRPr lang="tr-TR"/>
          </a:p>
        </p:txBody>
      </p:sp>
      <p:sp>
        <p:nvSpPr>
          <p:cNvPr id="3" name="Veri Yer Tutucusu 2"/>
          <p:cNvSpPr>
            <a:spLocks noGrp="1"/>
          </p:cNvSpPr>
          <p:nvPr>
            <p:ph type="dt" sz="half" idx="10"/>
          </p:nvPr>
        </p:nvSpPr>
        <p:spPr/>
        <p:txBody>
          <a:bodyPr/>
          <a:lstStyle/>
          <a:p>
            <a:fld id="{FE6DDA59-E1D3-43F7-B462-CB902B28FB3F}" type="datetime1">
              <a:rPr lang="tr-TR" smtClean="0"/>
              <a:t>15.03.2018</a:t>
            </a:fld>
            <a:endParaRPr 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3"/>
          <p:cNvSpPr>
            <a:spLocks noGrp="1" noChangeArrowheads="1"/>
          </p:cNvSpPr>
          <p:nvPr>
            <p:ph idx="1"/>
          </p:nvPr>
        </p:nvSpPr>
        <p:spPr>
          <a:xfrm>
            <a:off x="0" y="4070648"/>
            <a:ext cx="9144000" cy="2670720"/>
          </a:xfrm>
          <a:solidFill>
            <a:srgbClr val="002060"/>
          </a:solidFill>
        </p:spPr>
        <p:txBody>
          <a:bodyPr>
            <a:normAutofit fontScale="77500" lnSpcReduction="20000"/>
          </a:bodyPr>
          <a:lstStyle/>
          <a:p>
            <a:pPr>
              <a:lnSpc>
                <a:spcPct val="150000"/>
              </a:lnSpc>
              <a:spcBef>
                <a:spcPts val="0"/>
              </a:spcBef>
              <a:buFont typeface="Wingdings" pitchFamily="2" charset="2"/>
              <a:buNone/>
            </a:pPr>
            <a:r>
              <a:rPr lang="tr-TR" dirty="0"/>
              <a:t>   </a:t>
            </a:r>
            <a:r>
              <a:rPr lang="tr-TR" dirty="0">
                <a:cs typeface="Times New Roman" pitchFamily="18" charset="0"/>
              </a:rPr>
              <a:t>-</a:t>
            </a:r>
            <a:r>
              <a:rPr lang="tr-TR" dirty="0">
                <a:solidFill>
                  <a:srgbClr val="FFFF00"/>
                </a:solidFill>
                <a:cs typeface="Times New Roman" pitchFamily="18" charset="0"/>
              </a:rPr>
              <a:t>Ticaret gemilerinin boğazlardan geçişi serbest bırakıldı.                                  </a:t>
            </a:r>
            <a:endParaRPr lang="tr-TR" dirty="0">
              <a:solidFill>
                <a:srgbClr val="FFFF00"/>
              </a:solidFill>
            </a:endParaRPr>
          </a:p>
          <a:p>
            <a:pPr>
              <a:lnSpc>
                <a:spcPct val="150000"/>
              </a:lnSpc>
              <a:spcBef>
                <a:spcPts val="0"/>
              </a:spcBef>
              <a:buFont typeface="Wingdings" pitchFamily="2" charset="2"/>
              <a:buNone/>
            </a:pPr>
            <a:r>
              <a:rPr lang="tr-TR" dirty="0">
                <a:solidFill>
                  <a:srgbClr val="FFFF00"/>
                </a:solidFill>
              </a:rPr>
              <a:t>   </a:t>
            </a:r>
            <a:r>
              <a:rPr lang="tr-TR" dirty="0"/>
              <a:t>-</a:t>
            </a:r>
            <a:r>
              <a:rPr lang="tr-TR" dirty="0">
                <a:cs typeface="Times New Roman" pitchFamily="18" charset="0"/>
              </a:rPr>
              <a:t>Savaş gemilerinin boğazlardan </a:t>
            </a:r>
            <a:r>
              <a:rPr lang="tr-TR" dirty="0" smtClean="0">
                <a:cs typeface="Times New Roman" pitchFamily="18" charset="0"/>
              </a:rPr>
              <a:t>geçişine </a:t>
            </a:r>
            <a:r>
              <a:rPr lang="tr-TR" dirty="0">
                <a:cs typeface="Times New Roman" pitchFamily="18" charset="0"/>
              </a:rPr>
              <a:t>kısıtlamalar getirildi.</a:t>
            </a:r>
          </a:p>
          <a:p>
            <a:pPr>
              <a:lnSpc>
                <a:spcPct val="150000"/>
              </a:lnSpc>
              <a:spcBef>
                <a:spcPts val="0"/>
              </a:spcBef>
              <a:buFont typeface="Wingdings" pitchFamily="2" charset="2"/>
              <a:buNone/>
            </a:pPr>
            <a:r>
              <a:rPr lang="tr-TR" dirty="0">
                <a:solidFill>
                  <a:srgbClr val="FFFF00"/>
                </a:solidFill>
              </a:rPr>
              <a:t>   </a:t>
            </a:r>
            <a:r>
              <a:rPr lang="tr-TR" dirty="0">
                <a:solidFill>
                  <a:srgbClr val="FFFF00"/>
                </a:solidFill>
                <a:cs typeface="Times New Roman" pitchFamily="18" charset="0"/>
              </a:rPr>
              <a:t>-Herhangi bir anda Karadeniz’de </a:t>
            </a:r>
            <a:r>
              <a:rPr lang="tr-TR" dirty="0" smtClean="0">
                <a:solidFill>
                  <a:srgbClr val="FFFF00"/>
                </a:solidFill>
                <a:cs typeface="Times New Roman" pitchFamily="18" charset="0"/>
              </a:rPr>
              <a:t>mevcut </a:t>
            </a:r>
            <a:r>
              <a:rPr lang="tr-TR" dirty="0">
                <a:solidFill>
                  <a:srgbClr val="FFFF00"/>
                </a:solidFill>
                <a:cs typeface="Times New Roman" pitchFamily="18" charset="0"/>
              </a:rPr>
              <a:t>olabilecek donanmalara savaş </a:t>
            </a:r>
            <a:r>
              <a:rPr lang="tr-TR" dirty="0" smtClean="0">
                <a:solidFill>
                  <a:srgbClr val="FFFF00"/>
                </a:solidFill>
                <a:cs typeface="Times New Roman" pitchFamily="18" charset="0"/>
              </a:rPr>
              <a:t>gemileri </a:t>
            </a:r>
            <a:r>
              <a:rPr lang="tr-TR" dirty="0">
                <a:solidFill>
                  <a:srgbClr val="FFFF00"/>
                </a:solidFill>
                <a:cs typeface="Times New Roman" pitchFamily="18" charset="0"/>
              </a:rPr>
              <a:t>zaman ve ağırlıkları bakımından sınırlandırıldılar.</a:t>
            </a:r>
          </a:p>
          <a:p>
            <a:endParaRPr lang="tr-TR" sz="4000" dirty="0"/>
          </a:p>
        </p:txBody>
      </p:sp>
      <p:pic>
        <p:nvPicPr>
          <p:cNvPr id="11266" name="Picture 2" descr="C:\Users\arif\Desktop\Dıs politika foto\bb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60648"/>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
        <p:nvSpPr>
          <p:cNvPr id="3" name="Veri Yer Tutucusu 2"/>
          <p:cNvSpPr>
            <a:spLocks noGrp="1"/>
          </p:cNvSpPr>
          <p:nvPr>
            <p:ph type="dt" sz="half" idx="10"/>
          </p:nvPr>
        </p:nvSpPr>
        <p:spPr/>
        <p:txBody>
          <a:bodyPr/>
          <a:lstStyle/>
          <a:p>
            <a:fld id="{FA455F0B-2E11-413D-B2B2-EB0C7159C874}" type="datetime1">
              <a:rPr lang="tr-TR" smtClean="0"/>
              <a:t>15.03.2018</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idx="1"/>
          </p:nvPr>
        </p:nvSpPr>
        <p:spPr>
          <a:xfrm>
            <a:off x="304800" y="1196752"/>
            <a:ext cx="8610600" cy="5112568"/>
          </a:xfrm>
          <a:solidFill>
            <a:srgbClr val="002060"/>
          </a:solidFill>
        </p:spPr>
        <p:txBody>
          <a:bodyPr>
            <a:normAutofit fontScale="70000" lnSpcReduction="20000"/>
          </a:bodyPr>
          <a:lstStyle/>
          <a:p>
            <a:pPr>
              <a:lnSpc>
                <a:spcPct val="170000"/>
              </a:lnSpc>
              <a:spcBef>
                <a:spcPts val="0"/>
              </a:spcBef>
            </a:pPr>
            <a:r>
              <a:rPr lang="tr-TR" sz="3600" dirty="0" smtClean="0">
                <a:cs typeface="Times New Roman" pitchFamily="18" charset="0"/>
              </a:rPr>
              <a:t>    Montrö Boğazlar </a:t>
            </a:r>
            <a:r>
              <a:rPr lang="tr-TR" sz="3600" dirty="0">
                <a:cs typeface="Times New Roman" pitchFamily="18" charset="0"/>
              </a:rPr>
              <a:t>Sözleşmesi ile Türkiye </a:t>
            </a:r>
            <a:r>
              <a:rPr lang="tr-TR" sz="3600" dirty="0" smtClean="0">
                <a:cs typeface="Times New Roman" pitchFamily="18" charset="0"/>
              </a:rPr>
              <a:t>büyük </a:t>
            </a:r>
            <a:r>
              <a:rPr lang="tr-TR" sz="3600" dirty="0">
                <a:cs typeface="Times New Roman" pitchFamily="18" charset="0"/>
              </a:rPr>
              <a:t>bir siyasal zafer kazanmıştır.</a:t>
            </a:r>
            <a:r>
              <a:rPr lang="tr-TR" sz="3600" dirty="0"/>
              <a:t> </a:t>
            </a:r>
            <a:r>
              <a:rPr lang="tr-TR" sz="3600" dirty="0">
                <a:cs typeface="Times New Roman" pitchFamily="18" charset="0"/>
              </a:rPr>
              <a:t>Çünkü, Türkiye’nin Boğazlarda asker bulundurması ile Doğu Akdeniz’deki durumumuz </a:t>
            </a:r>
            <a:r>
              <a:rPr lang="tr-TR" sz="3600" dirty="0" smtClean="0">
                <a:cs typeface="Times New Roman" pitchFamily="18" charset="0"/>
              </a:rPr>
              <a:t>güçleniyor, Uluslar </a:t>
            </a:r>
            <a:r>
              <a:rPr lang="tr-TR" sz="3600" dirty="0">
                <a:cs typeface="Times New Roman" pitchFamily="18" charset="0"/>
              </a:rPr>
              <a:t>arası dengede önemimiz artıyor</a:t>
            </a:r>
            <a:r>
              <a:rPr lang="tr-TR" sz="3600" dirty="0" smtClean="0">
                <a:cs typeface="Times New Roman" pitchFamily="18" charset="0"/>
              </a:rPr>
              <a:t>, dünya </a:t>
            </a:r>
            <a:r>
              <a:rPr lang="tr-TR" sz="3600" dirty="0">
                <a:cs typeface="Times New Roman" pitchFamily="18" charset="0"/>
              </a:rPr>
              <a:t>devletleri ile dostluğumuz daha da değer kazanıyordu</a:t>
            </a:r>
            <a:r>
              <a:rPr lang="tr-TR" sz="3600" dirty="0" smtClean="0">
                <a:cs typeface="Times New Roman" pitchFamily="18" charset="0"/>
              </a:rPr>
              <a:t>. </a:t>
            </a:r>
            <a:r>
              <a:rPr lang="tr-TR" sz="3600" dirty="0" smtClean="0">
                <a:solidFill>
                  <a:srgbClr val="FFFF00"/>
                </a:solidFill>
                <a:cs typeface="Times New Roman" pitchFamily="18" charset="0"/>
              </a:rPr>
              <a:t>Bu </a:t>
            </a:r>
            <a:r>
              <a:rPr lang="tr-TR" sz="3600" dirty="0">
                <a:solidFill>
                  <a:srgbClr val="FFFF00"/>
                </a:solidFill>
                <a:cs typeface="Times New Roman" pitchFamily="18" charset="0"/>
              </a:rPr>
              <a:t>sözleşme Türk-Sovyet ilişkilerinde de ayrılığın ilk adımıdır.</a:t>
            </a:r>
            <a:r>
              <a:rPr lang="tr-TR" sz="3600" dirty="0">
                <a:solidFill>
                  <a:srgbClr val="FFFF00"/>
                </a:solidFill>
              </a:rPr>
              <a:t> </a:t>
            </a:r>
            <a:r>
              <a:rPr lang="tr-TR" sz="3600" dirty="0">
                <a:solidFill>
                  <a:srgbClr val="FFFF00"/>
                </a:solidFill>
                <a:cs typeface="Times New Roman" pitchFamily="18" charset="0"/>
              </a:rPr>
              <a:t>Çünkü Türkiye</a:t>
            </a:r>
            <a:r>
              <a:rPr lang="tr-TR" sz="3600" dirty="0" smtClean="0">
                <a:solidFill>
                  <a:srgbClr val="FFFF00"/>
                </a:solidFill>
                <a:cs typeface="Times New Roman" pitchFamily="18" charset="0"/>
              </a:rPr>
              <a:t>, İngiltere </a:t>
            </a:r>
            <a:r>
              <a:rPr lang="tr-TR" sz="3600" dirty="0">
                <a:solidFill>
                  <a:srgbClr val="FFFF00"/>
                </a:solidFill>
                <a:cs typeface="Times New Roman" pitchFamily="18" charset="0"/>
              </a:rPr>
              <a:t>yanlısı bir politika izlemeye başlamıştır.</a:t>
            </a:r>
          </a:p>
          <a:p>
            <a:pPr>
              <a:lnSpc>
                <a:spcPct val="150000"/>
              </a:lnSpc>
              <a:spcBef>
                <a:spcPts val="0"/>
              </a:spcBef>
              <a:buFont typeface="Wingdings" pitchFamily="2" charset="2"/>
              <a:buNone/>
            </a:pPr>
            <a:r>
              <a:rPr lang="tr-TR" sz="2800" dirty="0">
                <a:cs typeface="Times New Roman" pitchFamily="18" charset="0"/>
              </a:rPr>
              <a:t> </a:t>
            </a:r>
          </a:p>
          <a:p>
            <a:pPr>
              <a:lnSpc>
                <a:spcPct val="90000"/>
              </a:lnSpc>
            </a:pPr>
            <a:endParaRPr lang="tr-TR" sz="2800" dirty="0"/>
          </a:p>
        </p:txBody>
      </p:sp>
      <p:sp>
        <p:nvSpPr>
          <p:cNvPr id="2" name="Altbilgi Yer Tutucusu 1"/>
          <p:cNvSpPr>
            <a:spLocks noGrp="1"/>
          </p:cNvSpPr>
          <p:nvPr>
            <p:ph type="ftr" sz="quarter" idx="11"/>
          </p:nvPr>
        </p:nvSpPr>
        <p:spPr/>
        <p:txBody>
          <a:bodyPr/>
          <a:lstStyle/>
          <a:p>
            <a:r>
              <a:rPr lang="tr-TR" smtClean="0"/>
              <a:t>www.tariheglencesi.com</a:t>
            </a:r>
            <a:endParaRPr lang="tr-TR"/>
          </a:p>
        </p:txBody>
      </p:sp>
      <p:sp>
        <p:nvSpPr>
          <p:cNvPr id="3" name="Veri Yer Tutucusu 2"/>
          <p:cNvSpPr>
            <a:spLocks noGrp="1"/>
          </p:cNvSpPr>
          <p:nvPr>
            <p:ph type="dt" sz="half" idx="10"/>
          </p:nvPr>
        </p:nvSpPr>
        <p:spPr/>
        <p:txBody>
          <a:bodyPr/>
          <a:lstStyle/>
          <a:p>
            <a:fld id="{216C5F0C-3552-4684-988A-1AE863C1808C}" type="datetime1">
              <a:rPr lang="tr-TR" smtClean="0"/>
              <a:t>15.03.2018</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rrowheads="1"/>
          </p:cNvSpPr>
          <p:nvPr>
            <p:ph type="title"/>
          </p:nvPr>
        </p:nvSpPr>
        <p:spPr>
          <a:xfrm>
            <a:off x="251520" y="250825"/>
            <a:ext cx="8496944" cy="945927"/>
          </a:xfrm>
          <a:solidFill>
            <a:schemeClr val="accent1">
              <a:lumMod val="50000"/>
            </a:schemeClr>
          </a:solidFill>
        </p:spPr>
        <p:txBody>
          <a:bodyPr>
            <a:normAutofit fontScale="90000"/>
          </a:bodyPr>
          <a:lstStyle/>
          <a:p>
            <a:pPr algn="l"/>
            <a:r>
              <a:rPr lang="tr-TR" sz="2800" dirty="0" smtClean="0">
                <a:solidFill>
                  <a:srgbClr val="FFFF66"/>
                </a:solidFill>
                <a:cs typeface="Times New Roman" pitchFamily="18" charset="0"/>
              </a:rPr>
              <a:t/>
            </a:r>
            <a:br>
              <a:rPr lang="tr-TR" sz="2800" dirty="0" smtClean="0">
                <a:solidFill>
                  <a:srgbClr val="FFFF66"/>
                </a:solidFill>
                <a:cs typeface="Times New Roman" pitchFamily="18" charset="0"/>
              </a:rPr>
            </a:br>
            <a:r>
              <a:rPr lang="tr-TR" sz="2800" dirty="0">
                <a:solidFill>
                  <a:srgbClr val="FFFF66"/>
                </a:solidFill>
                <a:cs typeface="Times New Roman" pitchFamily="18" charset="0"/>
              </a:rPr>
              <a:t/>
            </a:r>
            <a:br>
              <a:rPr lang="tr-TR" sz="2800" dirty="0">
                <a:solidFill>
                  <a:srgbClr val="FFFF66"/>
                </a:solidFill>
                <a:cs typeface="Times New Roman" pitchFamily="18" charset="0"/>
              </a:rPr>
            </a:br>
            <a:r>
              <a:rPr lang="tr-TR" sz="2800" dirty="0" smtClean="0">
                <a:solidFill>
                  <a:srgbClr val="FFFF66"/>
                </a:solidFill>
                <a:cs typeface="Times New Roman" pitchFamily="18" charset="0"/>
              </a:rPr>
              <a:t/>
            </a:r>
            <a:br>
              <a:rPr lang="tr-TR" sz="2800" dirty="0" smtClean="0">
                <a:solidFill>
                  <a:srgbClr val="FFFF66"/>
                </a:solidFill>
                <a:cs typeface="Times New Roman" pitchFamily="18" charset="0"/>
              </a:rPr>
            </a:br>
            <a:r>
              <a:rPr lang="tr-TR" sz="2800" dirty="0" smtClean="0">
                <a:solidFill>
                  <a:srgbClr val="FFFF66"/>
                </a:solidFill>
                <a:cs typeface="Times New Roman" pitchFamily="18" charset="0"/>
              </a:rPr>
              <a:t>8-SADABAT </a:t>
            </a:r>
            <a:r>
              <a:rPr lang="tr-TR" sz="2800" dirty="0">
                <a:solidFill>
                  <a:srgbClr val="FFFF66"/>
                </a:solidFill>
                <a:cs typeface="Times New Roman" pitchFamily="18" charset="0"/>
              </a:rPr>
              <a:t>PAKTI</a:t>
            </a:r>
            <a:r>
              <a:rPr lang="tr-TR" dirty="0">
                <a:solidFill>
                  <a:srgbClr val="FFFF66"/>
                </a:solidFill>
                <a:cs typeface="Times New Roman" pitchFamily="18" charset="0"/>
              </a:rPr>
              <a:t/>
            </a:r>
            <a:br>
              <a:rPr lang="tr-TR" dirty="0">
                <a:solidFill>
                  <a:srgbClr val="FFFF66"/>
                </a:solidFill>
                <a:cs typeface="Times New Roman" pitchFamily="18" charset="0"/>
              </a:rPr>
            </a:br>
            <a:r>
              <a:rPr lang="tr-TR" dirty="0">
                <a:solidFill>
                  <a:srgbClr val="FFFF66"/>
                </a:solidFill>
                <a:cs typeface="Times New Roman" pitchFamily="18" charset="0"/>
              </a:rPr>
              <a:t> </a:t>
            </a:r>
            <a:br>
              <a:rPr lang="tr-TR" dirty="0">
                <a:solidFill>
                  <a:srgbClr val="FFFF66"/>
                </a:solidFill>
                <a:cs typeface="Times New Roman" pitchFamily="18" charset="0"/>
              </a:rPr>
            </a:br>
            <a:endParaRPr lang="tr-TR" dirty="0">
              <a:solidFill>
                <a:srgbClr val="FFFF66"/>
              </a:solidFill>
              <a:cs typeface="Times New Roman" pitchFamily="18" charset="0"/>
            </a:endParaRPr>
          </a:p>
        </p:txBody>
      </p:sp>
      <p:sp>
        <p:nvSpPr>
          <p:cNvPr id="216067" name="Rectangle 3"/>
          <p:cNvSpPr>
            <a:spLocks noGrp="1" noChangeArrowheads="1"/>
          </p:cNvSpPr>
          <p:nvPr>
            <p:ph idx="1"/>
          </p:nvPr>
        </p:nvSpPr>
        <p:spPr>
          <a:xfrm>
            <a:off x="179388" y="1412776"/>
            <a:ext cx="4896668" cy="5328592"/>
          </a:xfrm>
          <a:solidFill>
            <a:srgbClr val="002060"/>
          </a:solidFill>
        </p:spPr>
        <p:txBody>
          <a:bodyPr>
            <a:normAutofit fontScale="62500" lnSpcReduction="20000"/>
          </a:bodyPr>
          <a:lstStyle/>
          <a:p>
            <a:endParaRPr lang="tr-TR" dirty="0"/>
          </a:p>
          <a:p>
            <a:pPr>
              <a:lnSpc>
                <a:spcPct val="160000"/>
              </a:lnSpc>
              <a:spcBef>
                <a:spcPts val="0"/>
              </a:spcBef>
            </a:pPr>
            <a:r>
              <a:rPr lang="tr-TR" sz="4000" dirty="0" smtClean="0">
                <a:solidFill>
                  <a:srgbClr val="FFFF00"/>
                </a:solidFill>
                <a:cs typeface="Times New Roman" pitchFamily="18" charset="0"/>
              </a:rPr>
              <a:t>   Türkiye, İran, Irak </a:t>
            </a:r>
            <a:r>
              <a:rPr lang="tr-TR" sz="4000" dirty="0">
                <a:solidFill>
                  <a:srgbClr val="FFFF00"/>
                </a:solidFill>
                <a:cs typeface="Times New Roman" pitchFamily="18" charset="0"/>
              </a:rPr>
              <a:t>ve Afganist</a:t>
            </a:r>
            <a:r>
              <a:rPr lang="tr-TR" sz="4000" dirty="0">
                <a:cs typeface="Times New Roman" pitchFamily="18" charset="0"/>
              </a:rPr>
              <a:t>an </a:t>
            </a:r>
            <a:r>
              <a:rPr lang="tr-TR" sz="4000" dirty="0" smtClean="0">
                <a:cs typeface="Times New Roman" pitchFamily="18" charset="0"/>
              </a:rPr>
              <a:t>arasında </a:t>
            </a:r>
            <a:r>
              <a:rPr lang="tr-TR" sz="4000" dirty="0">
                <a:cs typeface="Times New Roman" pitchFamily="18" charset="0"/>
              </a:rPr>
              <a:t>Tahran’da </a:t>
            </a:r>
            <a:r>
              <a:rPr lang="tr-TR" sz="4000" dirty="0">
                <a:solidFill>
                  <a:srgbClr val="FFFF00"/>
                </a:solidFill>
                <a:cs typeface="Times New Roman" pitchFamily="18" charset="0"/>
              </a:rPr>
              <a:t>8 Temmuz 1937’de </a:t>
            </a:r>
            <a:r>
              <a:rPr lang="tr-TR" sz="4000" dirty="0">
                <a:cs typeface="Times New Roman" pitchFamily="18" charset="0"/>
              </a:rPr>
              <a:t>imzalanan </a:t>
            </a:r>
            <a:r>
              <a:rPr lang="tr-TR" sz="4000" dirty="0" err="1">
                <a:solidFill>
                  <a:srgbClr val="FFFF00"/>
                </a:solidFill>
                <a:cs typeface="Times New Roman" pitchFamily="18" charset="0"/>
              </a:rPr>
              <a:t>Sada</a:t>
            </a:r>
            <a:r>
              <a:rPr lang="tr-TR" sz="4000" dirty="0" err="1">
                <a:solidFill>
                  <a:srgbClr val="FFFF00"/>
                </a:solidFill>
              </a:rPr>
              <a:t>b</a:t>
            </a:r>
            <a:r>
              <a:rPr lang="tr-TR" sz="4000" dirty="0" err="1">
                <a:solidFill>
                  <a:srgbClr val="FFFF00"/>
                </a:solidFill>
                <a:cs typeface="Times New Roman" pitchFamily="18" charset="0"/>
              </a:rPr>
              <a:t>at</a:t>
            </a:r>
            <a:r>
              <a:rPr lang="tr-TR" sz="4000" dirty="0">
                <a:solidFill>
                  <a:srgbClr val="FFFF00"/>
                </a:solidFill>
                <a:cs typeface="Times New Roman" pitchFamily="18" charset="0"/>
              </a:rPr>
              <a:t> Paktı İtalya</a:t>
            </a:r>
            <a:r>
              <a:rPr lang="tr-TR" sz="4000" dirty="0">
                <a:cs typeface="Times New Roman" pitchFamily="18" charset="0"/>
              </a:rPr>
              <a:t>’nın doğu ülkelerini hedef tutan istila </a:t>
            </a:r>
            <a:r>
              <a:rPr lang="tr-TR" sz="4000" dirty="0" smtClean="0">
                <a:cs typeface="Times New Roman" pitchFamily="18" charset="0"/>
              </a:rPr>
              <a:t>politikasından </a:t>
            </a:r>
            <a:r>
              <a:rPr lang="tr-TR" sz="4000" dirty="0">
                <a:cs typeface="Times New Roman" pitchFamily="18" charset="0"/>
              </a:rPr>
              <a:t>ve bu politikanın meydana getirdiği </a:t>
            </a:r>
            <a:r>
              <a:rPr lang="tr-TR" sz="4000" dirty="0" smtClean="0">
                <a:cs typeface="Times New Roman" pitchFamily="18" charset="0"/>
              </a:rPr>
              <a:t>endişeden </a:t>
            </a:r>
            <a:r>
              <a:rPr lang="tr-TR" sz="4000" dirty="0">
                <a:cs typeface="Times New Roman" pitchFamily="18" charset="0"/>
              </a:rPr>
              <a:t>doğmuştur.</a:t>
            </a:r>
          </a:p>
          <a:p>
            <a:endParaRPr lang="tr-TR" sz="4000" dirty="0"/>
          </a:p>
        </p:txBody>
      </p:sp>
      <p:pic>
        <p:nvPicPr>
          <p:cNvPr id="7170" name="Picture 2" descr="C:\Users\arif\Desktop\Dıs politika foto\sadab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2924944"/>
            <a:ext cx="3347864" cy="2510898"/>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
        <p:nvSpPr>
          <p:cNvPr id="3" name="Veri Yer Tutucusu 2"/>
          <p:cNvSpPr>
            <a:spLocks noGrp="1"/>
          </p:cNvSpPr>
          <p:nvPr>
            <p:ph type="dt" sz="half" idx="10"/>
          </p:nvPr>
        </p:nvSpPr>
        <p:spPr/>
        <p:txBody>
          <a:bodyPr/>
          <a:lstStyle/>
          <a:p>
            <a:fld id="{C495E483-F7A5-4323-8432-6112A01B0BDB}" type="datetime1">
              <a:rPr lang="tr-TR" smtClean="0"/>
              <a:t>15.03.2018</a:t>
            </a:fld>
            <a:endParaRPr lang="tr-T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Rectangle 3"/>
          <p:cNvSpPr>
            <a:spLocks noGrp="1" noChangeArrowheads="1"/>
          </p:cNvSpPr>
          <p:nvPr>
            <p:ph idx="1"/>
          </p:nvPr>
        </p:nvSpPr>
        <p:spPr>
          <a:xfrm>
            <a:off x="250825" y="692696"/>
            <a:ext cx="8209607" cy="5403304"/>
          </a:xfrm>
          <a:solidFill>
            <a:srgbClr val="002060"/>
          </a:solidFill>
        </p:spPr>
        <p:txBody>
          <a:bodyPr>
            <a:normAutofit fontScale="70000" lnSpcReduction="20000"/>
          </a:bodyPr>
          <a:lstStyle/>
          <a:p>
            <a:pPr>
              <a:lnSpc>
                <a:spcPct val="170000"/>
              </a:lnSpc>
              <a:spcBef>
                <a:spcPts val="0"/>
              </a:spcBef>
            </a:pPr>
            <a:r>
              <a:rPr lang="tr-TR" dirty="0">
                <a:cs typeface="Times New Roman" pitchFamily="18" charset="0"/>
              </a:rPr>
              <a:t> </a:t>
            </a:r>
            <a:r>
              <a:rPr lang="tr-TR" dirty="0"/>
              <a:t>  </a:t>
            </a:r>
            <a:r>
              <a:rPr lang="tr-TR" sz="3600" dirty="0">
                <a:cs typeface="Times New Roman" pitchFamily="18" charset="0"/>
              </a:rPr>
              <a:t>Paktın esası karşılıklı saygı esasına </a:t>
            </a:r>
            <a:r>
              <a:rPr lang="tr-TR" sz="3600" dirty="0" smtClean="0">
                <a:cs typeface="Times New Roman" pitchFamily="18" charset="0"/>
              </a:rPr>
              <a:t>dayanıyordu</a:t>
            </a:r>
            <a:r>
              <a:rPr lang="tr-TR" sz="3600" dirty="0">
                <a:cs typeface="Times New Roman" pitchFamily="18" charset="0"/>
              </a:rPr>
              <a:t>. Pakta katılan devletler birbirlerinin iç işlerine karışmayacaklar</a:t>
            </a:r>
            <a:r>
              <a:rPr lang="tr-TR" sz="3600" dirty="0" smtClean="0">
                <a:cs typeface="Times New Roman" pitchFamily="18" charset="0"/>
              </a:rPr>
              <a:t>, ortak </a:t>
            </a:r>
            <a:r>
              <a:rPr lang="tr-TR" sz="3600" dirty="0">
                <a:cs typeface="Times New Roman" pitchFamily="18" charset="0"/>
              </a:rPr>
              <a:t>yararları üstün tutacaklar,</a:t>
            </a:r>
            <a:r>
              <a:rPr lang="tr-TR" sz="3600" dirty="0"/>
              <a:t> </a:t>
            </a:r>
            <a:r>
              <a:rPr lang="tr-TR" sz="3600" dirty="0">
                <a:cs typeface="Times New Roman" pitchFamily="18" charset="0"/>
              </a:rPr>
              <a:t>saldırgan girişimlerde </a:t>
            </a:r>
            <a:r>
              <a:rPr lang="tr-TR" sz="3600" dirty="0" smtClean="0">
                <a:cs typeface="Times New Roman" pitchFamily="18" charset="0"/>
              </a:rPr>
              <a:t>bulunmayacaklar </a:t>
            </a:r>
            <a:r>
              <a:rPr lang="tr-TR" sz="3600" dirty="0">
                <a:cs typeface="Times New Roman" pitchFamily="18" charset="0"/>
              </a:rPr>
              <a:t>ve Milletler Cemiyeti’ne karşı saygılı olacaklardı</a:t>
            </a:r>
            <a:r>
              <a:rPr lang="tr-TR" sz="3600" dirty="0" smtClean="0">
                <a:cs typeface="Times New Roman" pitchFamily="18" charset="0"/>
              </a:rPr>
              <a:t>. Devletler, sınırların </a:t>
            </a:r>
            <a:r>
              <a:rPr lang="tr-TR" sz="3600" dirty="0">
                <a:cs typeface="Times New Roman" pitchFamily="18" charset="0"/>
              </a:rPr>
              <a:t>korunmasında saygı göstermeyi ve saldırıyı hedef tutan </a:t>
            </a:r>
            <a:r>
              <a:rPr lang="tr-TR" sz="3600" dirty="0"/>
              <a:t>b</a:t>
            </a:r>
            <a:r>
              <a:rPr lang="tr-TR" sz="3600" dirty="0">
                <a:cs typeface="Times New Roman" pitchFamily="18" charset="0"/>
              </a:rPr>
              <a:t>ir oluşuma girmemeyi taahhüt etmişlerdi. </a:t>
            </a:r>
          </a:p>
          <a:p>
            <a:pPr>
              <a:lnSpc>
                <a:spcPct val="170000"/>
              </a:lnSpc>
            </a:pPr>
            <a:endParaRPr lang="tr-TR" sz="3600" dirty="0"/>
          </a:p>
        </p:txBody>
      </p:sp>
      <p:sp>
        <p:nvSpPr>
          <p:cNvPr id="2" name="Altbilgi Yer Tutucusu 1"/>
          <p:cNvSpPr>
            <a:spLocks noGrp="1"/>
          </p:cNvSpPr>
          <p:nvPr>
            <p:ph type="ftr" sz="quarter" idx="11"/>
          </p:nvPr>
        </p:nvSpPr>
        <p:spPr/>
        <p:txBody>
          <a:bodyPr/>
          <a:lstStyle/>
          <a:p>
            <a:r>
              <a:rPr lang="tr-TR" smtClean="0"/>
              <a:t>www.tariheglencesi.com</a:t>
            </a:r>
            <a:endParaRPr lang="tr-TR"/>
          </a:p>
        </p:txBody>
      </p:sp>
      <p:sp>
        <p:nvSpPr>
          <p:cNvPr id="3" name="Veri Yer Tutucusu 2"/>
          <p:cNvSpPr>
            <a:spLocks noGrp="1"/>
          </p:cNvSpPr>
          <p:nvPr>
            <p:ph type="dt" sz="half" idx="10"/>
          </p:nvPr>
        </p:nvSpPr>
        <p:spPr/>
        <p:txBody>
          <a:bodyPr/>
          <a:lstStyle/>
          <a:p>
            <a:fld id="{EE853C1C-612B-43DA-841E-9CEC33F7BD23}" type="datetime1">
              <a:rPr lang="tr-TR" smtClean="0"/>
              <a:t>15.03.2018</a:t>
            </a:fld>
            <a:endParaRPr lang="tr-T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08720"/>
            <a:ext cx="8352928" cy="4752528"/>
          </a:xfrm>
          <a:solidFill>
            <a:srgbClr val="002060"/>
          </a:solidFill>
        </p:spPr>
        <p:txBody>
          <a:bodyPr/>
          <a:lstStyle/>
          <a:p>
            <a:pPr>
              <a:lnSpc>
                <a:spcPct val="150000"/>
              </a:lnSpc>
            </a:pPr>
            <a:r>
              <a:rPr lang="tr-TR" dirty="0" smtClean="0">
                <a:solidFill>
                  <a:srgbClr val="FFFF00"/>
                </a:solidFill>
              </a:rPr>
              <a:t>      SSCB’nin önerdiği Afganistan’ın, Irak’ın istediği Suudi Arabistan’ın Pakta alınıp alınmaması üzerindeki görüşmeler ve Irak ile İran arasındaki sorunlar paktın  imzalanmasını geciktirmişti. </a:t>
            </a:r>
            <a:endParaRPr lang="tr-TR" dirty="0">
              <a:solidFill>
                <a:srgbClr val="FFFF00"/>
              </a:solidFill>
            </a:endParaRPr>
          </a:p>
        </p:txBody>
      </p:sp>
      <p:sp>
        <p:nvSpPr>
          <p:cNvPr id="4" name="Veri Yer Tutucusu 3"/>
          <p:cNvSpPr>
            <a:spLocks noGrp="1"/>
          </p:cNvSpPr>
          <p:nvPr>
            <p:ph type="dt" sz="half" idx="10"/>
          </p:nvPr>
        </p:nvSpPr>
        <p:spPr/>
        <p:txBody>
          <a:bodyPr/>
          <a:lstStyle/>
          <a:p>
            <a:fld id="{690C62C8-C86B-4B9A-9EF7-F43AB6F019D0}" type="datetime1">
              <a:rPr lang="tr-TR" smtClean="0"/>
              <a:t>15.03.2018</a:t>
            </a:fld>
            <a:endParaRPr lang="tr-TR"/>
          </a:p>
        </p:txBody>
      </p:sp>
      <p:sp>
        <p:nvSpPr>
          <p:cNvPr id="5" name="Altbilgi Yer Tutucusu 4"/>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3217273219"/>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2" name="drumroll.wav"/>
          </p:stSnd>
        </p:sndAc>
      </p:transition>
    </mc:Choice>
    <mc:Fallback xmlns="">
      <p:transition spd="slow">
        <p:fade/>
        <p:sndAc>
          <p:stSnd>
            <p:snd r:embed="rId3" name="drumroll.wav"/>
          </p:stSnd>
        </p:sndAc>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if\Desktop\Dıs politika foto\tyyr.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681" y="116632"/>
            <a:ext cx="9273681" cy="6741368"/>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z="1200" dirty="0" smtClean="0"/>
              <a:t>www.tariheglencesi.com</a:t>
            </a:r>
            <a:endParaRPr lang="tr-TR" sz="1200" dirty="0"/>
          </a:p>
        </p:txBody>
      </p:sp>
      <p:sp>
        <p:nvSpPr>
          <p:cNvPr id="3" name="Veri Yer Tutucusu 2"/>
          <p:cNvSpPr>
            <a:spLocks noGrp="1"/>
          </p:cNvSpPr>
          <p:nvPr>
            <p:ph type="dt" sz="half" idx="10"/>
          </p:nvPr>
        </p:nvSpPr>
        <p:spPr/>
        <p:txBody>
          <a:bodyPr/>
          <a:lstStyle/>
          <a:p>
            <a:fld id="{22158592-4BD4-4691-AFD1-5BE457918D41}" type="datetime1">
              <a:rPr lang="tr-TR" smtClean="0"/>
              <a:t>15.03.2018</a:t>
            </a:fld>
            <a:endParaRPr lang="tr-TR"/>
          </a:p>
        </p:txBody>
      </p:sp>
    </p:spTree>
    <p:extLst>
      <p:ext uri="{BB962C8B-B14F-4D97-AF65-F5344CB8AC3E}">
        <p14:creationId xmlns:p14="http://schemas.microsoft.com/office/powerpoint/2010/main" val="320020141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594" t="29365" r="51474" b="8730"/>
          <a:stretch/>
        </p:blipFill>
        <p:spPr bwMode="auto">
          <a:xfrm>
            <a:off x="683568" y="1772816"/>
            <a:ext cx="7704856"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1835696" y="476672"/>
            <a:ext cx="4824536" cy="707886"/>
          </a:xfrm>
          <a:prstGeom prst="rect">
            <a:avLst/>
          </a:prstGeom>
          <a:solidFill>
            <a:schemeClr val="accent2"/>
          </a:solidFill>
        </p:spPr>
        <p:txBody>
          <a:bodyPr wrap="square" rtlCol="0">
            <a:spAutoFit/>
          </a:bodyPr>
          <a:lstStyle/>
          <a:p>
            <a:pPr algn="ctr"/>
            <a:r>
              <a:rPr lang="tr-TR" sz="4000" b="1" dirty="0" smtClean="0"/>
              <a:t>2011-LYS</a:t>
            </a:r>
            <a:endParaRPr lang="tr-TR" sz="4000" b="1" dirty="0"/>
          </a:p>
        </p:txBody>
      </p:sp>
      <p:sp>
        <p:nvSpPr>
          <p:cNvPr id="2" name="Altbilgi Yer Tutucusu 1"/>
          <p:cNvSpPr>
            <a:spLocks noGrp="1"/>
          </p:cNvSpPr>
          <p:nvPr>
            <p:ph type="ftr" sz="quarter" idx="11"/>
          </p:nvPr>
        </p:nvSpPr>
        <p:spPr/>
        <p:txBody>
          <a:bodyPr/>
          <a:lstStyle/>
          <a:p>
            <a:r>
              <a:rPr lang="tr-TR" smtClean="0"/>
              <a:t>www.tariheglencesi.com</a:t>
            </a:r>
            <a:endParaRPr lang="tr-TR"/>
          </a:p>
        </p:txBody>
      </p:sp>
      <p:sp>
        <p:nvSpPr>
          <p:cNvPr id="3" name="Veri Yer Tutucusu 2"/>
          <p:cNvSpPr>
            <a:spLocks noGrp="1"/>
          </p:cNvSpPr>
          <p:nvPr>
            <p:ph type="dt" sz="half" idx="10"/>
          </p:nvPr>
        </p:nvSpPr>
        <p:spPr/>
        <p:txBody>
          <a:bodyPr/>
          <a:lstStyle/>
          <a:p>
            <a:fld id="{14D34E72-8C78-4E3A-BA77-390140651BA8}" type="datetime1">
              <a:rPr lang="tr-TR" smtClean="0"/>
              <a:t>15.03.2018</a:t>
            </a:fld>
            <a:endParaRPr lang="tr-TR"/>
          </a:p>
        </p:txBody>
      </p:sp>
    </p:spTree>
    <p:extLst>
      <p:ext uri="{BB962C8B-B14F-4D97-AF65-F5344CB8AC3E}">
        <p14:creationId xmlns:p14="http://schemas.microsoft.com/office/powerpoint/2010/main" val="14645937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Grp="1" noChangeArrowheads="1"/>
          </p:cNvSpPr>
          <p:nvPr>
            <p:ph idx="1"/>
          </p:nvPr>
        </p:nvSpPr>
        <p:spPr>
          <a:xfrm>
            <a:off x="250825" y="188640"/>
            <a:ext cx="8569648" cy="6669360"/>
          </a:xfrm>
          <a:solidFill>
            <a:srgbClr val="002060"/>
          </a:solidFill>
        </p:spPr>
        <p:txBody>
          <a:bodyPr>
            <a:normAutofit fontScale="77500" lnSpcReduction="20000"/>
          </a:bodyPr>
          <a:lstStyle/>
          <a:p>
            <a:pPr>
              <a:lnSpc>
                <a:spcPct val="160000"/>
              </a:lnSpc>
              <a:spcBef>
                <a:spcPts val="0"/>
              </a:spcBef>
            </a:pPr>
            <a:r>
              <a:rPr lang="tr-TR" sz="2800" b="1" dirty="0"/>
              <a:t>61. </a:t>
            </a:r>
            <a:r>
              <a:rPr lang="tr-TR" sz="2800" dirty="0"/>
              <a:t>Türkiye Cumhuriyeti kendi içişlerine karışılmasını istemediği gibi, başka ülkelerin de içişlerine </a:t>
            </a:r>
            <a:r>
              <a:rPr lang="tr-TR" sz="2800" dirty="0" smtClean="0"/>
              <a:t>karışmamayı dış </a:t>
            </a:r>
            <a:r>
              <a:rPr lang="tr-TR" sz="2800" dirty="0"/>
              <a:t>politikada ilke edinmiştir.</a:t>
            </a:r>
          </a:p>
          <a:p>
            <a:pPr>
              <a:lnSpc>
                <a:spcPct val="160000"/>
              </a:lnSpc>
              <a:spcBef>
                <a:spcPts val="0"/>
              </a:spcBef>
              <a:buFont typeface="Wingdings" pitchFamily="2" charset="2"/>
              <a:buNone/>
            </a:pPr>
            <a:endParaRPr lang="tr-TR" sz="2800" b="1" dirty="0"/>
          </a:p>
          <a:p>
            <a:pPr>
              <a:lnSpc>
                <a:spcPct val="160000"/>
              </a:lnSpc>
              <a:spcBef>
                <a:spcPts val="0"/>
              </a:spcBef>
            </a:pPr>
            <a:r>
              <a:rPr lang="tr-TR" sz="2800" b="1" dirty="0"/>
              <a:t>Aşağıdakilerden hangisinin, bu ilke </a:t>
            </a:r>
            <a:r>
              <a:rPr lang="tr-TR" sz="2800" b="1" dirty="0" smtClean="0"/>
              <a:t>doğrultusunda yapılan </a:t>
            </a:r>
            <a:r>
              <a:rPr lang="tr-TR" sz="2800" b="1" dirty="0"/>
              <a:t>uygulamalardan biri olduğu savunulabilir?</a:t>
            </a:r>
            <a:endParaRPr lang="tr-TR" sz="2800" dirty="0"/>
          </a:p>
          <a:p>
            <a:pPr>
              <a:lnSpc>
                <a:spcPct val="160000"/>
              </a:lnSpc>
              <a:spcBef>
                <a:spcPts val="0"/>
              </a:spcBef>
            </a:pPr>
            <a:r>
              <a:rPr lang="tr-TR" sz="2800" dirty="0"/>
              <a:t>A) Müslümanlar üzerinde etkili olan halifeliğin kaldırılması</a:t>
            </a:r>
          </a:p>
          <a:p>
            <a:pPr>
              <a:lnSpc>
                <a:spcPct val="160000"/>
              </a:lnSpc>
              <a:spcBef>
                <a:spcPts val="0"/>
              </a:spcBef>
            </a:pPr>
            <a:r>
              <a:rPr lang="tr-TR" sz="2800" dirty="0"/>
              <a:t>B) Saltanatın kaldırılıp cumhuriyetin ilan edilmesi</a:t>
            </a:r>
          </a:p>
          <a:p>
            <a:pPr>
              <a:lnSpc>
                <a:spcPct val="160000"/>
              </a:lnSpc>
              <a:spcBef>
                <a:spcPts val="0"/>
              </a:spcBef>
            </a:pPr>
            <a:r>
              <a:rPr lang="tr-TR" sz="2800" dirty="0"/>
              <a:t>C) 1924 yılına kadar, 1876 Anayasası’nın 1921</a:t>
            </a:r>
          </a:p>
          <a:p>
            <a:pPr>
              <a:lnSpc>
                <a:spcPct val="160000"/>
              </a:lnSpc>
              <a:spcBef>
                <a:spcPts val="0"/>
              </a:spcBef>
              <a:buFont typeface="Wingdings" pitchFamily="2" charset="2"/>
              <a:buNone/>
            </a:pPr>
            <a:r>
              <a:rPr lang="tr-TR" sz="2800" dirty="0"/>
              <a:t>   Anayasası’yla birlikte yürürlükte olması</a:t>
            </a:r>
          </a:p>
          <a:p>
            <a:pPr>
              <a:lnSpc>
                <a:spcPct val="160000"/>
              </a:lnSpc>
              <a:spcBef>
                <a:spcPts val="0"/>
              </a:spcBef>
            </a:pPr>
            <a:r>
              <a:rPr lang="tr-TR" sz="2800" dirty="0"/>
              <a:t>D) Mecelle yerine Medeni Kanun’un kabul edilmesi</a:t>
            </a:r>
          </a:p>
          <a:p>
            <a:pPr>
              <a:lnSpc>
                <a:spcPct val="160000"/>
              </a:lnSpc>
              <a:spcBef>
                <a:spcPts val="0"/>
              </a:spcBef>
            </a:pPr>
            <a:r>
              <a:rPr lang="tr-TR" sz="2800" dirty="0"/>
              <a:t>E) Tekke ve türbelerin kapatılarak halkın dini </a:t>
            </a:r>
            <a:r>
              <a:rPr lang="tr-TR" sz="2800" dirty="0" smtClean="0"/>
              <a:t>duygularının sömürülmesinin </a:t>
            </a:r>
            <a:r>
              <a:rPr lang="tr-TR" sz="2800" dirty="0"/>
              <a:t>engellenmesi                                   </a:t>
            </a:r>
            <a:endParaRPr lang="tr-TR" sz="2800" dirty="0" smtClean="0"/>
          </a:p>
          <a:p>
            <a:pPr>
              <a:lnSpc>
                <a:spcPct val="160000"/>
              </a:lnSpc>
              <a:spcBef>
                <a:spcPts val="0"/>
              </a:spcBef>
            </a:pPr>
            <a:r>
              <a:rPr lang="tr-TR" sz="2800" b="1" dirty="0" smtClean="0">
                <a:solidFill>
                  <a:srgbClr val="FFFF66"/>
                </a:solidFill>
              </a:rPr>
              <a:t>2005</a:t>
            </a:r>
            <a:endParaRPr lang="tr-TR" sz="2800" b="1" dirty="0">
              <a:solidFill>
                <a:srgbClr val="FFFF66"/>
              </a:solidFill>
            </a:endParaRPr>
          </a:p>
        </p:txBody>
      </p:sp>
      <p:sp>
        <p:nvSpPr>
          <p:cNvPr id="2" name="Altbilgi Yer Tutucusu 1"/>
          <p:cNvSpPr>
            <a:spLocks noGrp="1"/>
          </p:cNvSpPr>
          <p:nvPr>
            <p:ph type="ftr" sz="quarter" idx="11"/>
          </p:nvPr>
        </p:nvSpPr>
        <p:spPr/>
        <p:txBody>
          <a:bodyPr/>
          <a:lstStyle/>
          <a:p>
            <a:r>
              <a:rPr lang="tr-TR" smtClean="0"/>
              <a:t>www.tariheglencesi.com</a:t>
            </a:r>
            <a:endParaRPr lang="tr-TR"/>
          </a:p>
        </p:txBody>
      </p:sp>
      <p:sp>
        <p:nvSpPr>
          <p:cNvPr id="3" name="Veri Yer Tutucusu 2"/>
          <p:cNvSpPr>
            <a:spLocks noGrp="1"/>
          </p:cNvSpPr>
          <p:nvPr>
            <p:ph type="dt" sz="half" idx="10"/>
          </p:nvPr>
        </p:nvSpPr>
        <p:spPr/>
        <p:txBody>
          <a:bodyPr/>
          <a:lstStyle/>
          <a:p>
            <a:fld id="{C9C94C54-09E3-42F8-9EF2-DD3AB33BF4C7}" type="datetime1">
              <a:rPr lang="tr-TR" smtClean="0"/>
              <a:t>15.03.2018</a:t>
            </a:fld>
            <a:endParaRPr lang="tr-TR"/>
          </a:p>
        </p:txBody>
      </p:sp>
    </p:spTree>
  </p:cSld>
  <p:clrMapOvr>
    <a:masterClrMapping/>
  </p:clrMapOvr>
  <p:transition spd="slow">
    <p:randomBar dir="vert"/>
    <p:sndAc>
      <p:stSnd>
        <p:snd r:embed="rId2" name="camera.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rrowheads="1"/>
          </p:cNvSpPr>
          <p:nvPr>
            <p:ph type="title"/>
          </p:nvPr>
        </p:nvSpPr>
        <p:spPr/>
        <p:txBody>
          <a:bodyPr/>
          <a:lstStyle/>
          <a:p>
            <a:endParaRPr lang="tr-TR"/>
          </a:p>
        </p:txBody>
      </p:sp>
      <p:sp>
        <p:nvSpPr>
          <p:cNvPr id="225283" name="Rectangle 3"/>
          <p:cNvSpPr>
            <a:spLocks noGrp="1" noChangeArrowheads="1"/>
          </p:cNvSpPr>
          <p:nvPr>
            <p:ph idx="1"/>
          </p:nvPr>
        </p:nvSpPr>
        <p:spPr/>
        <p:txBody>
          <a:bodyPr/>
          <a:lstStyle/>
          <a:p>
            <a:endParaRPr lang="tr-TR"/>
          </a:p>
        </p:txBody>
      </p:sp>
      <p:pic>
        <p:nvPicPr>
          <p:cNvPr id="225284" name="Picture 4" descr="ATA1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Altbilgi Yer Tutucusu 1"/>
          <p:cNvSpPr>
            <a:spLocks noGrp="1"/>
          </p:cNvSpPr>
          <p:nvPr>
            <p:ph type="ftr" sz="quarter" idx="11"/>
          </p:nvPr>
        </p:nvSpPr>
        <p:spPr/>
        <p:txBody>
          <a:bodyPr/>
          <a:lstStyle/>
          <a:p>
            <a:r>
              <a:rPr lang="tr-TR" smtClean="0"/>
              <a:t>www.tariheglencesi.com</a:t>
            </a:r>
            <a:endParaRPr lang="tr-TR"/>
          </a:p>
        </p:txBody>
      </p:sp>
      <p:sp>
        <p:nvSpPr>
          <p:cNvPr id="3" name="Veri Yer Tutucusu 2"/>
          <p:cNvSpPr>
            <a:spLocks noGrp="1"/>
          </p:cNvSpPr>
          <p:nvPr>
            <p:ph type="dt" sz="half" idx="10"/>
          </p:nvPr>
        </p:nvSpPr>
        <p:spPr/>
        <p:txBody>
          <a:bodyPr/>
          <a:lstStyle/>
          <a:p>
            <a:fld id="{76425AFF-34AB-455D-A000-8DB8ADA68B2F}" type="datetime1">
              <a:rPr lang="tr-TR" smtClean="0"/>
              <a:t>15.03.2018</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500" advTm="10000">
        <p14:window dir="vert"/>
      </p:transition>
    </mc:Choice>
    <mc:Fallback xmlns="">
      <p:transition spd="slow" advTm="1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rrowheads="1"/>
          </p:cNvSpPr>
          <p:nvPr>
            <p:ph type="title"/>
          </p:nvPr>
        </p:nvSpPr>
        <p:spPr>
          <a:xfrm>
            <a:off x="323528" y="225425"/>
            <a:ext cx="8712968" cy="683295"/>
          </a:xfrm>
          <a:solidFill>
            <a:srgbClr val="0070C0"/>
          </a:solidFill>
        </p:spPr>
        <p:txBody>
          <a:bodyPr>
            <a:normAutofit fontScale="90000"/>
          </a:bodyPr>
          <a:lstStyle/>
          <a:p>
            <a:r>
              <a:rPr lang="tr-TR" sz="2800" dirty="0" smtClean="0">
                <a:solidFill>
                  <a:srgbClr val="FFFF66"/>
                </a:solidFill>
                <a:cs typeface="Times New Roman" pitchFamily="18" charset="0"/>
              </a:rPr>
              <a:t/>
            </a:r>
            <a:br>
              <a:rPr lang="tr-TR" sz="2800" dirty="0" smtClean="0">
                <a:solidFill>
                  <a:srgbClr val="FFFF66"/>
                </a:solidFill>
                <a:cs typeface="Times New Roman" pitchFamily="18" charset="0"/>
              </a:rPr>
            </a:br>
            <a:r>
              <a:rPr lang="tr-TR" sz="2800" dirty="0" smtClean="0">
                <a:solidFill>
                  <a:srgbClr val="FFFF66"/>
                </a:solidFill>
                <a:cs typeface="Times New Roman" pitchFamily="18" charset="0"/>
              </a:rPr>
              <a:t>1-Türk-Yunan İlişkileri ve Nüfus Mübadelesi</a:t>
            </a:r>
            <a:r>
              <a:rPr lang="tr-TR" sz="2800" dirty="0">
                <a:solidFill>
                  <a:srgbClr val="FFFF66"/>
                </a:solidFill>
                <a:cs typeface="Times New Roman" pitchFamily="18" charset="0"/>
              </a:rPr>
              <a:t/>
            </a:r>
            <a:br>
              <a:rPr lang="tr-TR" sz="2800" dirty="0">
                <a:solidFill>
                  <a:srgbClr val="FFFF66"/>
                </a:solidFill>
                <a:cs typeface="Times New Roman" pitchFamily="18" charset="0"/>
              </a:rPr>
            </a:br>
            <a:endParaRPr lang="tr-TR" sz="2800" dirty="0">
              <a:solidFill>
                <a:srgbClr val="FFFF66"/>
              </a:solidFill>
              <a:cs typeface="Times New Roman" pitchFamily="18" charset="0"/>
            </a:endParaRPr>
          </a:p>
        </p:txBody>
      </p:sp>
      <p:sp>
        <p:nvSpPr>
          <p:cNvPr id="194563" name="Rectangle 3"/>
          <p:cNvSpPr>
            <a:spLocks noGrp="1" noChangeArrowheads="1"/>
          </p:cNvSpPr>
          <p:nvPr>
            <p:ph idx="1"/>
          </p:nvPr>
        </p:nvSpPr>
        <p:spPr>
          <a:xfrm>
            <a:off x="304800" y="914400"/>
            <a:ext cx="6211416" cy="5826968"/>
          </a:xfrm>
          <a:solidFill>
            <a:srgbClr val="002060"/>
          </a:solidFill>
        </p:spPr>
        <p:txBody>
          <a:bodyPr>
            <a:normAutofit fontScale="70000" lnSpcReduction="20000"/>
          </a:bodyPr>
          <a:lstStyle/>
          <a:p>
            <a:pPr>
              <a:lnSpc>
                <a:spcPct val="170000"/>
              </a:lnSpc>
              <a:spcBef>
                <a:spcPts val="0"/>
              </a:spcBef>
              <a:buFont typeface="Wingdings" pitchFamily="2" charset="2"/>
              <a:buNone/>
            </a:pPr>
            <a:r>
              <a:rPr lang="tr-TR" sz="2800" b="1" dirty="0">
                <a:cs typeface="Times New Roman" pitchFamily="18" charset="0"/>
              </a:rPr>
              <a:t> </a:t>
            </a:r>
            <a:r>
              <a:rPr lang="tr-TR" sz="2800" dirty="0">
                <a:solidFill>
                  <a:srgbClr val="FFFF66"/>
                </a:solidFill>
                <a:cs typeface="Times New Roman" pitchFamily="18" charset="0"/>
              </a:rPr>
              <a:t> </a:t>
            </a:r>
            <a:r>
              <a:rPr lang="tr-TR" sz="2800" dirty="0" smtClean="0">
                <a:solidFill>
                  <a:srgbClr val="FFFF66"/>
                </a:solidFill>
                <a:cs typeface="Times New Roman" pitchFamily="18" charset="0"/>
              </a:rPr>
              <a:t>   NÜFUS MÜBADELESİ</a:t>
            </a:r>
          </a:p>
          <a:p>
            <a:pPr>
              <a:lnSpc>
                <a:spcPct val="170000"/>
              </a:lnSpc>
              <a:spcBef>
                <a:spcPts val="0"/>
              </a:spcBef>
              <a:buFont typeface="Wingdings" pitchFamily="2" charset="2"/>
              <a:buNone/>
            </a:pPr>
            <a:r>
              <a:rPr lang="tr-TR" sz="2800" b="1" dirty="0">
                <a:solidFill>
                  <a:srgbClr val="FFFF66"/>
                </a:solidFill>
                <a:cs typeface="Times New Roman" pitchFamily="18" charset="0"/>
              </a:rPr>
              <a:t> </a:t>
            </a:r>
            <a:r>
              <a:rPr lang="tr-TR" sz="2800" b="1" dirty="0" smtClean="0">
                <a:solidFill>
                  <a:srgbClr val="FFFF66"/>
                </a:solidFill>
                <a:cs typeface="Times New Roman" pitchFamily="18" charset="0"/>
              </a:rPr>
              <a:t>   </a:t>
            </a:r>
            <a:r>
              <a:rPr lang="tr-TR" sz="2800" b="1" dirty="0" smtClean="0">
                <a:cs typeface="Times New Roman" pitchFamily="18" charset="0"/>
              </a:rPr>
              <a:t> </a:t>
            </a:r>
            <a:r>
              <a:rPr lang="tr-TR" sz="3600" dirty="0">
                <a:cs typeface="Times New Roman" pitchFamily="18" charset="0"/>
              </a:rPr>
              <a:t>Lozan Antlaşması’na göre,</a:t>
            </a:r>
            <a:r>
              <a:rPr lang="tr-TR" sz="3600" dirty="0"/>
              <a:t> </a:t>
            </a:r>
            <a:r>
              <a:rPr lang="tr-TR" sz="3600" dirty="0">
                <a:cs typeface="Times New Roman" pitchFamily="18" charset="0"/>
              </a:rPr>
              <a:t>İstanbul’</a:t>
            </a:r>
            <a:r>
              <a:rPr lang="tr-TR" sz="3600" dirty="0"/>
              <a:t> </a:t>
            </a:r>
            <a:r>
              <a:rPr lang="tr-TR" sz="3600" dirty="0" err="1">
                <a:cs typeface="Times New Roman" pitchFamily="18" charset="0"/>
              </a:rPr>
              <a:t>daki</a:t>
            </a:r>
            <a:r>
              <a:rPr lang="tr-TR" sz="3600" dirty="0">
                <a:cs typeface="Times New Roman" pitchFamily="18" charset="0"/>
              </a:rPr>
              <a:t> Rumlar ile Batı Trakya’daki Türkler dışında, Türkiye’de yaşayan</a:t>
            </a:r>
            <a:r>
              <a:rPr lang="tr-TR" sz="3600" dirty="0"/>
              <a:t> </a:t>
            </a:r>
            <a:r>
              <a:rPr lang="tr-TR" sz="3600" dirty="0">
                <a:cs typeface="Times New Roman" pitchFamily="18" charset="0"/>
              </a:rPr>
              <a:t>Rumlarla,</a:t>
            </a:r>
            <a:r>
              <a:rPr lang="tr-TR" sz="3600" dirty="0"/>
              <a:t> </a:t>
            </a:r>
            <a:r>
              <a:rPr lang="tr-TR" sz="3600" dirty="0" smtClean="0">
                <a:cs typeface="Times New Roman" pitchFamily="18" charset="0"/>
              </a:rPr>
              <a:t>Yunanistan’daki </a:t>
            </a:r>
            <a:r>
              <a:rPr lang="tr-TR" sz="3600" dirty="0">
                <a:cs typeface="Times New Roman" pitchFamily="18" charset="0"/>
              </a:rPr>
              <a:t>Türkler karşılıklı yer değiştireceklerdi. Fakat yerleşik</a:t>
            </a:r>
            <a:r>
              <a:rPr lang="tr-TR" sz="3600" dirty="0"/>
              <a:t> </a:t>
            </a:r>
            <a:r>
              <a:rPr lang="tr-TR" sz="3600" dirty="0">
                <a:solidFill>
                  <a:srgbClr val="FFFF00"/>
                </a:solidFill>
                <a:cs typeface="Times New Roman" pitchFamily="18" charset="0"/>
              </a:rPr>
              <a:t>”</a:t>
            </a:r>
            <a:r>
              <a:rPr lang="tr-TR" sz="3600" dirty="0" err="1">
                <a:solidFill>
                  <a:srgbClr val="FFFF00"/>
                </a:solidFill>
                <a:cs typeface="Times New Roman" pitchFamily="18" charset="0"/>
              </a:rPr>
              <a:t>etabli</a:t>
            </a:r>
            <a:r>
              <a:rPr lang="tr-TR" sz="3600" dirty="0">
                <a:solidFill>
                  <a:srgbClr val="FFFF00"/>
                </a:solidFill>
                <a:cs typeface="Times New Roman" pitchFamily="18" charset="0"/>
              </a:rPr>
              <a:t>”</a:t>
            </a:r>
            <a:r>
              <a:rPr lang="tr-TR" sz="3600" dirty="0">
                <a:solidFill>
                  <a:srgbClr val="FFFF00"/>
                </a:solidFill>
              </a:rPr>
              <a:t> </a:t>
            </a:r>
            <a:r>
              <a:rPr lang="tr-TR" sz="3600" dirty="0">
                <a:cs typeface="Times New Roman" pitchFamily="18" charset="0"/>
              </a:rPr>
              <a:t>kavramı konusunda uyuşmazlık çıktı. Yunanistan </a:t>
            </a:r>
            <a:r>
              <a:rPr lang="tr-TR" sz="3600" dirty="0">
                <a:solidFill>
                  <a:srgbClr val="FFFF00"/>
                </a:solidFill>
                <a:cs typeface="Times New Roman" pitchFamily="18" charset="0"/>
              </a:rPr>
              <a:t>30 Ekim 1918’</a:t>
            </a:r>
            <a:r>
              <a:rPr lang="tr-TR" sz="3600" dirty="0">
                <a:cs typeface="Times New Roman" pitchFamily="18" charset="0"/>
              </a:rPr>
              <a:t>den </a:t>
            </a:r>
            <a:r>
              <a:rPr lang="tr-TR" sz="3600" dirty="0">
                <a:solidFill>
                  <a:srgbClr val="FFFF00"/>
                </a:solidFill>
                <a:cs typeface="Times New Roman" pitchFamily="18" charset="0"/>
              </a:rPr>
              <a:t>önce</a:t>
            </a:r>
            <a:r>
              <a:rPr lang="tr-TR" sz="3600" dirty="0">
                <a:cs typeface="Times New Roman" pitchFamily="18" charset="0"/>
              </a:rPr>
              <a:t> İstanbul’da bulunan her Rum’un yerleşmiş sayılmasını istiyordu. </a:t>
            </a:r>
            <a:endParaRPr lang="tr-TR" sz="3600" dirty="0"/>
          </a:p>
        </p:txBody>
      </p:sp>
      <p:pic>
        <p:nvPicPr>
          <p:cNvPr id="14338" name="Picture 2" descr="C:\Users\arif\Desktop\Dıs politika foto\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2119311"/>
            <a:ext cx="2376264" cy="3570889"/>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
        <p:nvSpPr>
          <p:cNvPr id="3" name="Veri Yer Tutucusu 2"/>
          <p:cNvSpPr>
            <a:spLocks noGrp="1"/>
          </p:cNvSpPr>
          <p:nvPr>
            <p:ph type="dt" sz="half" idx="10"/>
          </p:nvPr>
        </p:nvSpPr>
        <p:spPr/>
        <p:txBody>
          <a:bodyPr/>
          <a:lstStyle/>
          <a:p>
            <a:fld id="{F464D939-33A5-4676-A092-5A87AA6AC502}" type="datetime1">
              <a:rPr lang="tr-TR" smtClean="0"/>
              <a:t>15.03.2018</a:t>
            </a:fld>
            <a:endParaRPr lang="tr-T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3"/>
          <p:cNvSpPr>
            <a:spLocks noGrp="1" noChangeArrowheads="1"/>
          </p:cNvSpPr>
          <p:nvPr>
            <p:ph idx="1"/>
          </p:nvPr>
        </p:nvSpPr>
        <p:spPr>
          <a:xfrm>
            <a:off x="179512" y="381000"/>
            <a:ext cx="5184576" cy="6360368"/>
          </a:xfrm>
          <a:solidFill>
            <a:srgbClr val="002060"/>
          </a:solidFill>
        </p:spPr>
        <p:txBody>
          <a:bodyPr>
            <a:normAutofit fontScale="70000" lnSpcReduction="20000"/>
          </a:bodyPr>
          <a:lstStyle/>
          <a:p>
            <a:pPr>
              <a:lnSpc>
                <a:spcPct val="150000"/>
              </a:lnSpc>
              <a:spcBef>
                <a:spcPts val="0"/>
              </a:spcBef>
              <a:buFont typeface="Wingdings" pitchFamily="2" charset="2"/>
              <a:buNone/>
            </a:pPr>
            <a:r>
              <a:rPr lang="tr-TR" sz="3600" dirty="0"/>
              <a:t>     </a:t>
            </a:r>
            <a:r>
              <a:rPr lang="tr-TR" sz="3600" dirty="0">
                <a:cs typeface="Times New Roman" pitchFamily="18" charset="0"/>
              </a:rPr>
              <a:t>Türk hükümeti ise İstanbul’a </a:t>
            </a:r>
            <a:r>
              <a:rPr lang="tr-TR" sz="3600" dirty="0" smtClean="0">
                <a:cs typeface="Times New Roman" pitchFamily="18" charset="0"/>
              </a:rPr>
              <a:t>yerleşmenin </a:t>
            </a:r>
            <a:r>
              <a:rPr lang="tr-TR" sz="3600" dirty="0">
                <a:cs typeface="Times New Roman" pitchFamily="18" charset="0"/>
              </a:rPr>
              <a:t>Türk kanunlarına göre olacağını ileri </a:t>
            </a:r>
            <a:r>
              <a:rPr lang="tr-TR" sz="3600" dirty="0" smtClean="0">
                <a:cs typeface="Times New Roman" pitchFamily="18" charset="0"/>
              </a:rPr>
              <a:t>sürerek </a:t>
            </a:r>
            <a:r>
              <a:rPr lang="tr-TR" sz="3600" dirty="0">
                <a:cs typeface="Times New Roman" pitchFamily="18" charset="0"/>
              </a:rPr>
              <a:t>Yu</a:t>
            </a:r>
            <a:r>
              <a:rPr lang="tr-TR" sz="3600" dirty="0"/>
              <a:t>n</a:t>
            </a:r>
            <a:r>
              <a:rPr lang="tr-TR" sz="3600" dirty="0">
                <a:cs typeface="Times New Roman" pitchFamily="18" charset="0"/>
              </a:rPr>
              <a:t>an isteğine karşı çıktı.Türk tarafı İstanbul için </a:t>
            </a:r>
            <a:r>
              <a:rPr lang="tr-TR" sz="3600" dirty="0">
                <a:solidFill>
                  <a:srgbClr val="FFFF00"/>
                </a:solidFill>
                <a:cs typeface="Times New Roman" pitchFamily="18" charset="0"/>
              </a:rPr>
              <a:t>“</a:t>
            </a:r>
            <a:r>
              <a:rPr lang="tr-TR" sz="3600" dirty="0" err="1">
                <a:solidFill>
                  <a:srgbClr val="FFFF00"/>
                </a:solidFill>
                <a:cs typeface="Times New Roman" pitchFamily="18" charset="0"/>
              </a:rPr>
              <a:t>etabli</a:t>
            </a:r>
            <a:r>
              <a:rPr lang="tr-TR" sz="3600" dirty="0">
                <a:solidFill>
                  <a:srgbClr val="FFFF00"/>
                </a:solidFill>
                <a:cs typeface="Times New Roman" pitchFamily="18" charset="0"/>
              </a:rPr>
              <a:t>” </a:t>
            </a:r>
            <a:r>
              <a:rPr lang="tr-TR" sz="3600" dirty="0">
                <a:cs typeface="Times New Roman" pitchFamily="18" charset="0"/>
              </a:rPr>
              <a:t>deyiminin burada sürekli oturanlar için geçerli olduğunu belirtirken</a:t>
            </a:r>
            <a:r>
              <a:rPr lang="tr-TR" sz="3600" dirty="0" smtClean="0">
                <a:cs typeface="Times New Roman" pitchFamily="18" charset="0"/>
              </a:rPr>
              <a:t>, Yunanistan </a:t>
            </a:r>
            <a:r>
              <a:rPr lang="tr-TR" sz="3600" dirty="0">
                <a:solidFill>
                  <a:srgbClr val="FFFF00"/>
                </a:solidFill>
                <a:cs typeface="Times New Roman" pitchFamily="18" charset="0"/>
              </a:rPr>
              <a:t>30 Ekim 1918’den önce </a:t>
            </a:r>
            <a:r>
              <a:rPr lang="tr-TR" sz="3600" dirty="0">
                <a:cs typeface="Times New Roman" pitchFamily="18" charset="0"/>
              </a:rPr>
              <a:t>geçici de olsa İstanbul’a gelip burada kalanları da </a:t>
            </a:r>
            <a:r>
              <a:rPr lang="tr-TR" sz="3600" dirty="0" smtClean="0">
                <a:cs typeface="Times New Roman" pitchFamily="18" charset="0"/>
              </a:rPr>
              <a:t>mübadeleden </a:t>
            </a:r>
            <a:r>
              <a:rPr lang="tr-TR" sz="3600" dirty="0">
                <a:cs typeface="Times New Roman" pitchFamily="18" charset="0"/>
              </a:rPr>
              <a:t>ayrı tutmak istiyordu. </a:t>
            </a:r>
          </a:p>
          <a:p>
            <a:endParaRPr lang="tr-TR" sz="3600" dirty="0"/>
          </a:p>
        </p:txBody>
      </p:sp>
      <p:pic>
        <p:nvPicPr>
          <p:cNvPr id="16386" name="Picture 2" descr="C:\Users\arif\Desktop\Dıs politika foto\MÜBADE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844824"/>
            <a:ext cx="3619500" cy="2190750"/>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
        <p:nvSpPr>
          <p:cNvPr id="3" name="Veri Yer Tutucusu 2"/>
          <p:cNvSpPr>
            <a:spLocks noGrp="1"/>
          </p:cNvSpPr>
          <p:nvPr>
            <p:ph type="dt" sz="half" idx="10"/>
          </p:nvPr>
        </p:nvSpPr>
        <p:spPr/>
        <p:txBody>
          <a:bodyPr/>
          <a:lstStyle/>
          <a:p>
            <a:fld id="{06C1BAA5-EC7A-4798-B85C-5320E72AA3FB}" type="datetime1">
              <a:rPr lang="tr-TR" smtClean="0"/>
              <a:t>15.03.2018</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Rectangle 3"/>
          <p:cNvSpPr>
            <a:spLocks noGrp="1" noChangeArrowheads="1"/>
          </p:cNvSpPr>
          <p:nvPr>
            <p:ph idx="1"/>
          </p:nvPr>
        </p:nvSpPr>
        <p:spPr>
          <a:xfrm>
            <a:off x="0" y="0"/>
            <a:ext cx="3995936" cy="6669360"/>
          </a:xfrm>
          <a:solidFill>
            <a:srgbClr val="002060"/>
          </a:solidFill>
        </p:spPr>
        <p:txBody>
          <a:bodyPr>
            <a:normAutofit fontScale="55000" lnSpcReduction="20000"/>
          </a:bodyPr>
          <a:lstStyle/>
          <a:p>
            <a:endParaRPr lang="tr-TR" dirty="0"/>
          </a:p>
          <a:p>
            <a:endParaRPr lang="tr-TR" dirty="0"/>
          </a:p>
          <a:p>
            <a:pPr>
              <a:lnSpc>
                <a:spcPct val="170000"/>
              </a:lnSpc>
              <a:spcBef>
                <a:spcPts val="0"/>
              </a:spcBef>
            </a:pPr>
            <a:r>
              <a:rPr lang="tr-TR" sz="4000" dirty="0">
                <a:cs typeface="Times New Roman" pitchFamily="18" charset="0"/>
              </a:rPr>
              <a:t>Anlaşmazlık Uluslar arası Adalet </a:t>
            </a:r>
            <a:r>
              <a:rPr lang="tr-TR" sz="4000" dirty="0" smtClean="0">
                <a:cs typeface="Times New Roman" pitchFamily="18" charset="0"/>
              </a:rPr>
              <a:t>Divanı’na </a:t>
            </a:r>
            <a:r>
              <a:rPr lang="tr-TR" sz="4000" dirty="0">
                <a:cs typeface="Times New Roman" pitchFamily="18" charset="0"/>
              </a:rPr>
              <a:t>götürüldü ise de</a:t>
            </a:r>
            <a:r>
              <a:rPr lang="tr-TR" sz="4000" dirty="0" smtClean="0">
                <a:cs typeface="Times New Roman" pitchFamily="18" charset="0"/>
              </a:rPr>
              <a:t>, divan </a:t>
            </a:r>
            <a:r>
              <a:rPr lang="tr-TR" sz="4000" dirty="0">
                <a:cs typeface="Times New Roman" pitchFamily="18" charset="0"/>
              </a:rPr>
              <a:t>bu </a:t>
            </a:r>
            <a:r>
              <a:rPr lang="tr-TR" sz="4000" dirty="0" smtClean="0">
                <a:cs typeface="Times New Roman" pitchFamily="18" charset="0"/>
              </a:rPr>
              <a:t>anlaşmazlığı </a:t>
            </a:r>
            <a:r>
              <a:rPr lang="tr-TR" sz="4000" dirty="0">
                <a:cs typeface="Times New Roman" pitchFamily="18" charset="0"/>
              </a:rPr>
              <a:t>çözümleyemedi. </a:t>
            </a:r>
            <a:endParaRPr lang="tr-TR" sz="4000" dirty="0" smtClean="0">
              <a:cs typeface="Times New Roman" pitchFamily="18" charset="0"/>
            </a:endParaRPr>
          </a:p>
          <a:p>
            <a:pPr>
              <a:lnSpc>
                <a:spcPct val="170000"/>
              </a:lnSpc>
              <a:spcBef>
                <a:spcPts val="0"/>
              </a:spcBef>
            </a:pPr>
            <a:r>
              <a:rPr lang="tr-TR" sz="4000" dirty="0" smtClean="0">
                <a:cs typeface="Times New Roman" pitchFamily="18" charset="0"/>
              </a:rPr>
              <a:t>Bunun </a:t>
            </a:r>
            <a:r>
              <a:rPr lang="tr-TR" sz="4000" dirty="0">
                <a:cs typeface="Times New Roman" pitchFamily="18" charset="0"/>
              </a:rPr>
              <a:t>üzerine Türk-Yunan ilişkileri gerginleşti. Yunan </a:t>
            </a:r>
            <a:r>
              <a:rPr lang="tr-TR" sz="4000" dirty="0" smtClean="0">
                <a:cs typeface="Times New Roman" pitchFamily="18" charset="0"/>
              </a:rPr>
              <a:t>Hükümeti </a:t>
            </a:r>
            <a:r>
              <a:rPr lang="tr-TR" sz="4000" dirty="0">
                <a:cs typeface="Times New Roman" pitchFamily="18" charset="0"/>
              </a:rPr>
              <a:t>Batı Trakya’daki Türk mallarına el koyunca</a:t>
            </a:r>
            <a:r>
              <a:rPr lang="tr-TR" sz="4000" dirty="0" smtClean="0">
                <a:cs typeface="Times New Roman" pitchFamily="18" charset="0"/>
              </a:rPr>
              <a:t>, Türk </a:t>
            </a:r>
            <a:r>
              <a:rPr lang="tr-TR" sz="4000" dirty="0" err="1" smtClean="0">
                <a:cs typeface="Times New Roman" pitchFamily="18" charset="0"/>
              </a:rPr>
              <a:t>Hükümeti’de</a:t>
            </a:r>
            <a:r>
              <a:rPr lang="tr-TR" sz="4000" dirty="0" smtClean="0">
                <a:cs typeface="Times New Roman" pitchFamily="18" charset="0"/>
              </a:rPr>
              <a:t> </a:t>
            </a:r>
            <a:r>
              <a:rPr lang="tr-TR" sz="4000" dirty="0">
                <a:cs typeface="Times New Roman" pitchFamily="18" charset="0"/>
              </a:rPr>
              <a:t>İstanbul’daki Rumların mallarına el koydu.</a:t>
            </a:r>
          </a:p>
          <a:p>
            <a:pPr>
              <a:buFont typeface="Wingdings" pitchFamily="2" charset="2"/>
              <a:buNone/>
            </a:pPr>
            <a:endParaRPr lang="tr-TR" sz="4000" dirty="0"/>
          </a:p>
        </p:txBody>
      </p:sp>
      <p:pic>
        <p:nvPicPr>
          <p:cNvPr id="15362" name="Picture 2" descr="C:\Users\arif\Desktop\Dıs politika foto\Limanda Bekley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9447" y="1412776"/>
            <a:ext cx="4893033" cy="3677964"/>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
        <p:nvSpPr>
          <p:cNvPr id="3" name="Veri Yer Tutucusu 2"/>
          <p:cNvSpPr>
            <a:spLocks noGrp="1"/>
          </p:cNvSpPr>
          <p:nvPr>
            <p:ph type="dt" sz="half" idx="10"/>
          </p:nvPr>
        </p:nvSpPr>
        <p:spPr/>
        <p:txBody>
          <a:bodyPr/>
          <a:lstStyle/>
          <a:p>
            <a:fld id="{3EB3BB52-D46E-48DF-8686-A5D0A329EFDA}" type="datetime1">
              <a:rPr lang="tr-TR" smtClean="0"/>
              <a:t>15.03.2018</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600">
        <p14:conveyor dir="l"/>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3"/>
          <p:cNvSpPr>
            <a:spLocks noGrp="1" noChangeArrowheads="1"/>
          </p:cNvSpPr>
          <p:nvPr>
            <p:ph idx="1"/>
          </p:nvPr>
        </p:nvSpPr>
        <p:spPr>
          <a:xfrm>
            <a:off x="323850" y="548680"/>
            <a:ext cx="8591550" cy="5547320"/>
          </a:xfrm>
          <a:solidFill>
            <a:srgbClr val="002060"/>
          </a:solidFill>
        </p:spPr>
        <p:txBody>
          <a:bodyPr>
            <a:normAutofit fontScale="70000" lnSpcReduction="20000"/>
          </a:bodyPr>
          <a:lstStyle/>
          <a:p>
            <a:pPr>
              <a:lnSpc>
                <a:spcPct val="160000"/>
              </a:lnSpc>
              <a:spcBef>
                <a:spcPts val="0"/>
              </a:spcBef>
            </a:pPr>
            <a:endParaRPr lang="tr-TR" sz="3600" dirty="0" smtClean="0">
              <a:solidFill>
                <a:srgbClr val="FFFF66"/>
              </a:solidFill>
              <a:cs typeface="Times New Roman" pitchFamily="18" charset="0"/>
            </a:endParaRPr>
          </a:p>
          <a:p>
            <a:pPr>
              <a:lnSpc>
                <a:spcPct val="160000"/>
              </a:lnSpc>
              <a:spcBef>
                <a:spcPts val="0"/>
              </a:spcBef>
            </a:pPr>
            <a:r>
              <a:rPr lang="tr-TR" sz="3600" dirty="0" smtClean="0">
                <a:solidFill>
                  <a:srgbClr val="FFFF66"/>
                </a:solidFill>
                <a:cs typeface="Times New Roman" pitchFamily="18" charset="0"/>
              </a:rPr>
              <a:t>     İtalya’nın </a:t>
            </a:r>
            <a:r>
              <a:rPr lang="tr-TR" sz="3600" dirty="0">
                <a:solidFill>
                  <a:srgbClr val="FFFF66"/>
                </a:solidFill>
                <a:cs typeface="Times New Roman" pitchFamily="18" charset="0"/>
              </a:rPr>
              <a:t>Akdeniz’de yayılmacı</a:t>
            </a:r>
            <a:r>
              <a:rPr lang="tr-TR" sz="3600" dirty="0">
                <a:cs typeface="Times New Roman" pitchFamily="18" charset="0"/>
              </a:rPr>
              <a:t> bir güç </a:t>
            </a:r>
            <a:r>
              <a:rPr lang="tr-TR" sz="3600" dirty="0" smtClean="0">
                <a:cs typeface="Times New Roman" pitchFamily="18" charset="0"/>
              </a:rPr>
              <a:t>olarak </a:t>
            </a:r>
            <a:r>
              <a:rPr lang="tr-TR" sz="3600" dirty="0">
                <a:cs typeface="Times New Roman" pitchFamily="18" charset="0"/>
              </a:rPr>
              <a:t>ortaya çıkması Türk-Yunan ilişkilerini </a:t>
            </a:r>
            <a:r>
              <a:rPr lang="tr-TR" sz="3600" dirty="0">
                <a:solidFill>
                  <a:srgbClr val="FFFF00"/>
                </a:solidFill>
                <a:cs typeface="Times New Roman" pitchFamily="18" charset="0"/>
              </a:rPr>
              <a:t>düzeltti.10 Haziran 1930’da </a:t>
            </a:r>
            <a:r>
              <a:rPr lang="tr-TR" sz="3600" dirty="0">
                <a:cs typeface="Times New Roman" pitchFamily="18" charset="0"/>
              </a:rPr>
              <a:t>yapılan antlaşma ile sorun çözümlenmiştir .</a:t>
            </a:r>
            <a:r>
              <a:rPr lang="tr-TR" sz="3600" dirty="0"/>
              <a:t> </a:t>
            </a:r>
            <a:r>
              <a:rPr lang="tr-TR" sz="3600" dirty="0">
                <a:cs typeface="Times New Roman" pitchFamily="18" charset="0"/>
              </a:rPr>
              <a:t>Anadolu’da yaşayan İstanbul dışındaki Rumlar ile </a:t>
            </a:r>
            <a:r>
              <a:rPr lang="tr-TR" sz="3600" dirty="0" err="1">
                <a:cs typeface="Times New Roman" pitchFamily="18" charset="0"/>
              </a:rPr>
              <a:t>İstan</a:t>
            </a:r>
            <a:r>
              <a:rPr lang="tr-TR" sz="3600" dirty="0" err="1"/>
              <a:t>-</a:t>
            </a:r>
            <a:r>
              <a:rPr lang="tr-TR" sz="3600" dirty="0" err="1">
                <a:cs typeface="Times New Roman" pitchFamily="18" charset="0"/>
              </a:rPr>
              <a:t>bul’a</a:t>
            </a:r>
            <a:r>
              <a:rPr lang="tr-TR" sz="3600" dirty="0">
                <a:cs typeface="Times New Roman" pitchFamily="18" charset="0"/>
              </a:rPr>
              <a:t> </a:t>
            </a:r>
            <a:r>
              <a:rPr lang="tr-TR" sz="3600" dirty="0">
                <a:solidFill>
                  <a:srgbClr val="FFFF00"/>
                </a:solidFill>
                <a:cs typeface="Times New Roman" pitchFamily="18" charset="0"/>
              </a:rPr>
              <a:t>1912</a:t>
            </a:r>
            <a:r>
              <a:rPr lang="tr-TR" sz="3600" dirty="0">
                <a:cs typeface="Times New Roman" pitchFamily="18" charset="0"/>
              </a:rPr>
              <a:t>’den sonra gelen Rumlar </a:t>
            </a:r>
            <a:r>
              <a:rPr lang="tr-TR" sz="3600" dirty="0" smtClean="0">
                <a:cs typeface="Times New Roman" pitchFamily="18" charset="0"/>
              </a:rPr>
              <a:t>Yunanistan’a, Batı </a:t>
            </a:r>
            <a:r>
              <a:rPr lang="tr-TR" sz="3600" dirty="0">
                <a:cs typeface="Times New Roman" pitchFamily="18" charset="0"/>
              </a:rPr>
              <a:t>Trakya dışında Yunanistan’ın değişik bölgelerinde yaşayan Türkler de </a:t>
            </a:r>
            <a:r>
              <a:rPr lang="tr-TR" sz="3600" dirty="0" smtClean="0">
                <a:cs typeface="Times New Roman" pitchFamily="18" charset="0"/>
              </a:rPr>
              <a:t>Türkiye’ye </a:t>
            </a:r>
            <a:r>
              <a:rPr lang="tr-TR" sz="3600" dirty="0">
                <a:cs typeface="Times New Roman" pitchFamily="18" charset="0"/>
              </a:rPr>
              <a:t>göç etmişlerdir. </a:t>
            </a:r>
            <a:r>
              <a:rPr lang="tr-TR" sz="3600" dirty="0">
                <a:solidFill>
                  <a:srgbClr val="FFFF66"/>
                </a:solidFill>
                <a:cs typeface="Times New Roman" pitchFamily="18" charset="0"/>
              </a:rPr>
              <a:t>Kıbrıs meselesinin</a:t>
            </a:r>
            <a:r>
              <a:rPr lang="tr-TR" sz="3600" dirty="0">
                <a:cs typeface="Times New Roman" pitchFamily="18" charset="0"/>
              </a:rPr>
              <a:t> başlangıcı olan 1954 yılına kadar Türk-</a:t>
            </a:r>
            <a:r>
              <a:rPr lang="tr-TR" sz="3600" dirty="0" err="1">
                <a:cs typeface="Times New Roman" pitchFamily="18" charset="0"/>
              </a:rPr>
              <a:t>Yu</a:t>
            </a:r>
            <a:r>
              <a:rPr lang="tr-TR" sz="3600" dirty="0"/>
              <a:t>-</a:t>
            </a:r>
            <a:r>
              <a:rPr lang="tr-TR" sz="3600" dirty="0" err="1">
                <a:cs typeface="Times New Roman" pitchFamily="18" charset="0"/>
              </a:rPr>
              <a:t>nan</a:t>
            </a:r>
            <a:r>
              <a:rPr lang="tr-TR" sz="3600" dirty="0">
                <a:cs typeface="Times New Roman" pitchFamily="18" charset="0"/>
              </a:rPr>
              <a:t> ilişkileri iyi gitmiştir. </a:t>
            </a:r>
          </a:p>
          <a:p>
            <a:pPr>
              <a:buFont typeface="Wingdings" pitchFamily="2" charset="2"/>
              <a:buNone/>
            </a:pPr>
            <a:endParaRPr lang="tr-TR" sz="3600" dirty="0"/>
          </a:p>
        </p:txBody>
      </p:sp>
      <p:sp>
        <p:nvSpPr>
          <p:cNvPr id="2" name="Altbilgi Yer Tutucusu 1"/>
          <p:cNvSpPr>
            <a:spLocks noGrp="1"/>
          </p:cNvSpPr>
          <p:nvPr>
            <p:ph type="ftr" sz="quarter" idx="11"/>
          </p:nvPr>
        </p:nvSpPr>
        <p:spPr/>
        <p:txBody>
          <a:bodyPr/>
          <a:lstStyle/>
          <a:p>
            <a:r>
              <a:rPr lang="tr-TR" smtClean="0"/>
              <a:t>www.tariheglencesi.com</a:t>
            </a:r>
            <a:endParaRPr lang="tr-TR"/>
          </a:p>
        </p:txBody>
      </p:sp>
      <p:sp>
        <p:nvSpPr>
          <p:cNvPr id="3" name="Veri Yer Tutucusu 2"/>
          <p:cNvSpPr>
            <a:spLocks noGrp="1"/>
          </p:cNvSpPr>
          <p:nvPr>
            <p:ph type="dt" sz="half" idx="10"/>
          </p:nvPr>
        </p:nvSpPr>
        <p:spPr/>
        <p:txBody>
          <a:bodyPr/>
          <a:lstStyle/>
          <a:p>
            <a:fld id="{54238CC0-84EC-4F64-9635-273897ABA143}" type="datetime1">
              <a:rPr lang="tr-TR" smtClean="0"/>
              <a:t>15.03.2018</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rrowheads="1"/>
          </p:cNvSpPr>
          <p:nvPr>
            <p:ph type="title"/>
          </p:nvPr>
        </p:nvSpPr>
        <p:spPr>
          <a:xfrm>
            <a:off x="179512" y="333375"/>
            <a:ext cx="8964488" cy="719361"/>
          </a:xfrm>
          <a:solidFill>
            <a:srgbClr val="0070C0"/>
          </a:solidFill>
        </p:spPr>
        <p:txBody>
          <a:bodyPr>
            <a:normAutofit fontScale="90000"/>
          </a:bodyPr>
          <a:lstStyle/>
          <a:p>
            <a:pPr algn="l"/>
            <a:r>
              <a:rPr lang="tr-TR" sz="2800" dirty="0" smtClean="0">
                <a:solidFill>
                  <a:srgbClr val="FFFF66"/>
                </a:solidFill>
                <a:cs typeface="Times New Roman" pitchFamily="18" charset="0"/>
              </a:rPr>
              <a:t/>
            </a:r>
            <a:br>
              <a:rPr lang="tr-TR" sz="2800" dirty="0" smtClean="0">
                <a:solidFill>
                  <a:srgbClr val="FFFF66"/>
                </a:solidFill>
                <a:cs typeface="Times New Roman" pitchFamily="18" charset="0"/>
              </a:rPr>
            </a:br>
            <a:r>
              <a:rPr lang="tr-TR" sz="2800" dirty="0">
                <a:solidFill>
                  <a:srgbClr val="FFFF66"/>
                </a:solidFill>
                <a:cs typeface="Times New Roman" pitchFamily="18" charset="0"/>
              </a:rPr>
              <a:t/>
            </a:r>
            <a:br>
              <a:rPr lang="tr-TR" sz="2800" dirty="0">
                <a:solidFill>
                  <a:srgbClr val="FFFF66"/>
                </a:solidFill>
                <a:cs typeface="Times New Roman" pitchFamily="18" charset="0"/>
              </a:rPr>
            </a:br>
            <a:r>
              <a:rPr lang="tr-TR" sz="2800" dirty="0" smtClean="0">
                <a:solidFill>
                  <a:srgbClr val="FFFF66"/>
                </a:solidFill>
                <a:cs typeface="Times New Roman" pitchFamily="18" charset="0"/>
              </a:rPr>
              <a:t>2- Türk- Fransız İlişkileri</a:t>
            </a:r>
            <a:r>
              <a:rPr lang="tr-TR" sz="2800" dirty="0">
                <a:solidFill>
                  <a:srgbClr val="FFFF66"/>
                </a:solidFill>
                <a:cs typeface="Times New Roman" pitchFamily="18" charset="0"/>
              </a:rPr>
              <a:t/>
            </a:r>
            <a:br>
              <a:rPr lang="tr-TR" sz="2800" dirty="0">
                <a:solidFill>
                  <a:srgbClr val="FFFF66"/>
                </a:solidFill>
                <a:cs typeface="Times New Roman" pitchFamily="18" charset="0"/>
              </a:rPr>
            </a:br>
            <a:r>
              <a:rPr lang="tr-TR" sz="2800" dirty="0">
                <a:solidFill>
                  <a:srgbClr val="FFFF66"/>
                </a:solidFill>
                <a:cs typeface="Times New Roman" pitchFamily="18" charset="0"/>
              </a:rPr>
              <a:t> </a:t>
            </a:r>
            <a:br>
              <a:rPr lang="tr-TR" sz="2800" dirty="0">
                <a:solidFill>
                  <a:srgbClr val="FFFF66"/>
                </a:solidFill>
                <a:cs typeface="Times New Roman" pitchFamily="18" charset="0"/>
              </a:rPr>
            </a:br>
            <a:endParaRPr lang="tr-TR" sz="2800" dirty="0">
              <a:solidFill>
                <a:srgbClr val="FFFF66"/>
              </a:solidFill>
              <a:cs typeface="Times New Roman" pitchFamily="18" charset="0"/>
            </a:endParaRPr>
          </a:p>
        </p:txBody>
      </p:sp>
      <p:sp>
        <p:nvSpPr>
          <p:cNvPr id="198659" name="Rectangle 3"/>
          <p:cNvSpPr>
            <a:spLocks noGrp="1" noChangeArrowheads="1"/>
          </p:cNvSpPr>
          <p:nvPr>
            <p:ph idx="1"/>
          </p:nvPr>
        </p:nvSpPr>
        <p:spPr>
          <a:xfrm>
            <a:off x="179512" y="1052513"/>
            <a:ext cx="4608512" cy="5616847"/>
          </a:xfrm>
          <a:solidFill>
            <a:schemeClr val="accent1">
              <a:lumMod val="50000"/>
            </a:schemeClr>
          </a:solidFill>
        </p:spPr>
        <p:txBody>
          <a:bodyPr>
            <a:normAutofit fontScale="55000" lnSpcReduction="20000"/>
          </a:bodyPr>
          <a:lstStyle/>
          <a:p>
            <a:pPr>
              <a:lnSpc>
                <a:spcPct val="150000"/>
              </a:lnSpc>
              <a:spcBef>
                <a:spcPts val="0"/>
              </a:spcBef>
            </a:pPr>
            <a:r>
              <a:rPr lang="tr-TR" sz="4000" dirty="0" smtClean="0">
                <a:solidFill>
                  <a:srgbClr val="FFFF66"/>
                </a:solidFill>
                <a:cs typeface="Times New Roman" pitchFamily="18" charset="0"/>
              </a:rPr>
              <a:t>1-YABANCI </a:t>
            </a:r>
            <a:r>
              <a:rPr lang="tr-TR" sz="4000" dirty="0">
                <a:solidFill>
                  <a:srgbClr val="FFFF66"/>
                </a:solidFill>
                <a:cs typeface="Times New Roman" pitchFamily="18" charset="0"/>
              </a:rPr>
              <a:t>OKULLAR SORUNU </a:t>
            </a:r>
            <a:endParaRPr lang="tr-TR" sz="4000" dirty="0" smtClean="0">
              <a:solidFill>
                <a:srgbClr val="FFFF66"/>
              </a:solidFill>
              <a:cs typeface="Times New Roman" pitchFamily="18" charset="0"/>
            </a:endParaRPr>
          </a:p>
          <a:p>
            <a:pPr>
              <a:lnSpc>
                <a:spcPct val="150000"/>
              </a:lnSpc>
              <a:spcBef>
                <a:spcPts val="0"/>
              </a:spcBef>
            </a:pPr>
            <a:endParaRPr lang="tr-TR" sz="4000" dirty="0">
              <a:solidFill>
                <a:srgbClr val="FFFF66"/>
              </a:solidFill>
              <a:cs typeface="Times New Roman" pitchFamily="18" charset="0"/>
            </a:endParaRPr>
          </a:p>
          <a:p>
            <a:pPr>
              <a:lnSpc>
                <a:spcPct val="150000"/>
              </a:lnSpc>
              <a:spcBef>
                <a:spcPts val="0"/>
              </a:spcBef>
            </a:pPr>
            <a:r>
              <a:rPr lang="tr-TR" sz="4000" dirty="0" smtClean="0">
                <a:cs typeface="Times New Roman" pitchFamily="18" charset="0"/>
              </a:rPr>
              <a:t>Lozan </a:t>
            </a:r>
            <a:r>
              <a:rPr lang="tr-TR" sz="4000" dirty="0">
                <a:cs typeface="Times New Roman" pitchFamily="18" charset="0"/>
              </a:rPr>
              <a:t>Antlaşması’na göre</a:t>
            </a:r>
            <a:r>
              <a:rPr lang="tr-TR" sz="4000" dirty="0" smtClean="0">
                <a:cs typeface="Times New Roman" pitchFamily="18" charset="0"/>
              </a:rPr>
              <a:t>, yabancı </a:t>
            </a:r>
            <a:r>
              <a:rPr lang="tr-TR" sz="4000" dirty="0">
                <a:cs typeface="Times New Roman" pitchFamily="18" charset="0"/>
              </a:rPr>
              <a:t>okullar Türk kanunlarına ve diğer okulların bağlı oldukları tüzük ve yönetmelik hükümlerine uyacaklardı. Türk hükümeti bu okullardaki eğitim ve öğretim faaliyetlerini düzenleyecekti.</a:t>
            </a:r>
          </a:p>
          <a:p>
            <a:pPr>
              <a:lnSpc>
                <a:spcPct val="150000"/>
              </a:lnSpc>
              <a:spcBef>
                <a:spcPts val="0"/>
              </a:spcBef>
            </a:pPr>
            <a:endParaRPr lang="tr-TR" sz="4000" dirty="0"/>
          </a:p>
        </p:txBody>
      </p:sp>
      <p:pic>
        <p:nvPicPr>
          <p:cNvPr id="10242" name="Picture 2" descr="C:\Users\arif\Desktop\Dıs politika foto\antep-protestan-okul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665969"/>
            <a:ext cx="4114800" cy="3456432"/>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
        <p:nvSpPr>
          <p:cNvPr id="3" name="Veri Yer Tutucusu 2"/>
          <p:cNvSpPr>
            <a:spLocks noGrp="1"/>
          </p:cNvSpPr>
          <p:nvPr>
            <p:ph type="dt" sz="half" idx="10"/>
          </p:nvPr>
        </p:nvSpPr>
        <p:spPr/>
        <p:txBody>
          <a:bodyPr/>
          <a:lstStyle/>
          <a:p>
            <a:fld id="{78FFF82B-C2DD-4758-8D2A-878E91AC7F2E}" type="datetime1">
              <a:rPr lang="tr-TR" smtClean="0"/>
              <a:t>15.03.2018</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theme/theme1.xml><?xml version="1.0" encoding="utf-8"?>
<a:theme xmlns:a="http://schemas.openxmlformats.org/drawingml/2006/main" name="Teknik">
  <a:themeElements>
    <a:clrScheme name="Teknik">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knik">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knik">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1748</Words>
  <Application>Microsoft Office PowerPoint</Application>
  <PresentationFormat>Ekran Gösterisi (4:3)</PresentationFormat>
  <Paragraphs>158</Paragraphs>
  <Slides>40</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40</vt:i4>
      </vt:variant>
    </vt:vector>
  </HeadingPairs>
  <TitlesOfParts>
    <vt:vector size="47" baseType="lpstr">
      <vt:lpstr>Arial</vt:lpstr>
      <vt:lpstr>Calibri</vt:lpstr>
      <vt:lpstr>Franklin Gothic Book</vt:lpstr>
      <vt:lpstr>Times New Roman</vt:lpstr>
      <vt:lpstr>Wingdings</vt:lpstr>
      <vt:lpstr>Wingdings 2</vt:lpstr>
      <vt:lpstr>Teknik</vt:lpstr>
      <vt:lpstr>PowerPoint Sunusu</vt:lpstr>
      <vt:lpstr>PowerPoint Sunusu</vt:lpstr>
      <vt:lpstr>PowerPoint Sunusu</vt:lpstr>
      <vt:lpstr>PowerPoint Sunusu</vt:lpstr>
      <vt:lpstr> 1-Türk-Yunan İlişkileri ve Nüfus Mübadelesi </vt:lpstr>
      <vt:lpstr>PowerPoint Sunusu</vt:lpstr>
      <vt:lpstr>PowerPoint Sunusu</vt:lpstr>
      <vt:lpstr>PowerPoint Sunusu</vt:lpstr>
      <vt:lpstr>  2- Türk- Fransız İlişkileri   </vt:lpstr>
      <vt:lpstr>PowerPoint Sunusu</vt:lpstr>
      <vt:lpstr>PowerPoint Sunusu</vt:lpstr>
      <vt:lpstr>PowerPoint Sunusu</vt:lpstr>
      <vt:lpstr>2- Borçlar Sorunu</vt:lpstr>
      <vt:lpstr>3-HATAY SORUNU </vt:lpstr>
      <vt:lpstr>PowerPoint Sunusu</vt:lpstr>
      <vt:lpstr>PowerPoint Sunusu</vt:lpstr>
      <vt:lpstr>PowerPoint Sunusu</vt:lpstr>
      <vt:lpstr>     3.Türk-İngiliz İlişkileri</vt:lpstr>
      <vt:lpstr>PowerPoint Sunusu</vt:lpstr>
      <vt:lpstr>PowerPoint Sunusu</vt:lpstr>
      <vt:lpstr>4.Türk –Sovyet İlişkileri</vt:lpstr>
      <vt:lpstr>PowerPoint Sunusu</vt:lpstr>
      <vt:lpstr>5-MİLLETLER CEMİYETİ VE TÜRKİYE’NİN GİRİŞİ   </vt:lpstr>
      <vt:lpstr>PowerPoint Sunusu</vt:lpstr>
      <vt:lpstr>6-BALKAN ANTANTI</vt:lpstr>
      <vt:lpstr>PowerPoint Sunusu</vt:lpstr>
      <vt:lpstr>PowerPoint Sunusu</vt:lpstr>
      <vt:lpstr>PowerPoint Sunusu</vt:lpstr>
      <vt:lpstr>PowerPoint Sunusu</vt:lpstr>
      <vt:lpstr> 7-MONTRÖ (MONTREUX) BOĞAZLAR SÖZLEŞMESİ </vt:lpstr>
      <vt:lpstr>PowerPoint Sunusu</vt:lpstr>
      <vt:lpstr>PowerPoint Sunusu</vt:lpstr>
      <vt:lpstr>PowerPoint Sunusu</vt:lpstr>
      <vt:lpstr>PowerPoint Sunusu</vt:lpstr>
      <vt:lpstr>   8-SADABAT PAKTI   </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TOSHIBA</dc:creator>
  <cp:lastModifiedBy>toshiba</cp:lastModifiedBy>
  <cp:revision>34</cp:revision>
  <dcterms:created xsi:type="dcterms:W3CDTF">2012-11-01T19:26:54Z</dcterms:created>
  <dcterms:modified xsi:type="dcterms:W3CDTF">2018-03-15T19:25:41Z</dcterms:modified>
</cp:coreProperties>
</file>