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80"/>
  </p:notesMasterIdLst>
  <p:sldIdLst>
    <p:sldId id="320" r:id="rId4"/>
    <p:sldId id="398" r:id="rId5"/>
    <p:sldId id="399" r:id="rId6"/>
    <p:sldId id="400" r:id="rId7"/>
    <p:sldId id="470" r:id="rId8"/>
    <p:sldId id="471" r:id="rId9"/>
    <p:sldId id="448" r:id="rId10"/>
    <p:sldId id="449" r:id="rId11"/>
    <p:sldId id="442" r:id="rId12"/>
    <p:sldId id="443" r:id="rId13"/>
    <p:sldId id="401" r:id="rId14"/>
    <p:sldId id="402" r:id="rId15"/>
    <p:sldId id="446" r:id="rId16"/>
    <p:sldId id="447" r:id="rId17"/>
    <p:sldId id="436" r:id="rId18"/>
    <p:sldId id="437" r:id="rId19"/>
    <p:sldId id="403" r:id="rId20"/>
    <p:sldId id="444" r:id="rId21"/>
    <p:sldId id="445" r:id="rId22"/>
    <p:sldId id="404" r:id="rId23"/>
    <p:sldId id="468" r:id="rId24"/>
    <p:sldId id="469" r:id="rId25"/>
    <p:sldId id="405" r:id="rId26"/>
    <p:sldId id="462" r:id="rId27"/>
    <p:sldId id="463" r:id="rId28"/>
    <p:sldId id="440" r:id="rId29"/>
    <p:sldId id="441" r:id="rId30"/>
    <p:sldId id="438" r:id="rId31"/>
    <p:sldId id="439" r:id="rId32"/>
    <p:sldId id="432" r:id="rId33"/>
    <p:sldId id="433" r:id="rId34"/>
    <p:sldId id="430" r:id="rId35"/>
    <p:sldId id="431" r:id="rId36"/>
    <p:sldId id="406" r:id="rId37"/>
    <p:sldId id="407" r:id="rId38"/>
    <p:sldId id="408" r:id="rId39"/>
    <p:sldId id="460" r:id="rId40"/>
    <p:sldId id="461" r:id="rId41"/>
    <p:sldId id="450" r:id="rId42"/>
    <p:sldId id="451" r:id="rId43"/>
    <p:sldId id="434" r:id="rId44"/>
    <p:sldId id="435" r:id="rId45"/>
    <p:sldId id="428" r:id="rId46"/>
    <p:sldId id="429" r:id="rId47"/>
    <p:sldId id="409" r:id="rId48"/>
    <p:sldId id="410" r:id="rId49"/>
    <p:sldId id="411" r:id="rId50"/>
    <p:sldId id="466" r:id="rId51"/>
    <p:sldId id="467" r:id="rId52"/>
    <p:sldId id="456" r:id="rId53"/>
    <p:sldId id="457" r:id="rId54"/>
    <p:sldId id="424" r:id="rId55"/>
    <p:sldId id="425" r:id="rId56"/>
    <p:sldId id="412" r:id="rId57"/>
    <p:sldId id="413" r:id="rId58"/>
    <p:sldId id="414" r:id="rId59"/>
    <p:sldId id="415" r:id="rId60"/>
    <p:sldId id="458" r:id="rId61"/>
    <p:sldId id="459" r:id="rId62"/>
    <p:sldId id="454" r:id="rId63"/>
    <p:sldId id="455" r:id="rId64"/>
    <p:sldId id="452" r:id="rId65"/>
    <p:sldId id="453" r:id="rId66"/>
    <p:sldId id="426" r:id="rId67"/>
    <p:sldId id="427" r:id="rId68"/>
    <p:sldId id="464" r:id="rId69"/>
    <p:sldId id="465" r:id="rId70"/>
    <p:sldId id="416" r:id="rId71"/>
    <p:sldId id="417" r:id="rId72"/>
    <p:sldId id="418" r:id="rId73"/>
    <p:sldId id="419" r:id="rId74"/>
    <p:sldId id="420" r:id="rId75"/>
    <p:sldId id="421" r:id="rId76"/>
    <p:sldId id="422" r:id="rId77"/>
    <p:sldId id="423" r:id="rId78"/>
    <p:sldId id="397"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94660"/>
  </p:normalViewPr>
  <p:slideViewPr>
    <p:cSldViewPr>
      <p:cViewPr varScale="1">
        <p:scale>
          <a:sx n="70" d="100"/>
          <a:sy n="70" d="100"/>
        </p:scale>
        <p:origin x="1410"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6B71A-80DB-41D1-9601-EB32B90A4F02}" type="datetimeFigureOut">
              <a:rPr lang="tr-TR" smtClean="0"/>
              <a:t>21.08.2017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34F2A-B525-4314-9A59-D4A61C236894}" type="slidenum">
              <a:rPr lang="tr-TR" smtClean="0"/>
              <a:t>‹#›</a:t>
            </a:fld>
            <a:endParaRPr lang="tr-TR"/>
          </a:p>
        </p:txBody>
      </p:sp>
    </p:spTree>
    <p:extLst>
      <p:ext uri="{BB962C8B-B14F-4D97-AF65-F5344CB8AC3E}">
        <p14:creationId xmlns:p14="http://schemas.microsoft.com/office/powerpoint/2010/main" val="346450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40DF3E2-C8C4-4FD5-92AA-175B2C7DC548}" type="datetime1">
              <a:rPr lang="tr-TR" smtClean="0"/>
              <a:t>21.08.2017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65B6FE0-5461-4DB3-8B9B-80E60CE9415E}" type="datetime1">
              <a:rPr lang="tr-TR" smtClean="0"/>
              <a:t>21.08.2017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BE4421F-F20F-4BF3-B491-E61B374DB019}" type="datetime1">
              <a:rPr lang="tr-TR" smtClean="0"/>
              <a:t>21.08.2017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29901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tr-TR" noProof="0" smtClean="0"/>
              <a:t>Asıl başlık stili için tıklatın</a:t>
            </a:r>
          </a:p>
        </p:txBody>
      </p:sp>
      <p:sp>
        <p:nvSpPr>
          <p:cNvPr id="29902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tr-TR">
                <a:solidFill>
                  <a:srgbClr val="FFFFFF"/>
                </a:solidFill>
              </a:rPr>
              <a:t>www.tariheglencesi.com</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71A5AE88-B213-4127-A45C-B460119BEFA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639991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9E128A3-F0E4-43C9-924D-C0EB9E76C2AA}"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584603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B9A4BC59-30A7-4A61-8727-E767EDF67160}"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93337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A8DECC-D34E-46FD-AAF4-1495C6D84DD1}"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854677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54A019B3-149C-4072-B7B9-CAAB46D24BAA}" type="slidenum">
              <a:rPr lang="tr-TR">
                <a:solidFill>
                  <a:srgbClr val="FFFFFF"/>
                </a:solidFill>
              </a:rPr>
              <a:pPr/>
              <a:t>‹#›</a:t>
            </a:fld>
            <a:endParaRPr 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984611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4F253574-CE10-496F-AF6D-36E3888DA916}" type="slidenum">
              <a:rPr lang="tr-TR">
                <a:solidFill>
                  <a:srgbClr val="FFFFFF"/>
                </a:solidFill>
              </a: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997095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C3079CB-8767-44D6-AF3E-5E52FA8AE06D}" type="slidenum">
              <a:rPr lang="tr-TR">
                <a:solidFill>
                  <a:srgbClr val="FFFFFF"/>
                </a:solidFill>
              </a:rPr>
              <a:pPr/>
              <a:t>‹#›</a:t>
            </a:fld>
            <a:endParaRPr 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86184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32F18733-F093-428F-9743-ADD1DA502B4A}"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69395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F70779D-0BF1-4546-9F94-F127DE7DB8CA}" type="datetime1">
              <a:rPr lang="tr-TR" smtClean="0"/>
              <a:t>21.08.2017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7C57F2F0-4A29-4083-BA32-28F9C3AAB3BD}"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554908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21C906A-7767-47B1-A617-464968E71396}"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379588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E26C2BCD-85AD-468B-8B8B-98927C6634F6}"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787604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29901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tr-TR" noProof="0" smtClean="0"/>
              <a:t>Asıl başlık stili için tıklatın</a:t>
            </a:r>
          </a:p>
        </p:txBody>
      </p:sp>
      <p:sp>
        <p:nvSpPr>
          <p:cNvPr id="29902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tr-TR">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3BA1CA2F-B162-486D-9F69-4197A560467C}"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515288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A0D4E136-223A-4E4F-8866-C032DB331973}"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04668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11CC9337-4D10-4CC6-9585-B283A0FB3F9A}"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55612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238CEEC-3587-42A2-B373-62CC0B2C7738}"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8631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8DBB3F23-1FBD-40EC-8660-8CC54E6E032E}" type="slidenum">
              <a:rPr lang="tr-TR">
                <a:solidFill>
                  <a:srgbClr val="FFFFFF"/>
                </a:solidFill>
              </a:rPr>
              <a:pPr/>
              <a:t>‹#›</a:t>
            </a:fld>
            <a:endParaRPr 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47000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698B99C-8092-4F5D-B775-A804BB72407A}" type="slidenum">
              <a:rPr lang="tr-TR">
                <a:solidFill>
                  <a:srgbClr val="FFFFFF"/>
                </a:solidFill>
              </a: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48346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F1BFC89B-E67C-4CB1-A4DB-1D24CBC082F5}" type="slidenum">
              <a:rPr lang="tr-TR">
                <a:solidFill>
                  <a:srgbClr val="FFFFFF"/>
                </a:solidFill>
              </a:rPr>
              <a:pPr/>
              <a:t>‹#›</a:t>
            </a:fld>
            <a:endParaRPr 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7867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EDF94F1-A30E-460E-BC33-6ACF4C944D26}" type="datetime1">
              <a:rPr lang="tr-TR" smtClean="0"/>
              <a:t>21.08.2017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E2A6CF7-BC19-4319-A37B-B5D5DBE32417}"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3127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4C515BD7-8455-449B-BD49-3C72C3983098}" type="slidenum">
              <a:rPr lang="tr-TR">
                <a:solidFill>
                  <a:srgbClr val="FFFFFF"/>
                </a:solidFill>
              </a: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60195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D73C1EC4-6CD5-44FD-89C8-33CA14E47245}"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37393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ED57CBE1-4F1A-49DB-853E-B974CFA8C318}" type="slidenum">
              <a:rPr lang="tr-TR">
                <a:solidFill>
                  <a:srgbClr val="FFFFFF"/>
                </a:solidFill>
              </a: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6850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D7C683E-D82D-40EE-A1B4-27393A562234}" type="datetime1">
              <a:rPr lang="tr-TR" smtClean="0"/>
              <a:t>21.08.2017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CB24E59-846F-44D6-8DE4-758C93BBD067}" type="datetime1">
              <a:rPr lang="tr-TR" smtClean="0"/>
              <a:t>21.08.2017</a:t>
            </a:fld>
            <a:endParaRPr lang="tr-TR"/>
          </a:p>
        </p:txBody>
      </p:sp>
      <p:sp>
        <p:nvSpPr>
          <p:cNvPr id="8" name="7 Altbilgi Yer Tutucusu"/>
          <p:cNvSpPr>
            <a:spLocks noGrp="1"/>
          </p:cNvSpPr>
          <p:nvPr>
            <p:ph type="ftr" sz="quarter" idx="11"/>
          </p:nvPr>
        </p:nvSpPr>
        <p:spPr/>
        <p:txBody>
          <a:bodyPr/>
          <a:lstStyle/>
          <a:p>
            <a:r>
              <a:rPr lang="tr-TR" smtClean="0"/>
              <a:t>www.tariheglencesi.com</a:t>
            </a:r>
            <a:endParaRPr lang="tr-TR"/>
          </a:p>
        </p:txBody>
      </p:sp>
      <p:sp>
        <p:nvSpPr>
          <p:cNvPr id="9" name="8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B0EB6E4-1561-48E5-876B-31C34902FD52}" type="datetime1">
              <a:rPr lang="tr-TR" smtClean="0"/>
              <a:t>21.08.2017</a:t>
            </a:fld>
            <a:endParaRPr lang="tr-TR"/>
          </a:p>
        </p:txBody>
      </p:sp>
      <p:sp>
        <p:nvSpPr>
          <p:cNvPr id="4" name="3 Altbilgi Yer Tutucusu"/>
          <p:cNvSpPr>
            <a:spLocks noGrp="1"/>
          </p:cNvSpPr>
          <p:nvPr>
            <p:ph type="ftr" sz="quarter" idx="11"/>
          </p:nvPr>
        </p:nvSpPr>
        <p:spPr/>
        <p:txBody>
          <a:bodyPr/>
          <a:lstStyle/>
          <a:p>
            <a:r>
              <a:rPr lang="tr-TR" smtClean="0"/>
              <a:t>www.tariheglencesi.com</a:t>
            </a:r>
            <a:endParaRPr lang="tr-TR"/>
          </a:p>
        </p:txBody>
      </p:sp>
      <p:sp>
        <p:nvSpPr>
          <p:cNvPr id="5" name="4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05C1B5D-136A-4390-B898-61261FDD5C59}" type="datetime1">
              <a:rPr lang="tr-TR" smtClean="0"/>
              <a:t>21.08.2017</a:t>
            </a:fld>
            <a:endParaRPr lang="tr-TR"/>
          </a:p>
        </p:txBody>
      </p:sp>
      <p:sp>
        <p:nvSpPr>
          <p:cNvPr id="3" name="2 Altbilgi Yer Tutucusu"/>
          <p:cNvSpPr>
            <a:spLocks noGrp="1"/>
          </p:cNvSpPr>
          <p:nvPr>
            <p:ph type="ftr" sz="quarter" idx="11"/>
          </p:nvPr>
        </p:nvSpPr>
        <p:spPr/>
        <p:txBody>
          <a:bodyPr/>
          <a:lstStyle/>
          <a:p>
            <a:r>
              <a:rPr lang="tr-TR" smtClean="0"/>
              <a:t>www.tariheglencesi.com</a:t>
            </a:r>
            <a:endParaRPr lang="tr-TR"/>
          </a:p>
        </p:txBody>
      </p:sp>
      <p:sp>
        <p:nvSpPr>
          <p:cNvPr id="4" name="3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7405269-3661-4F1E-BA84-459752300F25}" type="datetime1">
              <a:rPr lang="tr-TR" smtClean="0"/>
              <a:t>21.08.2017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976A21-8BFA-47A9-B2CA-CCF48BAAB4E4}" type="datetime1">
              <a:rPr lang="tr-TR" smtClean="0"/>
              <a:t>21.08.2017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801F1-392E-4D8E-A133-DA3DEE52416F}" type="datetime1">
              <a:rPr lang="tr-TR" smtClean="0"/>
              <a:t>21.08.2017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www.tariheglencesi.com</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8AED2-57E7-405B-9D66-2D018ED5B98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tr-TR">
              <a:solidFill>
                <a:srgbClr val="FFFFFF"/>
              </a:solidFill>
            </a:endParaRPr>
          </a:p>
        </p:txBody>
      </p:sp>
      <p:sp>
        <p:nvSpPr>
          <p:cNvPr id="29798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fontAlgn="base">
              <a:spcBef>
                <a:spcPct val="0"/>
              </a:spcBef>
              <a:spcAft>
                <a:spcPct val="0"/>
              </a:spcAft>
            </a:pPr>
            <a:fld id="{A428F5DA-F904-41AC-B7BF-A5ECA6DB61E6}" type="slidenum">
              <a:rPr lang="tr-TR" smtClean="0">
                <a:solidFill>
                  <a:srgbClr val="FFFFFF"/>
                </a:solidFill>
              </a:rPr>
              <a:pPr fontAlgn="base">
                <a:spcBef>
                  <a:spcPct val="0"/>
                </a:spcBef>
                <a:spcAft>
                  <a:spcPct val="0"/>
                </a:spcAft>
              </a:pPr>
              <a:t>‹#›</a:t>
            </a:fld>
            <a:endParaRPr lang="tr-TR" smtClean="0">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9799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29799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29799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29799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29799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29799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9799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r>
              <a:rPr lang="tr-TR">
                <a:solidFill>
                  <a:srgbClr val="FFFFFF"/>
                </a:solidFill>
              </a:rPr>
              <a:t>www.tariheglencesi.com</a:t>
            </a:r>
          </a:p>
        </p:txBody>
      </p:sp>
      <p:sp>
        <p:nvSpPr>
          <p:cNvPr id="29799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224986323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tr-TR">
              <a:solidFill>
                <a:srgbClr val="FFFFFF"/>
              </a:solidFill>
            </a:endParaRPr>
          </a:p>
        </p:txBody>
      </p:sp>
      <p:sp>
        <p:nvSpPr>
          <p:cNvPr id="29798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fontAlgn="base">
              <a:spcBef>
                <a:spcPct val="0"/>
              </a:spcBef>
              <a:spcAft>
                <a:spcPct val="0"/>
              </a:spcAft>
            </a:pPr>
            <a:fld id="{B252235C-83E8-419A-BE4C-3840AD6B8733}" type="slidenum">
              <a:rPr lang="tr-TR" smtClean="0">
                <a:solidFill>
                  <a:srgbClr val="FFFFFF"/>
                </a:solidFill>
              </a:rPr>
              <a:pPr fontAlgn="base">
                <a:spcBef>
                  <a:spcPct val="0"/>
                </a:spcBef>
                <a:spcAft>
                  <a:spcPct val="0"/>
                </a:spcAft>
              </a:pPr>
              <a:t>‹#›</a:t>
            </a:fld>
            <a:endParaRPr lang="tr-TR" smtClean="0">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9799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29799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29799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29799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29799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29799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9799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tr-TR">
              <a:solidFill>
                <a:srgbClr val="FFFFFF"/>
              </a:solidFill>
            </a:endParaRPr>
          </a:p>
        </p:txBody>
      </p:sp>
      <p:sp>
        <p:nvSpPr>
          <p:cNvPr id="29799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111409607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ariheglencesi.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476672"/>
            <a:ext cx="8291264" cy="5832648"/>
          </a:xfrm>
          <a:solidFill>
            <a:srgbClr val="0070C0"/>
          </a:solidFill>
        </p:spPr>
        <p:txBody>
          <a:bodyPr>
            <a:normAutofit/>
          </a:bodyPr>
          <a:lstStyle/>
          <a:p>
            <a:pPr marL="0" lvl="0" indent="0" algn="ctr" fontAlgn="base">
              <a:spcBef>
                <a:spcPct val="0"/>
              </a:spcBef>
              <a:spcAft>
                <a:spcPct val="0"/>
              </a:spcAft>
              <a:buClrTx/>
              <a:buSzTx/>
              <a:buNone/>
              <a:defRPr/>
            </a:pPr>
            <a:r>
              <a:rPr lang="tr-TR" sz="4800" b="1" kern="0" dirty="0" smtClean="0">
                <a:solidFill>
                  <a:srgbClr val="FFFF66"/>
                </a:solidFill>
                <a:effectLst>
                  <a:outerShdw blurRad="38100" dist="38100" dir="2700000" algn="tl">
                    <a:srgbClr val="000000"/>
                  </a:outerShdw>
                </a:effectLst>
                <a:latin typeface="Tahoma"/>
              </a:rPr>
              <a:t>KPSS’YE </a:t>
            </a:r>
            <a:r>
              <a:rPr lang="tr-TR" sz="4800" b="1" kern="0" dirty="0">
                <a:solidFill>
                  <a:srgbClr val="FFFF66"/>
                </a:solidFill>
                <a:effectLst>
                  <a:outerShdw blurRad="38100" dist="38100" dir="2700000" algn="tl">
                    <a:srgbClr val="000000"/>
                  </a:outerShdw>
                </a:effectLst>
                <a:latin typeface="Tahoma"/>
              </a:rPr>
              <a:t>HAZIRLIK</a:t>
            </a:r>
          </a:p>
          <a:p>
            <a:pPr marL="0" lvl="0" indent="0" algn="ctr" fontAlgn="base">
              <a:spcBef>
                <a:spcPct val="0"/>
              </a:spcBef>
              <a:spcAft>
                <a:spcPct val="0"/>
              </a:spcAft>
              <a:buClrTx/>
              <a:buSzTx/>
              <a:buNone/>
              <a:defRPr/>
            </a:pPr>
            <a:r>
              <a:rPr lang="tr-TR" sz="4800" kern="0" dirty="0">
                <a:solidFill>
                  <a:srgbClr val="FFFF66"/>
                </a:solidFill>
                <a:latin typeface="Tahoma"/>
              </a:rPr>
              <a:t>ARİF </a:t>
            </a:r>
            <a:r>
              <a:rPr lang="tr-TR" sz="4800" kern="0" dirty="0" smtClean="0">
                <a:solidFill>
                  <a:srgbClr val="FFFF66"/>
                </a:solidFill>
                <a:latin typeface="Tahoma"/>
              </a:rPr>
              <a:t>ÖZBEYLİ</a:t>
            </a:r>
          </a:p>
          <a:p>
            <a:pPr marL="0" lvl="0" indent="0" algn="ctr" fontAlgn="base">
              <a:spcBef>
                <a:spcPct val="0"/>
              </a:spcBef>
              <a:spcAft>
                <a:spcPct val="0"/>
              </a:spcAft>
              <a:buClrTx/>
              <a:buSzTx/>
              <a:buNone/>
              <a:defRPr/>
            </a:pPr>
            <a:endParaRPr lang="tr-TR" sz="4800" kern="0" dirty="0">
              <a:solidFill>
                <a:srgbClr val="FFFF66"/>
              </a:solidFill>
              <a:latin typeface="Tahoma"/>
            </a:endParaRP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hlinkClick r:id="rId2"/>
              </a:rPr>
              <a:t>www.tariheglencesi.com</a:t>
            </a:r>
            <a:endParaRPr lang="tr-TR" sz="4800" b="1" kern="0" dirty="0">
              <a:solidFill>
                <a:srgbClr val="FFFF66"/>
              </a:solidFill>
              <a:effectLst>
                <a:outerShdw blurRad="38100" dist="38100" dir="2700000" algn="tl">
                  <a:srgbClr val="000000"/>
                </a:outerShdw>
              </a:effectLst>
              <a:latin typeface="Tahoma"/>
            </a:endParaRPr>
          </a:p>
          <a:p>
            <a:pPr marL="0" lvl="0" indent="0" algn="ctr" fontAlgn="base">
              <a:spcBef>
                <a:spcPct val="0"/>
              </a:spcBef>
              <a:spcAft>
                <a:spcPct val="0"/>
              </a:spcAft>
              <a:buClrTx/>
              <a:buSzTx/>
              <a:buNone/>
              <a:defRPr/>
            </a:pPr>
            <a:r>
              <a:rPr lang="tr-TR" sz="4800" kern="0" dirty="0">
                <a:solidFill>
                  <a:srgbClr val="FFFF66"/>
                </a:solidFill>
                <a:latin typeface="Tahoma"/>
              </a:rPr>
              <a:t>Youtube Kanalı: </a:t>
            </a:r>
            <a:r>
              <a:rPr lang="tr-TR" sz="4800" kern="0" dirty="0" err="1">
                <a:solidFill>
                  <a:srgbClr val="FFFF66"/>
                </a:solidFill>
                <a:latin typeface="Tahoma"/>
              </a:rPr>
              <a:t>tariheglencesi</a:t>
            </a:r>
            <a:endParaRPr lang="tr-TR" sz="4800" b="1" kern="0" dirty="0">
              <a:solidFill>
                <a:srgbClr val="FFFF66"/>
              </a:solidFill>
              <a:effectLst>
                <a:outerShdw blurRad="38100" dist="38100" dir="2700000" algn="tl">
                  <a:srgbClr val="000000"/>
                </a:outerShdw>
              </a:effectLst>
              <a:latin typeface="Tahoma"/>
            </a:endParaRPr>
          </a:p>
          <a:p>
            <a:pPr marL="36576" indent="0" algn="ctr">
              <a:lnSpc>
                <a:spcPct val="150000"/>
              </a:lnSpc>
              <a:buNone/>
            </a:pPr>
            <a:endParaRPr lang="tr-TR" sz="4800" dirty="0">
              <a:solidFill>
                <a:schemeClr val="tx2"/>
              </a:solidFill>
              <a:cs typeface="Times New Roman" pitchFamily="18" charset="0"/>
            </a:endParaRPr>
          </a:p>
        </p:txBody>
      </p:sp>
      <p:sp>
        <p:nvSpPr>
          <p:cNvPr id="3" name="Veri Yer Tutucusu 2"/>
          <p:cNvSpPr>
            <a:spLocks noGrp="1"/>
          </p:cNvSpPr>
          <p:nvPr>
            <p:ph type="dt" sz="half" idx="10"/>
          </p:nvPr>
        </p:nvSpPr>
        <p:spPr/>
        <p:txBody>
          <a:bodyPr/>
          <a:lstStyle/>
          <a:p>
            <a:fld id="{9ED4FDBA-C266-48FE-B479-7850EA52A255}" type="datetime1">
              <a:rPr lang="tr-TR" smtClean="0"/>
              <a:t>21.08.2017</a:t>
            </a:fld>
            <a:endParaRPr lang="tr-TR"/>
          </a:p>
        </p:txBody>
      </p:sp>
    </p:spTree>
    <p:extLst>
      <p:ext uri="{BB962C8B-B14F-4D97-AF65-F5344CB8AC3E}">
        <p14:creationId xmlns:p14="http://schemas.microsoft.com/office/powerpoint/2010/main" val="1830232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A</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053872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rrowheads="1"/>
          </p:cNvSpPr>
          <p:nvPr>
            <p:ph type="title"/>
          </p:nvPr>
        </p:nvSpPr>
        <p:spPr>
          <a:xfrm>
            <a:off x="323850" y="620713"/>
            <a:ext cx="8064500" cy="519112"/>
          </a:xfrm>
          <a:solidFill>
            <a:srgbClr val="0070C0"/>
          </a:solidFill>
        </p:spPr>
        <p:txBody>
          <a:bodyPr/>
          <a:lstStyle/>
          <a:p>
            <a:pPr eaLnBrk="1" hangingPunct="1">
              <a:defRPr/>
            </a:pPr>
            <a:r>
              <a:rPr lang="tr-TR" sz="2800" dirty="0" smtClean="0">
                <a:solidFill>
                  <a:srgbClr val="FFFF66"/>
                </a:solidFill>
                <a:cs typeface="Times New Roman" pitchFamily="18" charset="0"/>
              </a:rPr>
              <a:t>2-ATATÜRKÇÜLÜĞÜN NİTELİKLERİ</a:t>
            </a:r>
          </a:p>
        </p:txBody>
      </p:sp>
      <p:sp>
        <p:nvSpPr>
          <p:cNvPr id="269315" name="Rectangle 3"/>
          <p:cNvSpPr>
            <a:spLocks noGrp="1" noChangeArrowheads="1"/>
          </p:cNvSpPr>
          <p:nvPr>
            <p:ph type="body" idx="1"/>
          </p:nvPr>
        </p:nvSpPr>
        <p:spPr>
          <a:xfrm>
            <a:off x="304800" y="1557338"/>
            <a:ext cx="8153400" cy="4538662"/>
          </a:xfrm>
          <a:solidFill>
            <a:schemeClr val="accent4">
              <a:lumMod val="10000"/>
            </a:schemeClr>
          </a:solidFill>
        </p:spPr>
        <p:txBody>
          <a:bodyPr/>
          <a:lstStyle/>
          <a:p>
            <a:pPr eaLnBrk="1" hangingPunct="1">
              <a:lnSpc>
                <a:spcPct val="150000"/>
              </a:lnSpc>
              <a:buFont typeface="Wingdings" panose="05000000000000000000" pitchFamily="2" charset="2"/>
              <a:buNone/>
              <a:defRPr/>
            </a:pPr>
            <a:r>
              <a:rPr lang="tr-TR" sz="2800" dirty="0" smtClean="0">
                <a:cs typeface="Times New Roman" pitchFamily="18" charset="0"/>
              </a:rPr>
              <a:t>        </a:t>
            </a:r>
            <a:r>
              <a:rPr lang="tr-TR" dirty="0" smtClean="0">
                <a:cs typeface="Times New Roman" pitchFamily="18" charset="0"/>
              </a:rPr>
              <a:t>Atatürkçü Düşünce Sistemi, belli bir amaca yönelik, kendi içinde tutarlı ve bir uyum işleyen, birbirine bağlı ve birbirini tamamlayan düşün-</a:t>
            </a:r>
            <a:r>
              <a:rPr lang="tr-TR" dirty="0" err="1" smtClean="0">
                <a:cs typeface="Times New Roman" pitchFamily="18" charset="0"/>
              </a:rPr>
              <a:t>celerin</a:t>
            </a:r>
            <a:r>
              <a:rPr lang="tr-TR" dirty="0" smtClean="0">
                <a:cs typeface="Times New Roman" pitchFamily="18" charset="0"/>
              </a:rPr>
              <a:t> ve ilkelerin oluşturduğu bir bütündür.</a:t>
            </a:r>
          </a:p>
          <a:p>
            <a:pPr eaLnBrk="1" hangingPunct="1">
              <a:lnSpc>
                <a:spcPct val="150000"/>
              </a:lnSpc>
              <a:defRPr/>
            </a:pPr>
            <a:r>
              <a:rPr lang="tr-TR" dirty="0" smtClean="0">
                <a:cs typeface="Times New Roman" pitchFamily="18" charset="0"/>
              </a:rPr>
              <a:t>     </a:t>
            </a:r>
            <a:endParaRPr lang="tr-TR" dirty="0" smtClean="0"/>
          </a:p>
        </p:txBody>
      </p:sp>
    </p:spTree>
    <p:extLst>
      <p:ext uri="{BB962C8B-B14F-4D97-AF65-F5344CB8AC3E}">
        <p14:creationId xmlns:p14="http://schemas.microsoft.com/office/powerpoint/2010/main" val="3236499917"/>
      </p:ext>
    </p:extLst>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1075"/>
            <a:ext cx="8229600" cy="5145088"/>
          </a:xfrm>
          <a:solidFill>
            <a:schemeClr val="accent4">
              <a:lumMod val="10000"/>
            </a:schemeClr>
          </a:solidFill>
        </p:spPr>
        <p:txBody>
          <a:bodyPr/>
          <a:lstStyle/>
          <a:p>
            <a:pPr eaLnBrk="1" hangingPunct="1">
              <a:lnSpc>
                <a:spcPct val="150000"/>
              </a:lnSpc>
              <a:defRPr/>
            </a:pPr>
            <a:r>
              <a:rPr lang="tr-TR" dirty="0" smtClean="0"/>
              <a:t>Türk milletinin tarihi gerçeklerinden ve ihtiyaçlarından çıkan Atatürkçülük, milli bir düşünce sistemidir. Atatürkçü Düşünce Sistemi, içerisinde milletimizin yapısına uygun evrensel değerleri de barındırmaktadır. Atatürkçü Düşünce Sistemi, </a:t>
            </a:r>
            <a:r>
              <a:rPr lang="tr-TR" dirty="0" smtClean="0">
                <a:solidFill>
                  <a:srgbClr val="FFFF00"/>
                </a:solidFill>
              </a:rPr>
              <a:t>dışarıdan alınmış bir ideoloji değildir. </a:t>
            </a:r>
          </a:p>
          <a:p>
            <a:pPr eaLnBrk="1" hangingPunct="1">
              <a:defRPr/>
            </a:pPr>
            <a:endParaRPr lang="tr-TR" dirty="0" smtClean="0"/>
          </a:p>
        </p:txBody>
      </p:sp>
    </p:spTree>
    <p:extLst>
      <p:ext uri="{BB962C8B-B14F-4D97-AF65-F5344CB8AC3E}">
        <p14:creationId xmlns:p14="http://schemas.microsoft.com/office/powerpoint/2010/main" val="2590954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2011-KPSS-LİSANS</a:t>
            </a:r>
            <a:endParaRPr lang="tr-TR" dirty="0"/>
          </a:p>
        </p:txBody>
      </p:sp>
      <p:pic>
        <p:nvPicPr>
          <p:cNvPr id="4" name="Resim 3"/>
          <p:cNvPicPr>
            <a:picLocks noChangeAspect="1"/>
          </p:cNvPicPr>
          <p:nvPr/>
        </p:nvPicPr>
        <p:blipFill rotWithShape="1">
          <a:blip r:embed="rId2"/>
          <a:srcRect l="8492" t="26375" r="64943" b="39172"/>
          <a:stretch/>
        </p:blipFill>
        <p:spPr>
          <a:xfrm>
            <a:off x="489051" y="1700807"/>
            <a:ext cx="8197749" cy="4762347"/>
          </a:xfrm>
          <a:prstGeom prst="rect">
            <a:avLst/>
          </a:prstGeom>
        </p:spPr>
      </p:pic>
    </p:spTree>
    <p:extLst>
      <p:ext uri="{BB962C8B-B14F-4D97-AF65-F5344CB8AC3E}">
        <p14:creationId xmlns:p14="http://schemas.microsoft.com/office/powerpoint/2010/main" val="4188484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B</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667436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2010-KPSS-LİSANS</a:t>
            </a:r>
            <a:endParaRPr lang="tr-TR" dirty="0"/>
          </a:p>
        </p:txBody>
      </p:sp>
      <p:pic>
        <p:nvPicPr>
          <p:cNvPr id="4" name="Resim 3"/>
          <p:cNvPicPr>
            <a:picLocks noChangeAspect="1"/>
          </p:cNvPicPr>
          <p:nvPr/>
        </p:nvPicPr>
        <p:blipFill rotWithShape="1">
          <a:blip r:embed="rId2"/>
          <a:srcRect l="38931" t="29329" r="31737" b="31297"/>
          <a:stretch/>
        </p:blipFill>
        <p:spPr>
          <a:xfrm>
            <a:off x="481762" y="1628800"/>
            <a:ext cx="8205038" cy="4771686"/>
          </a:xfrm>
          <a:prstGeom prst="rect">
            <a:avLst/>
          </a:prstGeom>
        </p:spPr>
      </p:pic>
    </p:spTree>
    <p:extLst>
      <p:ext uri="{BB962C8B-B14F-4D97-AF65-F5344CB8AC3E}">
        <p14:creationId xmlns:p14="http://schemas.microsoft.com/office/powerpoint/2010/main" val="2331074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C</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941603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idx="1"/>
          </p:nvPr>
        </p:nvSpPr>
        <p:spPr>
          <a:xfrm>
            <a:off x="457200" y="1844675"/>
            <a:ext cx="8229600" cy="1655763"/>
          </a:xfrm>
          <a:solidFill>
            <a:srgbClr val="7030A0"/>
          </a:solidFill>
        </p:spPr>
        <p:txBody>
          <a:bodyPr/>
          <a:lstStyle/>
          <a:p>
            <a:pPr marL="0" indent="0" algn="ctr" eaLnBrk="1" hangingPunct="1">
              <a:buFont typeface="Wingdings" panose="05000000000000000000" pitchFamily="2" charset="2"/>
              <a:buNone/>
              <a:defRPr/>
            </a:pPr>
            <a:endParaRPr lang="tr-TR" sz="2800" dirty="0" smtClean="0">
              <a:solidFill>
                <a:srgbClr val="FFFF66"/>
              </a:solidFill>
              <a:cs typeface="Times New Roman" pitchFamily="18" charset="0"/>
            </a:endParaRPr>
          </a:p>
          <a:p>
            <a:pPr marL="0" indent="0" algn="ctr" eaLnBrk="1" hangingPunct="1">
              <a:buFont typeface="Wingdings" panose="05000000000000000000" pitchFamily="2" charset="2"/>
              <a:buNone/>
              <a:defRPr/>
            </a:pPr>
            <a:r>
              <a:rPr lang="tr-TR" sz="2800" dirty="0" smtClean="0">
                <a:solidFill>
                  <a:srgbClr val="FFFF66"/>
                </a:solidFill>
                <a:cs typeface="Times New Roman" pitchFamily="18" charset="0"/>
              </a:rPr>
              <a:t>B-ATATÜRK İLKELERİ</a:t>
            </a:r>
            <a:br>
              <a:rPr lang="tr-TR" sz="2800" dirty="0" smtClean="0">
                <a:solidFill>
                  <a:srgbClr val="FFFF66"/>
                </a:solidFill>
                <a:cs typeface="Times New Roman" pitchFamily="18" charset="0"/>
              </a:rPr>
            </a:br>
            <a:endParaRPr lang="tr-TR" sz="2800" dirty="0" smtClean="0">
              <a:solidFill>
                <a:srgbClr val="FFFF66"/>
              </a:solidFill>
              <a:cs typeface="Times New Roman" pitchFamily="18" charset="0"/>
            </a:endParaRPr>
          </a:p>
        </p:txBody>
      </p:sp>
    </p:spTree>
    <p:extLst>
      <p:ext uri="{BB962C8B-B14F-4D97-AF65-F5344CB8AC3E}">
        <p14:creationId xmlns:p14="http://schemas.microsoft.com/office/powerpoint/2010/main" val="90861910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2011-KPSS-LİSANS</a:t>
            </a:r>
            <a:endParaRPr lang="tr-TR" dirty="0"/>
          </a:p>
        </p:txBody>
      </p:sp>
      <p:pic>
        <p:nvPicPr>
          <p:cNvPr id="4" name="Resim 3"/>
          <p:cNvPicPr>
            <a:picLocks noChangeAspect="1"/>
          </p:cNvPicPr>
          <p:nvPr/>
        </p:nvPicPr>
        <p:blipFill rotWithShape="1">
          <a:blip r:embed="rId2"/>
          <a:srcRect l="38932" t="37204" r="37824" b="29328"/>
          <a:stretch/>
        </p:blipFill>
        <p:spPr>
          <a:xfrm>
            <a:off x="457200" y="1628800"/>
            <a:ext cx="8229600" cy="4730040"/>
          </a:xfrm>
          <a:prstGeom prst="rect">
            <a:avLst/>
          </a:prstGeom>
        </p:spPr>
      </p:pic>
    </p:spTree>
    <p:extLst>
      <p:ext uri="{BB962C8B-B14F-4D97-AF65-F5344CB8AC3E}">
        <p14:creationId xmlns:p14="http://schemas.microsoft.com/office/powerpoint/2010/main" val="3409277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B</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843033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rrowheads="1"/>
          </p:cNvSpPr>
          <p:nvPr>
            <p:ph type="title"/>
          </p:nvPr>
        </p:nvSpPr>
        <p:spPr>
          <a:xfrm>
            <a:off x="685800" y="1933575"/>
            <a:ext cx="7772400" cy="1566863"/>
          </a:xfrm>
          <a:solidFill>
            <a:srgbClr val="00B0F0"/>
          </a:solidFill>
        </p:spPr>
        <p:txBody>
          <a:bodyPr/>
          <a:lstStyle/>
          <a:p>
            <a:pPr eaLnBrk="1" hangingPunct="1">
              <a:defRPr/>
            </a:pPr>
            <a:r>
              <a:rPr lang="tr-TR" dirty="0" smtClean="0">
                <a:solidFill>
                  <a:srgbClr val="FF9966"/>
                </a:solidFill>
              </a:rPr>
              <a:t>VI.ÜNİTE</a:t>
            </a:r>
          </a:p>
        </p:txBody>
      </p:sp>
    </p:spTree>
    <p:extLst>
      <p:ext uri="{BB962C8B-B14F-4D97-AF65-F5344CB8AC3E}">
        <p14:creationId xmlns:p14="http://schemas.microsoft.com/office/powerpoint/2010/main" val="1282142727"/>
      </p:ext>
    </p:extLst>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body" idx="1"/>
          </p:nvPr>
        </p:nvSpPr>
        <p:spPr>
          <a:xfrm>
            <a:off x="107950" y="1052513"/>
            <a:ext cx="8856663" cy="5400675"/>
          </a:xfrm>
          <a:solidFill>
            <a:schemeClr val="bg2"/>
          </a:solidFill>
        </p:spPr>
        <p:txBody>
          <a:bodyPr/>
          <a:lstStyle/>
          <a:p>
            <a:pPr eaLnBrk="1" hangingPunct="1">
              <a:lnSpc>
                <a:spcPct val="90000"/>
              </a:lnSpc>
              <a:buFont typeface="Wingdings" panose="05000000000000000000" pitchFamily="2" charset="2"/>
              <a:buNone/>
              <a:defRPr/>
            </a:pPr>
            <a:r>
              <a:rPr lang="tr-TR" sz="2800" b="1" dirty="0" smtClean="0">
                <a:cs typeface="Times New Roman" pitchFamily="18" charset="0"/>
              </a:rPr>
              <a:t>          </a:t>
            </a:r>
            <a:endParaRPr lang="tr-TR" sz="2800" b="1" dirty="0" smtClean="0"/>
          </a:p>
          <a:p>
            <a:pPr eaLnBrk="1" hangingPunct="1">
              <a:lnSpc>
                <a:spcPct val="150000"/>
              </a:lnSpc>
              <a:spcBef>
                <a:spcPts val="0"/>
              </a:spcBef>
              <a:buFont typeface="Wingdings" panose="05000000000000000000" pitchFamily="2" charset="2"/>
              <a:buNone/>
              <a:defRPr/>
            </a:pPr>
            <a:r>
              <a:rPr lang="tr-TR" sz="2400" dirty="0" smtClean="0">
                <a:cs typeface="Times New Roman" pitchFamily="18" charset="0"/>
              </a:rPr>
              <a:t>        Atatürk,cumhuriyetin ilanı ile devlet yönetiminde hakimiyeti devlete vermiştir. O,</a:t>
            </a:r>
            <a:r>
              <a:rPr lang="tr-TR" sz="2400" dirty="0" smtClean="0"/>
              <a:t> </a:t>
            </a:r>
            <a:r>
              <a:rPr lang="tr-TR" sz="2400" dirty="0" smtClean="0">
                <a:solidFill>
                  <a:srgbClr val="FFFF00"/>
                </a:solidFill>
                <a:cs typeface="Times New Roman" pitchFamily="18" charset="0"/>
              </a:rPr>
              <a:t>”Egemenlik kayıtsız, şartsız milletindir.” </a:t>
            </a:r>
            <a:r>
              <a:rPr lang="tr-TR" sz="2400" dirty="0" smtClean="0">
                <a:cs typeface="Times New Roman" pitchFamily="18" charset="0"/>
              </a:rPr>
              <a:t>Sözü ile,</a:t>
            </a:r>
            <a:r>
              <a:rPr lang="tr-TR" sz="2400" dirty="0" smtClean="0"/>
              <a:t> </a:t>
            </a:r>
            <a:r>
              <a:rPr lang="tr-TR" sz="2400" dirty="0" smtClean="0">
                <a:cs typeface="Times New Roman" pitchFamily="18" charset="0"/>
              </a:rPr>
              <a:t>cumhuriyetin en önemli niteliğinin millet egemenliği olduğunu vurgulamıştır. Atatürk,</a:t>
            </a:r>
            <a:r>
              <a:rPr lang="tr-TR" sz="2400" dirty="0" smtClean="0"/>
              <a:t> </a:t>
            </a:r>
            <a:r>
              <a:rPr lang="tr-TR" sz="2400" dirty="0" smtClean="0">
                <a:solidFill>
                  <a:srgbClr val="FFFF00"/>
                </a:solidFill>
                <a:cs typeface="Times New Roman" pitchFamily="18" charset="0"/>
              </a:rPr>
              <a:t>”Türk milletinin karakter ve yapısına en uygun idare;</a:t>
            </a:r>
            <a:r>
              <a:rPr lang="tr-TR" sz="2400" dirty="0" smtClean="0">
                <a:solidFill>
                  <a:srgbClr val="FFFF00"/>
                </a:solidFill>
              </a:rPr>
              <a:t> </a:t>
            </a:r>
            <a:r>
              <a:rPr lang="tr-TR" sz="2400" dirty="0" smtClean="0">
                <a:solidFill>
                  <a:srgbClr val="FFFF00"/>
                </a:solidFill>
                <a:cs typeface="Times New Roman" pitchFamily="18" charset="0"/>
              </a:rPr>
              <a:t>cumhuriyet idaresidir</a:t>
            </a:r>
            <a:r>
              <a:rPr lang="tr-TR" sz="2400" dirty="0" smtClean="0">
                <a:cs typeface="Times New Roman" pitchFamily="18" charset="0"/>
              </a:rPr>
              <a:t>” diyerek bu  konudaki duygularını ifade etmiştir. Halkın kendisini doğrudan doğruya yönetmesi gerektiğine inanan Atatürk, demokrasinin en güzel uygulandığı yönetim şekli olarak cumhuriyeti görmüştür.</a:t>
            </a:r>
          </a:p>
          <a:p>
            <a:pPr eaLnBrk="1" hangingPunct="1">
              <a:lnSpc>
                <a:spcPct val="90000"/>
              </a:lnSpc>
              <a:defRPr/>
            </a:pPr>
            <a:endParaRPr lang="tr-TR" dirty="0" smtClean="0"/>
          </a:p>
        </p:txBody>
      </p:sp>
      <p:sp>
        <p:nvSpPr>
          <p:cNvPr id="9219" name="Dikdörtgen 1"/>
          <p:cNvSpPr>
            <a:spLocks noChangeArrowheads="1"/>
          </p:cNvSpPr>
          <p:nvPr/>
        </p:nvSpPr>
        <p:spPr bwMode="auto">
          <a:xfrm>
            <a:off x="179388" y="549275"/>
            <a:ext cx="8785225" cy="5222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fontAlgn="base" hangingPunct="1">
              <a:spcBef>
                <a:spcPct val="0"/>
              </a:spcBef>
              <a:spcAft>
                <a:spcPct val="0"/>
              </a:spcAft>
            </a:pPr>
            <a:r>
              <a:rPr lang="tr-TR" b="1" smtClean="0">
                <a:solidFill>
                  <a:srgbClr val="FFFFFF"/>
                </a:solidFill>
              </a:rPr>
              <a:t> </a:t>
            </a:r>
            <a:r>
              <a:rPr lang="tr-TR" sz="2800" b="1" smtClean="0">
                <a:solidFill>
                  <a:srgbClr val="FFFF66"/>
                </a:solidFill>
                <a:cs typeface="Times New Roman" panose="02020603050405020304" pitchFamily="18" charset="0"/>
              </a:rPr>
              <a:t>1-CUMHURİYETÇİLİK</a:t>
            </a:r>
            <a:endParaRPr lang="tr-TR" sz="2800" smtClean="0">
              <a:solidFill>
                <a:srgbClr val="FFFFFF"/>
              </a:solidFill>
            </a:endParaRPr>
          </a:p>
        </p:txBody>
      </p:sp>
    </p:spTree>
    <p:extLst>
      <p:ext uri="{BB962C8B-B14F-4D97-AF65-F5344CB8AC3E}">
        <p14:creationId xmlns:p14="http://schemas.microsoft.com/office/powerpoint/2010/main" val="2960362279"/>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2016-KPSS-LİSANS</a:t>
            </a:r>
            <a:endParaRPr lang="tr-TR" dirty="0"/>
          </a:p>
        </p:txBody>
      </p:sp>
      <p:pic>
        <p:nvPicPr>
          <p:cNvPr id="4" name="Resim 3"/>
          <p:cNvPicPr/>
          <p:nvPr/>
        </p:nvPicPr>
        <p:blipFill rotWithShape="1">
          <a:blip r:embed="rId2"/>
          <a:srcRect l="38857" t="67504" r="32641" b="9868"/>
          <a:stretch/>
        </p:blipFill>
        <p:spPr bwMode="auto">
          <a:xfrm>
            <a:off x="457200" y="1700808"/>
            <a:ext cx="8229600"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0589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A</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068415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rrowheads="1"/>
          </p:cNvSpPr>
          <p:nvPr>
            <p:ph type="title"/>
          </p:nvPr>
        </p:nvSpPr>
        <p:spPr>
          <a:xfrm>
            <a:off x="179388" y="115888"/>
            <a:ext cx="8713787" cy="504825"/>
          </a:xfrm>
          <a:solidFill>
            <a:srgbClr val="0070C0"/>
          </a:solidFill>
        </p:spPr>
        <p:txBody>
          <a:bodyPr/>
          <a:lstStyle/>
          <a:p>
            <a:pPr algn="l" eaLnBrk="1" hangingPunct="1">
              <a:defRPr/>
            </a:pPr>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smtClean="0">
                <a:solidFill>
                  <a:srgbClr val="FFFF66"/>
                </a:solidFill>
                <a:cs typeface="Times New Roman" pitchFamily="18" charset="0"/>
              </a:rPr>
              <a:t>2-MİLLİYETÇİLİK </a:t>
            </a:r>
            <a:br>
              <a:rPr lang="tr-TR" sz="2800" dirty="0" smtClean="0">
                <a:solidFill>
                  <a:srgbClr val="FFFF66"/>
                </a:solidFill>
                <a:cs typeface="Times New Roman" pitchFamily="18" charset="0"/>
              </a:rPr>
            </a:br>
            <a:r>
              <a:rPr lang="tr-TR" dirty="0" smtClean="0">
                <a:solidFill>
                  <a:srgbClr val="FFFF66"/>
                </a:solidFill>
                <a:cs typeface="Times New Roman" pitchFamily="18" charset="0"/>
              </a:rPr>
              <a:t> </a:t>
            </a:r>
            <a:br>
              <a:rPr lang="tr-TR" dirty="0" smtClean="0">
                <a:solidFill>
                  <a:srgbClr val="FFFF66"/>
                </a:solidFill>
                <a:cs typeface="Times New Roman" pitchFamily="18" charset="0"/>
              </a:rPr>
            </a:br>
            <a:endParaRPr lang="tr-TR" dirty="0" smtClean="0">
              <a:solidFill>
                <a:srgbClr val="FFFF66"/>
              </a:solidFill>
              <a:cs typeface="Times New Roman" pitchFamily="18" charset="0"/>
            </a:endParaRPr>
          </a:p>
        </p:txBody>
      </p:sp>
      <p:sp>
        <p:nvSpPr>
          <p:cNvPr id="271363" name="Rectangle 3"/>
          <p:cNvSpPr>
            <a:spLocks noGrp="1" noChangeArrowheads="1"/>
          </p:cNvSpPr>
          <p:nvPr>
            <p:ph type="body" idx="1"/>
          </p:nvPr>
        </p:nvSpPr>
        <p:spPr>
          <a:xfrm>
            <a:off x="179388" y="692150"/>
            <a:ext cx="8713787" cy="6049963"/>
          </a:xfrm>
          <a:solidFill>
            <a:schemeClr val="bg2"/>
          </a:solidFill>
        </p:spPr>
        <p:txBody>
          <a:bodyPr/>
          <a:lstStyle/>
          <a:p>
            <a:pPr eaLnBrk="1" hangingPunct="1">
              <a:lnSpc>
                <a:spcPct val="150000"/>
              </a:lnSpc>
              <a:defRPr/>
            </a:pPr>
            <a:r>
              <a:rPr lang="tr-TR" sz="2800" dirty="0" smtClean="0">
                <a:cs typeface="Times New Roman" pitchFamily="18" charset="0"/>
              </a:rPr>
              <a:t>Milli birlik ve beraberliği sağlama konusunda,</a:t>
            </a:r>
            <a:r>
              <a:rPr lang="tr-TR" sz="2800" dirty="0" smtClean="0"/>
              <a:t> </a:t>
            </a:r>
            <a:r>
              <a:rPr lang="tr-TR" sz="2800" dirty="0" smtClean="0">
                <a:cs typeface="Times New Roman" pitchFamily="18" charset="0"/>
              </a:rPr>
              <a:t>Atatürkçü Düşünce Sistemi’nin ilk temel ilkesi milliyetçiliktir. Atatürk, milliyetçiliği, Türk milletinin kaderini belirleyen, onu huzur ve refaha götüren temel ilke olarak kabul etmiştir. Atatürk milliyetçiliği, milletin kendi öz kültürüne,</a:t>
            </a:r>
            <a:r>
              <a:rPr lang="tr-TR" sz="2800" dirty="0" smtClean="0"/>
              <a:t> </a:t>
            </a:r>
            <a:r>
              <a:rPr lang="tr-TR" sz="2800" dirty="0" smtClean="0">
                <a:cs typeface="Times New Roman" pitchFamily="18" charset="0"/>
              </a:rPr>
              <a:t>geleneklerine ve milli ülküsü</a:t>
            </a:r>
            <a:r>
              <a:rPr lang="tr-TR" sz="2800" dirty="0" smtClean="0"/>
              <a:t>n</a:t>
            </a:r>
            <a:r>
              <a:rPr lang="tr-TR" sz="2800" dirty="0" smtClean="0">
                <a:cs typeface="Times New Roman" pitchFamily="18" charset="0"/>
              </a:rPr>
              <a:t>e bağlı kalarak,</a:t>
            </a:r>
            <a:r>
              <a:rPr lang="tr-TR" sz="2800" dirty="0" smtClean="0"/>
              <a:t> </a:t>
            </a:r>
            <a:r>
              <a:rPr lang="tr-TR" sz="2800" dirty="0" smtClean="0">
                <a:cs typeface="Times New Roman" pitchFamily="18" charset="0"/>
              </a:rPr>
              <a:t>gücünü ve varlığını her şeyin üstünde tutarak,</a:t>
            </a:r>
            <a:r>
              <a:rPr lang="tr-TR" sz="2800" dirty="0" smtClean="0"/>
              <a:t> </a:t>
            </a:r>
            <a:r>
              <a:rPr lang="tr-TR" sz="2800" dirty="0" smtClean="0">
                <a:cs typeface="Times New Roman" pitchFamily="18" charset="0"/>
              </a:rPr>
              <a:t>mutlu, güvenli ve haysiyetli bir şekilde yaşaması</a:t>
            </a:r>
            <a:r>
              <a:rPr lang="tr-TR" sz="2800" dirty="0" smtClean="0"/>
              <a:t> g</a:t>
            </a:r>
            <a:r>
              <a:rPr lang="tr-TR" sz="2800" dirty="0" smtClean="0">
                <a:cs typeface="Times New Roman" pitchFamily="18" charset="0"/>
              </a:rPr>
              <a:t>erektiğine inanan sosyal, siyasi,</a:t>
            </a:r>
            <a:r>
              <a:rPr lang="tr-TR" sz="2800" dirty="0" smtClean="0"/>
              <a:t> </a:t>
            </a:r>
            <a:r>
              <a:rPr lang="tr-TR" sz="2800" dirty="0" smtClean="0">
                <a:cs typeface="Times New Roman" pitchFamily="18" charset="0"/>
              </a:rPr>
              <a:t>kültürel bütünleşmeyi hedefleyen bir milliyetçiliktir.</a:t>
            </a:r>
          </a:p>
          <a:p>
            <a:pPr eaLnBrk="1" hangingPunct="1">
              <a:lnSpc>
                <a:spcPct val="150000"/>
              </a:lnSpc>
              <a:buFont typeface="Wingdings" panose="05000000000000000000" pitchFamily="2" charset="2"/>
              <a:buNone/>
              <a:defRPr/>
            </a:pPr>
            <a:endParaRPr lang="tr-TR" sz="2800" dirty="0" smtClean="0">
              <a:cs typeface="Times New Roman" pitchFamily="18" charset="0"/>
            </a:endParaRPr>
          </a:p>
          <a:p>
            <a:pPr eaLnBrk="1" hangingPunct="1">
              <a:lnSpc>
                <a:spcPct val="90000"/>
              </a:lnSpc>
              <a:defRPr/>
            </a:pPr>
            <a:endParaRPr lang="tr-TR" dirty="0" smtClean="0"/>
          </a:p>
        </p:txBody>
      </p:sp>
    </p:spTree>
    <p:extLst>
      <p:ext uri="{BB962C8B-B14F-4D97-AF65-F5344CB8AC3E}">
        <p14:creationId xmlns:p14="http://schemas.microsoft.com/office/powerpoint/2010/main" val="1069339032"/>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2012-KPSS-ÖNLİSANS</a:t>
            </a:r>
            <a:endParaRPr lang="tr-TR" dirty="0"/>
          </a:p>
        </p:txBody>
      </p:sp>
      <p:pic>
        <p:nvPicPr>
          <p:cNvPr id="4" name="Resim 3"/>
          <p:cNvPicPr>
            <a:picLocks noChangeAspect="1"/>
          </p:cNvPicPr>
          <p:nvPr/>
        </p:nvPicPr>
        <p:blipFill rotWithShape="1">
          <a:blip r:embed="rId2"/>
          <a:srcRect l="5172" t="32281" r="64389" b="39172"/>
          <a:stretch/>
        </p:blipFill>
        <p:spPr>
          <a:xfrm>
            <a:off x="457200" y="1772815"/>
            <a:ext cx="8229600" cy="4339243"/>
          </a:xfrm>
          <a:prstGeom prst="rect">
            <a:avLst/>
          </a:prstGeom>
        </p:spPr>
      </p:pic>
    </p:spTree>
    <p:extLst>
      <p:ext uri="{BB962C8B-B14F-4D97-AF65-F5344CB8AC3E}">
        <p14:creationId xmlns:p14="http://schemas.microsoft.com/office/powerpoint/2010/main" val="291265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D</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258921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2010-KPSS-LİSANS</a:t>
            </a:r>
            <a:endParaRPr lang="tr-TR" dirty="0"/>
          </a:p>
        </p:txBody>
      </p:sp>
      <p:pic>
        <p:nvPicPr>
          <p:cNvPr id="4" name="Resim 3"/>
          <p:cNvPicPr>
            <a:picLocks noChangeAspect="1"/>
          </p:cNvPicPr>
          <p:nvPr/>
        </p:nvPicPr>
        <p:blipFill rotWithShape="1">
          <a:blip r:embed="rId2"/>
          <a:srcRect l="10153" t="33266" r="61622" b="35235"/>
          <a:stretch/>
        </p:blipFill>
        <p:spPr>
          <a:xfrm>
            <a:off x="492821" y="1700808"/>
            <a:ext cx="8193979" cy="4680520"/>
          </a:xfrm>
          <a:prstGeom prst="rect">
            <a:avLst/>
          </a:prstGeom>
        </p:spPr>
      </p:pic>
    </p:spTree>
    <p:extLst>
      <p:ext uri="{BB962C8B-B14F-4D97-AF65-F5344CB8AC3E}">
        <p14:creationId xmlns:p14="http://schemas.microsoft.com/office/powerpoint/2010/main" val="2077800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D</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288647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2010-KPSS-LİSANS</a:t>
            </a:r>
            <a:endParaRPr lang="tr-TR" dirty="0"/>
          </a:p>
        </p:txBody>
      </p:sp>
      <p:pic>
        <p:nvPicPr>
          <p:cNvPr id="4" name="Resim 3"/>
          <p:cNvPicPr>
            <a:picLocks noChangeAspect="1"/>
          </p:cNvPicPr>
          <p:nvPr/>
        </p:nvPicPr>
        <p:blipFill rotWithShape="1">
          <a:blip r:embed="rId2"/>
          <a:srcRect l="11259" t="26375" r="61622" b="40156"/>
          <a:stretch/>
        </p:blipFill>
        <p:spPr>
          <a:xfrm>
            <a:off x="491392" y="1628800"/>
            <a:ext cx="8195408" cy="4530242"/>
          </a:xfrm>
          <a:prstGeom prst="rect">
            <a:avLst/>
          </a:prstGeom>
        </p:spPr>
      </p:pic>
    </p:spTree>
    <p:extLst>
      <p:ext uri="{BB962C8B-B14F-4D97-AF65-F5344CB8AC3E}">
        <p14:creationId xmlns:p14="http://schemas.microsoft.com/office/powerpoint/2010/main" val="2203837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D</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574235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Grp="1" noChangeArrowheads="1"/>
          </p:cNvSpPr>
          <p:nvPr>
            <p:ph type="body" idx="1"/>
          </p:nvPr>
        </p:nvSpPr>
        <p:spPr>
          <a:solidFill>
            <a:schemeClr val="bg2"/>
          </a:solidFill>
        </p:spPr>
        <p:txBody>
          <a:bodyPr/>
          <a:lstStyle/>
          <a:p>
            <a:pPr algn="ctr" eaLnBrk="1" hangingPunct="1">
              <a:defRPr/>
            </a:pPr>
            <a:endParaRPr lang="tr-TR" sz="4800" dirty="0" smtClean="0">
              <a:solidFill>
                <a:schemeClr val="tx2"/>
              </a:solidFill>
            </a:endParaRPr>
          </a:p>
          <a:p>
            <a:pPr algn="ctr" eaLnBrk="1" hangingPunct="1">
              <a:defRPr/>
            </a:pPr>
            <a:r>
              <a:rPr lang="tr-TR" sz="4800" dirty="0" smtClean="0">
                <a:solidFill>
                  <a:schemeClr val="tx2"/>
                </a:solidFill>
              </a:rPr>
              <a:t> </a:t>
            </a:r>
            <a:r>
              <a:rPr lang="tr-TR" sz="4800" dirty="0" smtClean="0">
                <a:solidFill>
                  <a:srgbClr val="FFFF66"/>
                </a:solidFill>
                <a:cs typeface="Times New Roman" pitchFamily="18" charset="0"/>
              </a:rPr>
              <a:t>ATATÜRKÇÜ DÜŞÜNCE SİSTEMİ</a:t>
            </a:r>
            <a:br>
              <a:rPr lang="tr-TR" sz="4800" dirty="0" smtClean="0">
                <a:solidFill>
                  <a:srgbClr val="FFFF66"/>
                </a:solidFill>
                <a:cs typeface="Times New Roman" pitchFamily="18" charset="0"/>
              </a:rPr>
            </a:br>
            <a:r>
              <a:rPr lang="tr-TR" sz="4800" dirty="0" smtClean="0">
                <a:solidFill>
                  <a:srgbClr val="FFFF66"/>
                </a:solidFill>
              </a:rPr>
              <a:t>VE ATATÜRK İLKELERİ</a:t>
            </a:r>
          </a:p>
        </p:txBody>
      </p:sp>
    </p:spTree>
    <p:extLst>
      <p:ext uri="{BB962C8B-B14F-4D97-AF65-F5344CB8AC3E}">
        <p14:creationId xmlns:p14="http://schemas.microsoft.com/office/powerpoint/2010/main" val="1863651163"/>
      </p:ext>
    </p:extLst>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2008-KPSS-LİSANS</a:t>
            </a:r>
            <a:endParaRPr lang="tr-TR" dirty="0"/>
          </a:p>
        </p:txBody>
      </p:sp>
      <p:pic>
        <p:nvPicPr>
          <p:cNvPr id="4" name="İçerik Yer Tutucusu 3"/>
          <p:cNvPicPr>
            <a:picLocks noGrp="1" noChangeAspect="1"/>
          </p:cNvPicPr>
          <p:nvPr>
            <p:ph idx="1"/>
          </p:nvPr>
        </p:nvPicPr>
        <p:blipFill rotWithShape="1">
          <a:blip r:embed="rId2"/>
          <a:srcRect l="39266" t="32452" r="33899" b="32546"/>
          <a:stretch/>
        </p:blipFill>
        <p:spPr>
          <a:xfrm>
            <a:off x="457200" y="1700807"/>
            <a:ext cx="8229600" cy="4971337"/>
          </a:xfrm>
          <a:prstGeom prst="rect">
            <a:avLst/>
          </a:prstGeom>
        </p:spPr>
      </p:pic>
    </p:spTree>
    <p:extLst>
      <p:ext uri="{BB962C8B-B14F-4D97-AF65-F5344CB8AC3E}">
        <p14:creationId xmlns:p14="http://schemas.microsoft.com/office/powerpoint/2010/main" val="496241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B</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036197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2006-KPSS-ORTAÖĞRETİM</a:t>
            </a:r>
            <a:endParaRPr lang="tr-TR" dirty="0"/>
          </a:p>
        </p:txBody>
      </p:sp>
      <p:pic>
        <p:nvPicPr>
          <p:cNvPr id="4" name="Resim 3"/>
          <p:cNvPicPr>
            <a:picLocks noChangeAspect="1"/>
          </p:cNvPicPr>
          <p:nvPr/>
        </p:nvPicPr>
        <p:blipFill rotWithShape="1">
          <a:blip r:embed="rId2"/>
          <a:srcRect l="37271" t="28344" r="32844" b="36219"/>
          <a:stretch/>
        </p:blipFill>
        <p:spPr>
          <a:xfrm>
            <a:off x="457200" y="1700807"/>
            <a:ext cx="8229600" cy="4711417"/>
          </a:xfrm>
          <a:prstGeom prst="rect">
            <a:avLst/>
          </a:prstGeom>
        </p:spPr>
      </p:pic>
    </p:spTree>
    <p:extLst>
      <p:ext uri="{BB962C8B-B14F-4D97-AF65-F5344CB8AC3E}">
        <p14:creationId xmlns:p14="http://schemas.microsoft.com/office/powerpoint/2010/main" val="2384223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E</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626421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rrowheads="1"/>
          </p:cNvSpPr>
          <p:nvPr>
            <p:ph type="title"/>
          </p:nvPr>
        </p:nvSpPr>
        <p:spPr>
          <a:xfrm>
            <a:off x="685800" y="207963"/>
            <a:ext cx="7772400" cy="1373187"/>
          </a:xfrm>
        </p:spPr>
        <p:txBody>
          <a:bodyPr/>
          <a:lstStyle/>
          <a:p>
            <a:pPr algn="l" eaLnBrk="1" hangingPunct="1">
              <a:defRPr/>
            </a:pPr>
            <a:r>
              <a:rPr lang="tr-TR" sz="2800" smtClean="0">
                <a:solidFill>
                  <a:srgbClr val="FFFF66"/>
                </a:solidFill>
                <a:cs typeface="Times New Roman" pitchFamily="18" charset="0"/>
              </a:rPr>
              <a:t/>
            </a:r>
            <a:br>
              <a:rPr lang="tr-TR" sz="2800" smtClean="0">
                <a:solidFill>
                  <a:srgbClr val="FFFF66"/>
                </a:solidFill>
                <a:cs typeface="Times New Roman" pitchFamily="18" charset="0"/>
              </a:rPr>
            </a:br>
            <a:r>
              <a:rPr lang="tr-TR" sz="2800" smtClean="0">
                <a:cs typeface="Times New Roman" pitchFamily="18" charset="0"/>
              </a:rPr>
              <a:t/>
            </a:r>
            <a:br>
              <a:rPr lang="tr-TR" sz="2800" smtClean="0">
                <a:cs typeface="Times New Roman" pitchFamily="18" charset="0"/>
              </a:rPr>
            </a:br>
            <a:r>
              <a:rPr lang="tr-TR" sz="2800" b="0" smtClean="0">
                <a:cs typeface="Times New Roman" pitchFamily="18" charset="0"/>
              </a:rPr>
              <a:t> </a:t>
            </a:r>
            <a:r>
              <a:rPr lang="tr-TR" sz="2800" smtClean="0">
                <a:cs typeface="Times New Roman" pitchFamily="18" charset="0"/>
              </a:rPr>
              <a:t/>
            </a:r>
            <a:br>
              <a:rPr lang="tr-TR" sz="2800" smtClean="0">
                <a:cs typeface="Times New Roman" pitchFamily="18" charset="0"/>
              </a:rPr>
            </a:br>
            <a:endParaRPr lang="tr-TR" sz="2800" smtClean="0">
              <a:cs typeface="Times New Roman" pitchFamily="18" charset="0"/>
            </a:endParaRPr>
          </a:p>
        </p:txBody>
      </p:sp>
      <p:sp>
        <p:nvSpPr>
          <p:cNvPr id="272387" name="Rectangle 3"/>
          <p:cNvSpPr>
            <a:spLocks noGrp="1" noChangeArrowheads="1"/>
          </p:cNvSpPr>
          <p:nvPr>
            <p:ph type="body" idx="1"/>
          </p:nvPr>
        </p:nvSpPr>
        <p:spPr>
          <a:xfrm>
            <a:off x="179388" y="908050"/>
            <a:ext cx="8856662" cy="5689600"/>
          </a:xfrm>
          <a:solidFill>
            <a:schemeClr val="accent4">
              <a:lumMod val="10000"/>
            </a:schemeClr>
          </a:solidFill>
        </p:spPr>
        <p:txBody>
          <a:bodyPr/>
          <a:lstStyle/>
          <a:p>
            <a:pPr eaLnBrk="1" hangingPunct="1">
              <a:defRPr/>
            </a:pPr>
            <a:endParaRPr lang="tr-TR" dirty="0" smtClean="0"/>
          </a:p>
          <a:p>
            <a:pPr eaLnBrk="1" hangingPunct="1">
              <a:lnSpc>
                <a:spcPct val="150000"/>
              </a:lnSpc>
              <a:defRPr/>
            </a:pPr>
            <a:r>
              <a:rPr lang="tr-TR" sz="2800" dirty="0" smtClean="0">
                <a:cs typeface="Times New Roman" pitchFamily="18" charset="0"/>
              </a:rPr>
              <a:t>Belli bir zamanda bir ülkede oturan ve o ülkeyi vatan bilen kaderini o ülkeye bağlamış insanların bütününe </a:t>
            </a:r>
            <a:r>
              <a:rPr lang="tr-TR" sz="2800" dirty="0" smtClean="0">
                <a:solidFill>
                  <a:srgbClr val="FFFF00"/>
                </a:solidFill>
                <a:cs typeface="Times New Roman" pitchFamily="18" charset="0"/>
              </a:rPr>
              <a:t>“halk” </a:t>
            </a:r>
            <a:r>
              <a:rPr lang="tr-TR" sz="2800" dirty="0" smtClean="0">
                <a:cs typeface="Times New Roman" pitchFamily="18" charset="0"/>
              </a:rPr>
              <a:t>denir. Milliyetçilik ve cumhuriyetçilik ilkelerinin tabii bir sonucudur. Halkçılık, </a:t>
            </a:r>
            <a:r>
              <a:rPr lang="tr-TR" sz="2800" dirty="0" smtClean="0">
                <a:solidFill>
                  <a:srgbClr val="FFFF00"/>
                </a:solidFill>
                <a:cs typeface="Times New Roman" pitchFamily="18" charset="0"/>
              </a:rPr>
              <a:t>imtiyazsız ve sınıfsız bir millet </a:t>
            </a:r>
            <a:r>
              <a:rPr lang="tr-TR" sz="2800" dirty="0" smtClean="0">
                <a:cs typeface="Times New Roman" pitchFamily="18" charset="0"/>
              </a:rPr>
              <a:t>hedeflemektedir. Atatürk’e göre halk ve millet eşdeğerdir.</a:t>
            </a:r>
          </a:p>
        </p:txBody>
      </p:sp>
      <p:sp>
        <p:nvSpPr>
          <p:cNvPr id="11268" name="Dikdörtgen 1"/>
          <p:cNvSpPr>
            <a:spLocks noChangeArrowheads="1"/>
          </p:cNvSpPr>
          <p:nvPr/>
        </p:nvSpPr>
        <p:spPr bwMode="auto">
          <a:xfrm>
            <a:off x="179388" y="333375"/>
            <a:ext cx="8640762" cy="7381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fontAlgn="base" hangingPunct="1">
              <a:lnSpc>
                <a:spcPct val="150000"/>
              </a:lnSpc>
              <a:spcBef>
                <a:spcPct val="0"/>
              </a:spcBef>
              <a:spcAft>
                <a:spcPct val="0"/>
              </a:spcAft>
            </a:pPr>
            <a:r>
              <a:rPr lang="tr-TR" sz="2800" smtClean="0">
                <a:solidFill>
                  <a:srgbClr val="FFFF00"/>
                </a:solidFill>
                <a:cs typeface="Times New Roman" panose="02020603050405020304" pitchFamily="18" charset="0"/>
              </a:rPr>
              <a:t>3-HALKÇILIK</a:t>
            </a:r>
          </a:p>
        </p:txBody>
      </p:sp>
    </p:spTree>
    <p:extLst>
      <p:ext uri="{BB962C8B-B14F-4D97-AF65-F5344CB8AC3E}">
        <p14:creationId xmlns:p14="http://schemas.microsoft.com/office/powerpoint/2010/main" val="3180809944"/>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3"/>
          <p:cNvSpPr>
            <a:spLocks noGrp="1" noChangeArrowheads="1"/>
          </p:cNvSpPr>
          <p:nvPr>
            <p:ph type="body" idx="1"/>
          </p:nvPr>
        </p:nvSpPr>
        <p:spPr>
          <a:xfrm>
            <a:off x="381000" y="836613"/>
            <a:ext cx="8077200" cy="5259387"/>
          </a:xfrm>
          <a:solidFill>
            <a:schemeClr val="accent4">
              <a:lumMod val="10000"/>
            </a:schemeClr>
          </a:solidFill>
        </p:spPr>
        <p:txBody>
          <a:bodyPr/>
          <a:lstStyle/>
          <a:p>
            <a:pPr eaLnBrk="1" hangingPunct="1">
              <a:lnSpc>
                <a:spcPct val="150000"/>
              </a:lnSpc>
              <a:spcBef>
                <a:spcPts val="0"/>
              </a:spcBef>
              <a:defRPr/>
            </a:pPr>
            <a:r>
              <a:rPr lang="tr-TR" sz="3600" dirty="0" smtClean="0">
                <a:cs typeface="Times New Roman" pitchFamily="18" charset="0"/>
              </a:rPr>
              <a:t>Atatürk,”</a:t>
            </a:r>
            <a:r>
              <a:rPr lang="tr-TR" sz="3600" dirty="0" smtClean="0">
                <a:solidFill>
                  <a:srgbClr val="FFFF00"/>
                </a:solidFill>
                <a:cs typeface="Times New Roman" pitchFamily="18" charset="0"/>
              </a:rPr>
              <a:t>Türkiye Cum</a:t>
            </a:r>
            <a:r>
              <a:rPr lang="tr-TR" sz="3600" dirty="0" smtClean="0">
                <a:solidFill>
                  <a:srgbClr val="FFFF00"/>
                </a:solidFill>
              </a:rPr>
              <a:t>h</a:t>
            </a:r>
            <a:r>
              <a:rPr lang="tr-TR" sz="3600" dirty="0" smtClean="0">
                <a:solidFill>
                  <a:srgbClr val="FFFF00"/>
                </a:solidFill>
                <a:cs typeface="Times New Roman" pitchFamily="18" charset="0"/>
              </a:rPr>
              <a:t>uriyeti halkını;</a:t>
            </a:r>
            <a:r>
              <a:rPr lang="tr-TR" sz="3600" dirty="0" smtClean="0">
                <a:solidFill>
                  <a:srgbClr val="FFFF00"/>
                </a:solidFill>
              </a:rPr>
              <a:t>    </a:t>
            </a:r>
            <a:r>
              <a:rPr lang="tr-TR" sz="3600" dirty="0" smtClean="0">
                <a:solidFill>
                  <a:srgbClr val="FFFF00"/>
                </a:solidFill>
                <a:cs typeface="Times New Roman" pitchFamily="18" charset="0"/>
              </a:rPr>
              <a:t>ayrı ayrı sınıflardan oluşmuş değil ve fakat kişisel ve sosyal hayat içinde iş bölümü itibariyle çeşitli mesleklere ayrılmış bir toplum olarak görmek esas prensiplerimiz-</a:t>
            </a:r>
            <a:r>
              <a:rPr lang="tr-TR" sz="3600" dirty="0" err="1" smtClean="0">
                <a:solidFill>
                  <a:srgbClr val="FFFF00"/>
                </a:solidFill>
                <a:cs typeface="Times New Roman" pitchFamily="18" charset="0"/>
              </a:rPr>
              <a:t>dendir</a:t>
            </a:r>
            <a:r>
              <a:rPr lang="tr-TR" sz="3600" dirty="0" smtClean="0">
                <a:solidFill>
                  <a:srgbClr val="FFFF00"/>
                </a:solidFill>
                <a:cs typeface="Times New Roman" pitchFamily="18" charset="0"/>
              </a:rPr>
              <a:t>.”</a:t>
            </a:r>
            <a:r>
              <a:rPr lang="tr-TR" sz="3600" dirty="0" smtClean="0">
                <a:cs typeface="Times New Roman" pitchFamily="18" charset="0"/>
              </a:rPr>
              <a:t>der. </a:t>
            </a:r>
          </a:p>
          <a:p>
            <a:pPr eaLnBrk="1" hangingPunct="1">
              <a:lnSpc>
                <a:spcPct val="150000"/>
              </a:lnSpc>
              <a:spcBef>
                <a:spcPts val="0"/>
              </a:spcBef>
              <a:defRPr/>
            </a:pPr>
            <a:endParaRPr lang="tr-TR" sz="3600" dirty="0" smtClean="0"/>
          </a:p>
        </p:txBody>
      </p:sp>
    </p:spTree>
    <p:extLst>
      <p:ext uri="{BB962C8B-B14F-4D97-AF65-F5344CB8AC3E}">
        <p14:creationId xmlns:p14="http://schemas.microsoft.com/office/powerpoint/2010/main" val="2260802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type="body" idx="1"/>
          </p:nvPr>
        </p:nvSpPr>
        <p:spPr>
          <a:xfrm>
            <a:off x="684213" y="692150"/>
            <a:ext cx="8077200" cy="5715000"/>
          </a:xfrm>
          <a:solidFill>
            <a:schemeClr val="bg2"/>
          </a:solidFill>
        </p:spPr>
        <p:txBody>
          <a:bodyPr/>
          <a:lstStyle/>
          <a:p>
            <a:pPr eaLnBrk="1" hangingPunct="1">
              <a:defRPr/>
            </a:pPr>
            <a:endParaRPr lang="tr-TR" sz="3600" dirty="0" smtClean="0"/>
          </a:p>
          <a:p>
            <a:pPr eaLnBrk="1" hangingPunct="1">
              <a:defRPr/>
            </a:pPr>
            <a:r>
              <a:rPr lang="tr-TR" sz="3600" dirty="0" smtClean="0">
                <a:cs typeface="Times New Roman" pitchFamily="18" charset="0"/>
              </a:rPr>
              <a:t>Halkçılık birbirini tamamlayıcı nitelikteki üç unsurdan meydana gelir:</a:t>
            </a:r>
          </a:p>
          <a:p>
            <a:pPr eaLnBrk="1" hangingPunct="1">
              <a:buFont typeface="Wingdings" panose="05000000000000000000" pitchFamily="2" charset="2"/>
              <a:buNone/>
              <a:defRPr/>
            </a:pPr>
            <a:r>
              <a:rPr lang="tr-TR" sz="3600" dirty="0" smtClean="0">
                <a:cs typeface="Times New Roman" pitchFamily="18" charset="0"/>
              </a:rPr>
              <a:t>   </a:t>
            </a:r>
            <a:r>
              <a:rPr lang="tr-TR" sz="3600" dirty="0" smtClean="0">
                <a:solidFill>
                  <a:srgbClr val="FFFF66"/>
                </a:solidFill>
                <a:cs typeface="Times New Roman" pitchFamily="18" charset="0"/>
              </a:rPr>
              <a:t>-Kanun önünde herkesin eşitliği</a:t>
            </a:r>
          </a:p>
          <a:p>
            <a:pPr eaLnBrk="1" hangingPunct="1">
              <a:buFont typeface="Wingdings" panose="05000000000000000000" pitchFamily="2" charset="2"/>
              <a:buNone/>
              <a:defRPr/>
            </a:pPr>
            <a:r>
              <a:rPr lang="tr-TR" sz="3600" dirty="0" smtClean="0">
                <a:solidFill>
                  <a:srgbClr val="FFFF66"/>
                </a:solidFill>
                <a:cs typeface="Times New Roman" pitchFamily="18" charset="0"/>
              </a:rPr>
              <a:t>   -Siyasi demokrasi</a:t>
            </a:r>
          </a:p>
          <a:p>
            <a:pPr eaLnBrk="1" hangingPunct="1">
              <a:buFont typeface="Wingdings" panose="05000000000000000000" pitchFamily="2" charset="2"/>
              <a:buNone/>
              <a:defRPr/>
            </a:pPr>
            <a:r>
              <a:rPr lang="tr-TR" sz="3600" dirty="0" smtClean="0">
                <a:solidFill>
                  <a:srgbClr val="FFFF66"/>
                </a:solidFill>
              </a:rPr>
              <a:t>   </a:t>
            </a:r>
            <a:r>
              <a:rPr lang="tr-TR" sz="3600" dirty="0" smtClean="0">
                <a:solidFill>
                  <a:srgbClr val="FFFF66"/>
                </a:solidFill>
                <a:cs typeface="Times New Roman" pitchFamily="18" charset="0"/>
              </a:rPr>
              <a:t>-Sınıf mücadelesinin reddi ve sosyal dayanışma</a:t>
            </a:r>
            <a:endParaRPr lang="tr-TR" sz="3600" dirty="0" smtClean="0">
              <a:solidFill>
                <a:srgbClr val="FFFF66"/>
              </a:solidFill>
            </a:endParaRPr>
          </a:p>
          <a:p>
            <a:pPr eaLnBrk="1" hangingPunct="1">
              <a:defRPr/>
            </a:pPr>
            <a:endParaRPr lang="tr-TR" sz="3600" dirty="0" smtClean="0">
              <a:solidFill>
                <a:srgbClr val="FFFF66"/>
              </a:solidFill>
            </a:endParaRPr>
          </a:p>
        </p:txBody>
      </p:sp>
    </p:spTree>
    <p:extLst>
      <p:ext uri="{BB962C8B-B14F-4D97-AF65-F5344CB8AC3E}">
        <p14:creationId xmlns:p14="http://schemas.microsoft.com/office/powerpoint/2010/main" val="2517763528"/>
      </p:ext>
    </p:extLst>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2012-KPSS-ÖNLİSANS</a:t>
            </a:r>
            <a:endParaRPr lang="tr-TR" dirty="0"/>
          </a:p>
        </p:txBody>
      </p:sp>
      <p:pic>
        <p:nvPicPr>
          <p:cNvPr id="4" name="Resim 3"/>
          <p:cNvPicPr>
            <a:picLocks noChangeAspect="1"/>
          </p:cNvPicPr>
          <p:nvPr/>
        </p:nvPicPr>
        <p:blipFill rotWithShape="1">
          <a:blip r:embed="rId2"/>
          <a:srcRect l="5726" t="37203" r="63835" b="33265"/>
          <a:stretch/>
        </p:blipFill>
        <p:spPr>
          <a:xfrm>
            <a:off x="457200" y="1700808"/>
            <a:ext cx="8229600" cy="4488872"/>
          </a:xfrm>
          <a:prstGeom prst="rect">
            <a:avLst/>
          </a:prstGeom>
        </p:spPr>
      </p:pic>
    </p:spTree>
    <p:extLst>
      <p:ext uri="{BB962C8B-B14F-4D97-AF65-F5344CB8AC3E}">
        <p14:creationId xmlns:p14="http://schemas.microsoft.com/office/powerpoint/2010/main" val="980247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A</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376886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2012-KPSS- </a:t>
            </a:r>
            <a:r>
              <a:rPr lang="tr-TR" dirty="0"/>
              <a:t>ORTAÖĞRETİM</a:t>
            </a:r>
          </a:p>
        </p:txBody>
      </p:sp>
      <p:pic>
        <p:nvPicPr>
          <p:cNvPr id="4" name="Resim 3"/>
          <p:cNvPicPr>
            <a:picLocks noChangeAspect="1"/>
          </p:cNvPicPr>
          <p:nvPr/>
        </p:nvPicPr>
        <p:blipFill rotWithShape="1">
          <a:blip r:embed="rId2"/>
          <a:srcRect l="37271" t="22438" r="34504" b="42125"/>
          <a:stretch/>
        </p:blipFill>
        <p:spPr>
          <a:xfrm>
            <a:off x="457200" y="1628799"/>
            <a:ext cx="8229600" cy="4632755"/>
          </a:xfrm>
          <a:prstGeom prst="rect">
            <a:avLst/>
          </a:prstGeom>
        </p:spPr>
      </p:pic>
    </p:spTree>
    <p:extLst>
      <p:ext uri="{BB962C8B-B14F-4D97-AF65-F5344CB8AC3E}">
        <p14:creationId xmlns:p14="http://schemas.microsoft.com/office/powerpoint/2010/main" val="31607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rrowheads="1"/>
          </p:cNvSpPr>
          <p:nvPr>
            <p:ph type="title"/>
          </p:nvPr>
        </p:nvSpPr>
        <p:spPr>
          <a:xfrm>
            <a:off x="323850" y="179388"/>
            <a:ext cx="8496300" cy="1373187"/>
          </a:xfrm>
          <a:solidFill>
            <a:srgbClr val="0070C0"/>
          </a:solidFill>
        </p:spPr>
        <p:txBody>
          <a:bodyPr/>
          <a:lstStyle/>
          <a:p>
            <a:pPr eaLnBrk="1" hangingPunct="1">
              <a:defRPr/>
            </a:pPr>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smtClean="0">
                <a:solidFill>
                  <a:srgbClr val="FFFF66"/>
                </a:solidFill>
                <a:cs typeface="Times New Roman" pitchFamily="18" charset="0"/>
              </a:rPr>
              <a:t>A-ATATÜRKÇÜ DÜŞÜNCE SİSTEMİ</a:t>
            </a:r>
            <a:br>
              <a:rPr lang="tr-TR" sz="2800" dirty="0" smtClean="0">
                <a:solidFill>
                  <a:srgbClr val="FFFF66"/>
                </a:solidFill>
                <a:cs typeface="Times New Roman" pitchFamily="18" charset="0"/>
              </a:rPr>
            </a:br>
            <a:r>
              <a:rPr lang="tr-TR" sz="2800" b="0" dirty="0" smtClean="0">
                <a:cs typeface="Times New Roman" pitchFamily="18" charset="0"/>
              </a:rPr>
              <a:t> </a:t>
            </a:r>
            <a:r>
              <a:rPr lang="tr-TR" sz="2800" dirty="0" smtClean="0">
                <a:cs typeface="Times New Roman" pitchFamily="18" charset="0"/>
              </a:rPr>
              <a:t/>
            </a:r>
            <a:br>
              <a:rPr lang="tr-TR" sz="2800" dirty="0" smtClean="0">
                <a:cs typeface="Times New Roman" pitchFamily="18" charset="0"/>
              </a:rPr>
            </a:br>
            <a:endParaRPr lang="tr-TR" sz="2800" dirty="0" smtClean="0">
              <a:cs typeface="Times New Roman" pitchFamily="18" charset="0"/>
            </a:endParaRPr>
          </a:p>
        </p:txBody>
      </p:sp>
      <p:sp>
        <p:nvSpPr>
          <p:cNvPr id="268291" name="Rectangle 3"/>
          <p:cNvSpPr>
            <a:spLocks noGrp="1" noChangeArrowheads="1"/>
          </p:cNvSpPr>
          <p:nvPr>
            <p:ph type="body" idx="1"/>
          </p:nvPr>
        </p:nvSpPr>
        <p:spPr>
          <a:xfrm>
            <a:off x="323850" y="1412875"/>
            <a:ext cx="8496300" cy="5257800"/>
          </a:xfrm>
          <a:solidFill>
            <a:schemeClr val="bg2"/>
          </a:solidFill>
        </p:spPr>
        <p:txBody>
          <a:bodyPr/>
          <a:lstStyle/>
          <a:p>
            <a:pPr eaLnBrk="1" hangingPunct="1">
              <a:lnSpc>
                <a:spcPct val="150000"/>
              </a:lnSpc>
              <a:spcBef>
                <a:spcPts val="0"/>
              </a:spcBef>
              <a:defRPr/>
            </a:pPr>
            <a:r>
              <a:rPr lang="tr-TR" sz="2400" b="1" dirty="0" smtClean="0">
                <a:solidFill>
                  <a:srgbClr val="FFFF66"/>
                </a:solidFill>
                <a:cs typeface="Times New Roman" pitchFamily="18" charset="0"/>
              </a:rPr>
              <a:t>1-ATATÜRKÇÜLÜĞÜN TANIMI  VE ÖNEMİ</a:t>
            </a:r>
            <a:endParaRPr lang="tr-TR" sz="2400" dirty="0" smtClean="0">
              <a:solidFill>
                <a:srgbClr val="FFFF66"/>
              </a:solidFill>
              <a:cs typeface="Times New Roman" pitchFamily="18" charset="0"/>
            </a:endParaRPr>
          </a:p>
          <a:p>
            <a:pPr eaLnBrk="1" hangingPunct="1">
              <a:lnSpc>
                <a:spcPct val="150000"/>
              </a:lnSpc>
              <a:spcBef>
                <a:spcPts val="0"/>
              </a:spcBef>
              <a:buFont typeface="Wingdings" panose="05000000000000000000" pitchFamily="2" charset="2"/>
              <a:buNone/>
              <a:defRPr/>
            </a:pPr>
            <a:r>
              <a:rPr lang="tr-TR" sz="2400" b="1" dirty="0" smtClean="0">
                <a:cs typeface="Times New Roman" pitchFamily="18" charset="0"/>
              </a:rPr>
              <a:t>       </a:t>
            </a:r>
            <a:r>
              <a:rPr lang="tr-TR" sz="2400" dirty="0" smtClean="0">
                <a:cs typeface="Times New Roman" pitchFamily="18" charset="0"/>
              </a:rPr>
              <a:t>Türk  milletinin bugün ve gelecekte tam bağımsızlığa, huzur ve refaha sahip olması, devle</a:t>
            </a:r>
            <a:r>
              <a:rPr lang="tr-TR" sz="2400" dirty="0" smtClean="0"/>
              <a:t>t</a:t>
            </a:r>
            <a:r>
              <a:rPr lang="tr-TR" sz="2400" dirty="0" smtClean="0">
                <a:cs typeface="Times New Roman" pitchFamily="18" charset="0"/>
              </a:rPr>
              <a:t>in millet egemenliği esasına dayandırılması, aklın ve ilmim rehberliğinde Türk kültürünün çağdaş uygarlık düzeyi üzerine çıkarılması amacı ile temel esasları yine Atatürk tarafından belirtilen devlet hayatına, fikir hayatına ve ekonomik hayata, toplumun temel kurumlarına ilişkin gerçekçi fikirlere ve ilkelere Atatürkçülük denir.</a:t>
            </a:r>
          </a:p>
          <a:p>
            <a:pPr eaLnBrk="1" hangingPunct="1">
              <a:lnSpc>
                <a:spcPct val="90000"/>
              </a:lnSpc>
              <a:defRPr/>
            </a:pPr>
            <a:endParaRPr lang="tr-TR" dirty="0" smtClean="0"/>
          </a:p>
        </p:txBody>
      </p:sp>
    </p:spTree>
    <p:extLst>
      <p:ext uri="{BB962C8B-B14F-4D97-AF65-F5344CB8AC3E}">
        <p14:creationId xmlns:p14="http://schemas.microsoft.com/office/powerpoint/2010/main" val="1016548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E</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268377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2008-KPSS-LİSANS</a:t>
            </a:r>
            <a:endParaRPr lang="tr-TR" dirty="0"/>
          </a:p>
        </p:txBody>
      </p:sp>
      <p:pic>
        <p:nvPicPr>
          <p:cNvPr id="4" name="Resim 3"/>
          <p:cNvPicPr>
            <a:picLocks noChangeAspect="1"/>
          </p:cNvPicPr>
          <p:nvPr/>
        </p:nvPicPr>
        <p:blipFill rotWithShape="1">
          <a:blip r:embed="rId2"/>
          <a:srcRect l="39485" t="54922" r="34504" b="15547"/>
          <a:stretch/>
        </p:blipFill>
        <p:spPr>
          <a:xfrm>
            <a:off x="457200" y="1628800"/>
            <a:ext cx="8229600" cy="4373044"/>
          </a:xfrm>
          <a:prstGeom prst="rect">
            <a:avLst/>
          </a:prstGeom>
        </p:spPr>
      </p:pic>
    </p:spTree>
    <p:extLst>
      <p:ext uri="{BB962C8B-B14F-4D97-AF65-F5344CB8AC3E}">
        <p14:creationId xmlns:p14="http://schemas.microsoft.com/office/powerpoint/2010/main" val="2711379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D</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942123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2006-KPSS-ORTAÖĞRETİM</a:t>
            </a:r>
            <a:endParaRPr lang="tr-TR" dirty="0"/>
          </a:p>
        </p:txBody>
      </p:sp>
      <p:pic>
        <p:nvPicPr>
          <p:cNvPr id="4" name="Resim 3"/>
          <p:cNvPicPr>
            <a:picLocks noChangeAspect="1"/>
          </p:cNvPicPr>
          <p:nvPr/>
        </p:nvPicPr>
        <p:blipFill rotWithShape="1">
          <a:blip r:embed="rId2"/>
          <a:srcRect l="6831" t="41141" r="63837" b="30312"/>
          <a:stretch/>
        </p:blipFill>
        <p:spPr>
          <a:xfrm>
            <a:off x="457200" y="1700807"/>
            <a:ext cx="8229600" cy="4502987"/>
          </a:xfrm>
          <a:prstGeom prst="rect">
            <a:avLst/>
          </a:prstGeom>
        </p:spPr>
      </p:pic>
    </p:spTree>
    <p:extLst>
      <p:ext uri="{BB962C8B-B14F-4D97-AF65-F5344CB8AC3E}">
        <p14:creationId xmlns:p14="http://schemas.microsoft.com/office/powerpoint/2010/main" val="1752403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E</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128108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rrowheads="1"/>
          </p:cNvSpPr>
          <p:nvPr>
            <p:ph type="title"/>
          </p:nvPr>
        </p:nvSpPr>
        <p:spPr/>
        <p:txBody>
          <a:bodyPr/>
          <a:lstStyle/>
          <a:p>
            <a:pPr eaLnBrk="1" hangingPunct="1">
              <a:defRPr/>
            </a:pPr>
            <a:endParaRPr lang="tr-TR" smtClean="0"/>
          </a:p>
        </p:txBody>
      </p:sp>
      <p:sp>
        <p:nvSpPr>
          <p:cNvPr id="275459" name="Rectangle 3"/>
          <p:cNvSpPr>
            <a:spLocks noGrp="1" noChangeArrowheads="1"/>
          </p:cNvSpPr>
          <p:nvPr>
            <p:ph type="body" idx="1"/>
          </p:nvPr>
        </p:nvSpPr>
        <p:spPr>
          <a:xfrm>
            <a:off x="250825" y="260350"/>
            <a:ext cx="8642350" cy="6194425"/>
          </a:xfrm>
          <a:solidFill>
            <a:schemeClr val="bg2"/>
          </a:solidFill>
        </p:spPr>
        <p:txBody>
          <a:bodyPr/>
          <a:lstStyle/>
          <a:p>
            <a:pPr eaLnBrk="1" hangingPunct="1">
              <a:lnSpc>
                <a:spcPct val="80000"/>
              </a:lnSpc>
              <a:defRPr/>
            </a:pPr>
            <a:r>
              <a:rPr lang="tr-TR" sz="2800" b="1" dirty="0" smtClean="0"/>
              <a:t>63. </a:t>
            </a:r>
            <a:r>
              <a:rPr lang="tr-TR" sz="2800" dirty="0" smtClean="0"/>
              <a:t>Halkçılık, yönetimde, siyasette, kalkınmada, gelirin</a:t>
            </a:r>
          </a:p>
          <a:p>
            <a:pPr eaLnBrk="1" hangingPunct="1">
              <a:lnSpc>
                <a:spcPct val="80000"/>
              </a:lnSpc>
              <a:defRPr/>
            </a:pPr>
            <a:r>
              <a:rPr lang="tr-TR" sz="2800" dirty="0" smtClean="0"/>
              <a:t>dağılımında, devlet ve ulus olanaklarının kullanılmasında halk yararının gözetilmesini amaçlar. Bu amaç doğrultusunda devleti önlemler almak, yasalar çıkarmak, düzenlemeler yapmak, engelleri ortadan kaldırmakla görevli kılar.</a:t>
            </a:r>
            <a:endParaRPr lang="tr-TR" sz="2800" b="1" dirty="0" smtClean="0"/>
          </a:p>
          <a:p>
            <a:pPr eaLnBrk="1" hangingPunct="1">
              <a:lnSpc>
                <a:spcPct val="80000"/>
              </a:lnSpc>
              <a:defRPr/>
            </a:pPr>
            <a:r>
              <a:rPr lang="tr-TR" sz="2800" b="1" dirty="0" smtClean="0"/>
              <a:t>Buna göre,</a:t>
            </a:r>
            <a:endParaRPr lang="tr-TR" sz="2800" dirty="0" smtClean="0"/>
          </a:p>
          <a:p>
            <a:pPr eaLnBrk="1" hangingPunct="1">
              <a:lnSpc>
                <a:spcPct val="80000"/>
              </a:lnSpc>
              <a:defRPr/>
            </a:pPr>
            <a:r>
              <a:rPr lang="tr-TR" sz="2800" dirty="0" smtClean="0"/>
              <a:t>I. </a:t>
            </a:r>
            <a:r>
              <a:rPr lang="tr-TR" sz="2800" dirty="0" err="1" smtClean="0"/>
              <a:t>Âşar</a:t>
            </a:r>
            <a:r>
              <a:rPr lang="tr-TR" sz="2800" dirty="0" smtClean="0"/>
              <a:t> vergisinin kaldırılması,</a:t>
            </a:r>
          </a:p>
          <a:p>
            <a:pPr eaLnBrk="1" hangingPunct="1">
              <a:lnSpc>
                <a:spcPct val="80000"/>
              </a:lnSpc>
              <a:defRPr/>
            </a:pPr>
            <a:r>
              <a:rPr lang="tr-TR" sz="2800" dirty="0" smtClean="0"/>
              <a:t>II. okuma yazma seferberliğinin başlatılması,</a:t>
            </a:r>
          </a:p>
          <a:p>
            <a:pPr eaLnBrk="1" hangingPunct="1">
              <a:lnSpc>
                <a:spcPct val="80000"/>
              </a:lnSpc>
              <a:defRPr/>
            </a:pPr>
            <a:r>
              <a:rPr lang="tr-TR" sz="2800" dirty="0" smtClean="0"/>
              <a:t>III. hicri takvim yerine miladi takvimin kabul edilmesi</a:t>
            </a:r>
            <a:endParaRPr lang="tr-TR" sz="2800" b="1" dirty="0" smtClean="0"/>
          </a:p>
          <a:p>
            <a:pPr eaLnBrk="1" hangingPunct="1">
              <a:lnSpc>
                <a:spcPct val="80000"/>
              </a:lnSpc>
              <a:defRPr/>
            </a:pPr>
            <a:r>
              <a:rPr lang="tr-TR" sz="2800" b="1" dirty="0" smtClean="0"/>
              <a:t>uygulamalarının hangilerinde doğrudan halkçılık</a:t>
            </a:r>
          </a:p>
          <a:p>
            <a:pPr eaLnBrk="1" hangingPunct="1">
              <a:lnSpc>
                <a:spcPct val="80000"/>
              </a:lnSpc>
              <a:defRPr/>
            </a:pPr>
            <a:r>
              <a:rPr lang="tr-TR" sz="2800" b="1" dirty="0" smtClean="0"/>
              <a:t>ilkesinin temel alındığı savunulabilir?</a:t>
            </a:r>
            <a:endParaRPr lang="tr-TR" sz="2800" dirty="0" smtClean="0"/>
          </a:p>
          <a:p>
            <a:pPr eaLnBrk="1" hangingPunct="1">
              <a:lnSpc>
                <a:spcPct val="80000"/>
              </a:lnSpc>
              <a:defRPr/>
            </a:pPr>
            <a:r>
              <a:rPr lang="tr-TR" sz="2800" dirty="0" smtClean="0"/>
              <a:t>A) Yalnız I  B) Yalnız II  C) I ve II</a:t>
            </a:r>
          </a:p>
          <a:p>
            <a:pPr eaLnBrk="1" hangingPunct="1">
              <a:lnSpc>
                <a:spcPct val="80000"/>
              </a:lnSpc>
              <a:defRPr/>
            </a:pPr>
            <a:r>
              <a:rPr lang="tr-TR" sz="2800" dirty="0" smtClean="0"/>
              <a:t>D) II ve III E) I, II ve III                                         </a:t>
            </a:r>
            <a:r>
              <a:rPr lang="tr-TR" sz="2800" b="1" dirty="0" smtClean="0">
                <a:solidFill>
                  <a:srgbClr val="FFFF66"/>
                </a:solidFill>
              </a:rPr>
              <a:t>2005</a:t>
            </a:r>
          </a:p>
        </p:txBody>
      </p:sp>
    </p:spTree>
    <p:extLst>
      <p:ext uri="{BB962C8B-B14F-4D97-AF65-F5344CB8AC3E}">
        <p14:creationId xmlns:p14="http://schemas.microsoft.com/office/powerpoint/2010/main" val="1404965712"/>
      </p:ext>
    </p:extLst>
  </p:cSld>
  <p:clrMapOvr>
    <a:masterClrMapping/>
  </p:clrMapOvr>
  <p:transition>
    <p:cut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rrowheads="1"/>
          </p:cNvSpPr>
          <p:nvPr>
            <p:ph type="title"/>
          </p:nvPr>
        </p:nvSpPr>
        <p:spPr>
          <a:xfrm>
            <a:off x="395288" y="260350"/>
            <a:ext cx="8493125" cy="576263"/>
          </a:xfrm>
          <a:solidFill>
            <a:srgbClr val="0070C0"/>
          </a:solidFill>
        </p:spPr>
        <p:txBody>
          <a:bodyPr/>
          <a:lstStyle/>
          <a:p>
            <a:pPr algn="l" eaLnBrk="1" hangingPunct="1">
              <a:defRPr/>
            </a:pPr>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a:solidFill>
                  <a:srgbClr val="FFFF66"/>
                </a:solidFill>
                <a:cs typeface="Times New Roman" pitchFamily="18" charset="0"/>
              </a:rPr>
              <a:t/>
            </a:r>
            <a:br>
              <a:rPr lang="tr-TR" sz="2800" dirty="0">
                <a:solidFill>
                  <a:srgbClr val="FFFF66"/>
                </a:solidFill>
                <a:cs typeface="Times New Roman" pitchFamily="18" charset="0"/>
              </a:rPr>
            </a:br>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smtClean="0">
                <a:solidFill>
                  <a:srgbClr val="FFFF66"/>
                </a:solidFill>
                <a:cs typeface="Times New Roman" pitchFamily="18" charset="0"/>
              </a:rPr>
              <a:t>4-DEVLETÇİLİK</a:t>
            </a:r>
            <a:br>
              <a:rPr lang="tr-TR" sz="2800" dirty="0" smtClean="0">
                <a:solidFill>
                  <a:srgbClr val="FFFF66"/>
                </a:solidFill>
                <a:cs typeface="Times New Roman" pitchFamily="18" charset="0"/>
              </a:rPr>
            </a:br>
            <a:r>
              <a:rPr lang="tr-TR" dirty="0" smtClean="0">
                <a:solidFill>
                  <a:srgbClr val="FFFF66"/>
                </a:solidFill>
                <a:cs typeface="Times New Roman" pitchFamily="18" charset="0"/>
              </a:rPr>
              <a:t> </a:t>
            </a:r>
            <a:br>
              <a:rPr lang="tr-TR" dirty="0" smtClean="0">
                <a:solidFill>
                  <a:srgbClr val="FFFF66"/>
                </a:solidFill>
                <a:cs typeface="Times New Roman" pitchFamily="18" charset="0"/>
              </a:rPr>
            </a:br>
            <a:endParaRPr lang="tr-TR" dirty="0" smtClean="0">
              <a:solidFill>
                <a:srgbClr val="FFFF66"/>
              </a:solidFill>
              <a:cs typeface="Times New Roman" pitchFamily="18" charset="0"/>
            </a:endParaRPr>
          </a:p>
        </p:txBody>
      </p:sp>
      <p:sp>
        <p:nvSpPr>
          <p:cNvPr id="276483" name="Rectangle 3"/>
          <p:cNvSpPr>
            <a:spLocks noGrp="1" noChangeArrowheads="1"/>
          </p:cNvSpPr>
          <p:nvPr>
            <p:ph type="body" idx="1"/>
          </p:nvPr>
        </p:nvSpPr>
        <p:spPr>
          <a:xfrm>
            <a:off x="381000" y="914400"/>
            <a:ext cx="8534400" cy="5181600"/>
          </a:xfrm>
          <a:solidFill>
            <a:schemeClr val="bg2"/>
          </a:solidFill>
        </p:spPr>
        <p:txBody>
          <a:bodyPr/>
          <a:lstStyle/>
          <a:p>
            <a:pPr eaLnBrk="1" hangingPunct="1">
              <a:buFont typeface="Wingdings" panose="05000000000000000000" pitchFamily="2" charset="2"/>
              <a:buNone/>
              <a:defRPr/>
            </a:pPr>
            <a:r>
              <a:rPr lang="tr-TR" sz="3600" dirty="0" smtClean="0"/>
              <a:t>      </a:t>
            </a:r>
            <a:r>
              <a:rPr lang="tr-TR" sz="3600" dirty="0" smtClean="0">
                <a:cs typeface="Times New Roman" pitchFamily="18" charset="0"/>
              </a:rPr>
              <a:t>Sınırları belli bir toprak parçası üze</a:t>
            </a:r>
            <a:r>
              <a:rPr lang="tr-TR" sz="3600" dirty="0" smtClean="0"/>
              <a:t>-</a:t>
            </a:r>
            <a:r>
              <a:rPr lang="tr-TR" sz="3600" dirty="0" smtClean="0">
                <a:cs typeface="Times New Roman" pitchFamily="18" charset="0"/>
              </a:rPr>
              <a:t>rinde yaşayan ve üstün bir otoriteye bağlı insan topluluklarının oluşturduğu siyasi ve hukuki bütünlüğe devlet denir.</a:t>
            </a:r>
          </a:p>
          <a:p>
            <a:pPr eaLnBrk="1" hangingPunct="1">
              <a:buFont typeface="Wingdings" panose="05000000000000000000" pitchFamily="2" charset="2"/>
              <a:buNone/>
              <a:defRPr/>
            </a:pPr>
            <a:r>
              <a:rPr lang="tr-TR" sz="3600" dirty="0" smtClean="0">
                <a:cs typeface="Times New Roman" pitchFamily="18" charset="0"/>
              </a:rPr>
              <a:t>      Atatürkçü Düşünce Sistemi’nde devletçilik ilkesi, güçlü ve çağdaş bir devlet meydana getirmeyi hedeflemektedir. Bunun da güçlü bir ekonomi ile mümkün olacağına inan-maktadır. </a:t>
            </a:r>
          </a:p>
        </p:txBody>
      </p:sp>
    </p:spTree>
    <p:extLst>
      <p:ext uri="{BB962C8B-B14F-4D97-AF65-F5344CB8AC3E}">
        <p14:creationId xmlns:p14="http://schemas.microsoft.com/office/powerpoint/2010/main" val="915508560"/>
      </p:ext>
    </p:extLst>
  </p:cSld>
  <p:clrMapOvr>
    <a:masterClrMapping/>
  </p:clrMapOvr>
  <p:transition spd="slow">
    <p:blinds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79388" y="549275"/>
            <a:ext cx="8856662" cy="5903913"/>
          </a:xfrm>
          <a:solidFill>
            <a:schemeClr val="bg2"/>
          </a:solidFill>
        </p:spPr>
        <p:txBody>
          <a:bodyPr/>
          <a:lstStyle/>
          <a:p>
            <a:pPr eaLnBrk="1" hangingPunct="1">
              <a:lnSpc>
                <a:spcPct val="150000"/>
              </a:lnSpc>
              <a:defRPr/>
            </a:pPr>
            <a:r>
              <a:rPr lang="tr-TR" sz="2800" dirty="0" smtClean="0">
                <a:cs typeface="Times New Roman" pitchFamily="18" charset="0"/>
              </a:rPr>
              <a:t>Atatürk devlet</a:t>
            </a:r>
            <a:r>
              <a:rPr lang="tr-TR" sz="2800" dirty="0" smtClean="0"/>
              <a:t>ç</a:t>
            </a:r>
            <a:r>
              <a:rPr lang="tr-TR" sz="2800" dirty="0" smtClean="0">
                <a:cs typeface="Times New Roman" pitchFamily="18" charset="0"/>
              </a:rPr>
              <a:t>iliği ekonomik hayata ilişkin sosyal ve kültürel konularda da devletin dolaylı bir müdahalesini ister. Atatürk devletçiliği, Türkiye’nin şartlarından ve ihtiyaçlarından doğmuştur.</a:t>
            </a:r>
            <a:r>
              <a:rPr lang="tr-TR" sz="2800" dirty="0" smtClean="0"/>
              <a:t> </a:t>
            </a:r>
            <a:r>
              <a:rPr lang="tr-TR" sz="2800" dirty="0" smtClean="0">
                <a:cs typeface="Times New Roman" pitchFamily="18" charset="0"/>
              </a:rPr>
              <a:t>Atatürk, </a:t>
            </a:r>
            <a:r>
              <a:rPr lang="tr-TR" sz="2800" dirty="0" smtClean="0">
                <a:solidFill>
                  <a:srgbClr val="FFFF00"/>
                </a:solidFill>
                <a:cs typeface="Times New Roman" pitchFamily="18" charset="0"/>
              </a:rPr>
              <a:t>”Ekonomi politikamızın önemli amaçlarından biri; toplumun genel faydasını doğrudan doğruya ilgilendirecek kuruluşlar ile, ekonomik alandaki teşebbüsleri, mali ve teknik gücümüzün ölçülerine uygun olarak devletleştirmektir.” </a:t>
            </a:r>
            <a:r>
              <a:rPr lang="tr-TR" sz="2800" dirty="0" smtClean="0"/>
              <a:t>d</a:t>
            </a:r>
            <a:r>
              <a:rPr lang="tr-TR" sz="2800" dirty="0" smtClean="0">
                <a:cs typeface="Times New Roman" pitchFamily="18" charset="0"/>
              </a:rPr>
              <a:t>er.</a:t>
            </a:r>
          </a:p>
          <a:p>
            <a:pPr eaLnBrk="1" hangingPunct="1">
              <a:defRPr/>
            </a:pPr>
            <a:endParaRPr lang="tr-TR" sz="2800" dirty="0" smtClean="0"/>
          </a:p>
        </p:txBody>
      </p:sp>
    </p:spTree>
    <p:extLst>
      <p:ext uri="{BB962C8B-B14F-4D97-AF65-F5344CB8AC3E}">
        <p14:creationId xmlns:p14="http://schemas.microsoft.com/office/powerpoint/2010/main" val="1335327170"/>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2016-KPSS-ÖNLİSANS</a:t>
            </a:r>
            <a:endParaRPr lang="tr-TR" dirty="0"/>
          </a:p>
        </p:txBody>
      </p:sp>
      <p:pic>
        <p:nvPicPr>
          <p:cNvPr id="4" name="Resim 3"/>
          <p:cNvPicPr/>
          <p:nvPr/>
        </p:nvPicPr>
        <p:blipFill rotWithShape="1">
          <a:blip r:embed="rId2"/>
          <a:srcRect l="7936" t="19344" r="63257" b="43535"/>
          <a:stretch/>
        </p:blipFill>
        <p:spPr bwMode="auto">
          <a:xfrm>
            <a:off x="457200" y="1628800"/>
            <a:ext cx="8229600"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5923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E</a:t>
            </a:r>
            <a:endParaRPr lang="tr-TR" dirty="0"/>
          </a:p>
        </p:txBody>
      </p:sp>
    </p:spTree>
    <p:extLst>
      <p:ext uri="{BB962C8B-B14F-4D97-AF65-F5344CB8AC3E}">
        <p14:creationId xmlns:p14="http://schemas.microsoft.com/office/powerpoint/2010/main" val="22809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2016-KPSS-ORTAÖĞRETİM</a:t>
            </a:r>
            <a:endParaRPr lang="tr-TR" dirty="0"/>
          </a:p>
        </p:txBody>
      </p:sp>
      <p:pic>
        <p:nvPicPr>
          <p:cNvPr id="4" name="Resim 3"/>
          <p:cNvPicPr/>
          <p:nvPr/>
        </p:nvPicPr>
        <p:blipFill rotWithShape="1">
          <a:blip r:embed="rId2"/>
          <a:srcRect l="8267" t="32052" r="62467" b="25309"/>
          <a:stretch/>
        </p:blipFill>
        <p:spPr bwMode="auto">
          <a:xfrm>
            <a:off x="457200" y="1628800"/>
            <a:ext cx="8229600" cy="4824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4485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2012-KPSS- </a:t>
            </a:r>
            <a:r>
              <a:rPr lang="tr-TR" dirty="0"/>
              <a:t>ORTAÖĞRETİM</a:t>
            </a:r>
          </a:p>
        </p:txBody>
      </p:sp>
      <p:pic>
        <p:nvPicPr>
          <p:cNvPr id="4" name="Resim 3"/>
          <p:cNvPicPr>
            <a:picLocks noChangeAspect="1"/>
          </p:cNvPicPr>
          <p:nvPr/>
        </p:nvPicPr>
        <p:blipFill rotWithShape="1">
          <a:blip r:embed="rId2"/>
          <a:srcRect l="5172" t="46064" r="63836" b="24406"/>
          <a:stretch/>
        </p:blipFill>
        <p:spPr>
          <a:xfrm>
            <a:off x="520187" y="1700808"/>
            <a:ext cx="8166613" cy="4374970"/>
          </a:xfrm>
          <a:prstGeom prst="rect">
            <a:avLst/>
          </a:prstGeom>
        </p:spPr>
      </p:pic>
    </p:spTree>
    <p:extLst>
      <p:ext uri="{BB962C8B-B14F-4D97-AF65-F5344CB8AC3E}">
        <p14:creationId xmlns:p14="http://schemas.microsoft.com/office/powerpoint/2010/main" val="1193346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D</a:t>
            </a:r>
            <a:endParaRPr lang="tr-TR" dirty="0"/>
          </a:p>
        </p:txBody>
      </p:sp>
    </p:spTree>
    <p:extLst>
      <p:ext uri="{BB962C8B-B14F-4D97-AF65-F5344CB8AC3E}">
        <p14:creationId xmlns:p14="http://schemas.microsoft.com/office/powerpoint/2010/main" val="3592602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2060"/>
          </a:solidFill>
        </p:spPr>
        <p:txBody>
          <a:bodyPr/>
          <a:lstStyle/>
          <a:p>
            <a:r>
              <a:rPr lang="tr-TR" dirty="0" smtClean="0"/>
              <a:t>2006-KPSS-ORTAÖĞRETİM</a:t>
            </a:r>
            <a:endParaRPr lang="tr-TR" dirty="0"/>
          </a:p>
        </p:txBody>
      </p:sp>
      <p:pic>
        <p:nvPicPr>
          <p:cNvPr id="4" name="Resim 3"/>
          <p:cNvPicPr>
            <a:picLocks noChangeAspect="1"/>
          </p:cNvPicPr>
          <p:nvPr/>
        </p:nvPicPr>
        <p:blipFill rotWithShape="1">
          <a:blip r:embed="rId2"/>
          <a:srcRect l="6832" t="35235" r="64390" b="36218"/>
          <a:stretch/>
        </p:blipFill>
        <p:spPr>
          <a:xfrm>
            <a:off x="469937" y="1628800"/>
            <a:ext cx="8216863" cy="4582480"/>
          </a:xfrm>
          <a:prstGeom prst="rect">
            <a:avLst/>
          </a:prstGeom>
        </p:spPr>
      </p:pic>
    </p:spTree>
    <p:extLst>
      <p:ext uri="{BB962C8B-B14F-4D97-AF65-F5344CB8AC3E}">
        <p14:creationId xmlns:p14="http://schemas.microsoft.com/office/powerpoint/2010/main" val="2919247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E</a:t>
            </a:r>
            <a:endParaRPr lang="tr-TR" dirty="0"/>
          </a:p>
        </p:txBody>
      </p:sp>
    </p:spTree>
    <p:extLst>
      <p:ext uri="{BB962C8B-B14F-4D97-AF65-F5344CB8AC3E}">
        <p14:creationId xmlns:p14="http://schemas.microsoft.com/office/powerpoint/2010/main" val="4175518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rrowheads="1"/>
          </p:cNvSpPr>
          <p:nvPr>
            <p:ph type="title"/>
          </p:nvPr>
        </p:nvSpPr>
        <p:spPr>
          <a:xfrm>
            <a:off x="250825" y="333375"/>
            <a:ext cx="8569325" cy="503238"/>
          </a:xfrm>
          <a:solidFill>
            <a:srgbClr val="0070C0"/>
          </a:solidFill>
        </p:spPr>
        <p:txBody>
          <a:bodyPr/>
          <a:lstStyle/>
          <a:p>
            <a:pPr algn="l" eaLnBrk="1" hangingPunct="1">
              <a:defRPr/>
            </a:pPr>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smtClean="0">
                <a:solidFill>
                  <a:srgbClr val="FFFF66"/>
                </a:solidFill>
                <a:cs typeface="Times New Roman" pitchFamily="18" charset="0"/>
              </a:rPr>
              <a:t>5-İNKILAPÇILIK</a:t>
            </a:r>
            <a:br>
              <a:rPr lang="tr-TR" sz="2800" dirty="0" smtClean="0">
                <a:solidFill>
                  <a:srgbClr val="FFFF66"/>
                </a:solidFill>
                <a:cs typeface="Times New Roman" pitchFamily="18" charset="0"/>
              </a:rPr>
            </a:br>
            <a:endParaRPr lang="tr-TR" sz="2800" dirty="0" smtClean="0">
              <a:solidFill>
                <a:srgbClr val="FFFF66"/>
              </a:solidFill>
              <a:cs typeface="Times New Roman" pitchFamily="18" charset="0"/>
            </a:endParaRPr>
          </a:p>
        </p:txBody>
      </p:sp>
      <p:sp>
        <p:nvSpPr>
          <p:cNvPr id="278531" name="Rectangle 3"/>
          <p:cNvSpPr>
            <a:spLocks noGrp="1" noChangeArrowheads="1"/>
          </p:cNvSpPr>
          <p:nvPr>
            <p:ph type="body" idx="1"/>
          </p:nvPr>
        </p:nvSpPr>
        <p:spPr>
          <a:xfrm>
            <a:off x="228600" y="990600"/>
            <a:ext cx="8610600" cy="5105400"/>
          </a:xfrm>
          <a:solidFill>
            <a:schemeClr val="bg2"/>
          </a:solidFill>
        </p:spPr>
        <p:txBody>
          <a:bodyPr/>
          <a:lstStyle/>
          <a:p>
            <a:pPr eaLnBrk="1" hangingPunct="1">
              <a:lnSpc>
                <a:spcPct val="150000"/>
              </a:lnSpc>
              <a:buFont typeface="Wingdings" panose="05000000000000000000" pitchFamily="2" charset="2"/>
              <a:buNone/>
              <a:defRPr/>
            </a:pPr>
            <a:r>
              <a:rPr lang="tr-TR" sz="2800" b="1" dirty="0" smtClean="0">
                <a:cs typeface="Times New Roman" pitchFamily="18" charset="0"/>
              </a:rPr>
              <a:t>       </a:t>
            </a:r>
            <a:r>
              <a:rPr lang="tr-TR" sz="2800" dirty="0" smtClean="0">
                <a:cs typeface="Times New Roman" pitchFamily="18" charset="0"/>
              </a:rPr>
              <a:t>Atatürkçü Düşünce Sistemi’nin inkılapçılık anlayışı, çağa göre geri kalmış kurumların ortadan kaldırılması yerine gelişmeyi ve ilerlemeyi  kolaylaştıracak kurumların getirilmesi esasına dayanır. Türk inkılapları,</a:t>
            </a:r>
            <a:r>
              <a:rPr lang="tr-TR" sz="2800" dirty="0" smtClean="0"/>
              <a:t> </a:t>
            </a:r>
            <a:r>
              <a:rPr lang="tr-TR" sz="2800" dirty="0" smtClean="0">
                <a:cs typeface="Times New Roman" pitchFamily="18" charset="0"/>
              </a:rPr>
              <a:t>toplumdaki yenileşme ihtiyacının bir sonucu olarak yapılmıştır. Atatürk inkılapçılığı,</a:t>
            </a:r>
            <a:r>
              <a:rPr lang="tr-TR" sz="2800" dirty="0" smtClean="0"/>
              <a:t> </a:t>
            </a:r>
            <a:r>
              <a:rPr lang="tr-TR" sz="2800" dirty="0" smtClean="0">
                <a:cs typeface="Times New Roman" pitchFamily="18" charset="0"/>
              </a:rPr>
              <a:t>TBMM’nin açı</a:t>
            </a:r>
            <a:r>
              <a:rPr lang="tr-TR" sz="2800" dirty="0" smtClean="0"/>
              <a:t>l</a:t>
            </a:r>
            <a:r>
              <a:rPr lang="tr-TR" sz="2800" dirty="0" smtClean="0">
                <a:cs typeface="Times New Roman" pitchFamily="18" charset="0"/>
              </a:rPr>
              <a:t>ışı ile başlayan bütün yenilikleri ve bu yeniliklerin temelini oluşturan ilkeleri içine alır.</a:t>
            </a:r>
            <a:endParaRPr lang="tr-TR" sz="2800" dirty="0" smtClean="0"/>
          </a:p>
        </p:txBody>
      </p:sp>
    </p:spTree>
    <p:extLst>
      <p:ext uri="{BB962C8B-B14F-4D97-AF65-F5344CB8AC3E}">
        <p14:creationId xmlns:p14="http://schemas.microsoft.com/office/powerpoint/2010/main" val="3776166850"/>
      </p:ext>
    </p:extLst>
  </p:cSld>
  <p:clrMapOvr>
    <a:masterClrMapping/>
  </p:clrMapOvr>
  <p:transition spd="slow">
    <p:circl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3"/>
          <p:cNvSpPr>
            <a:spLocks noGrp="1" noChangeArrowheads="1"/>
          </p:cNvSpPr>
          <p:nvPr>
            <p:ph type="body" idx="1"/>
          </p:nvPr>
        </p:nvSpPr>
        <p:spPr>
          <a:xfrm>
            <a:off x="250825" y="549275"/>
            <a:ext cx="8588375" cy="5832475"/>
          </a:xfrm>
          <a:solidFill>
            <a:schemeClr val="bg2"/>
          </a:solidFill>
        </p:spPr>
        <p:txBody>
          <a:bodyPr/>
          <a:lstStyle/>
          <a:p>
            <a:pPr eaLnBrk="1" hangingPunct="1">
              <a:lnSpc>
                <a:spcPct val="150000"/>
              </a:lnSpc>
              <a:buFont typeface="Wingdings" panose="05000000000000000000" pitchFamily="2" charset="2"/>
              <a:buNone/>
              <a:defRPr/>
            </a:pPr>
            <a:r>
              <a:rPr lang="tr-TR" sz="3600" dirty="0" smtClean="0"/>
              <a:t>      </a:t>
            </a:r>
            <a:r>
              <a:rPr lang="tr-TR" sz="4000" dirty="0" smtClean="0">
                <a:cs typeface="Times New Roman" pitchFamily="18" charset="0"/>
              </a:rPr>
              <a:t>Atatürk </a:t>
            </a:r>
            <a:r>
              <a:rPr lang="tr-TR" sz="4000" dirty="0" smtClean="0"/>
              <a:t>i</a:t>
            </a:r>
            <a:r>
              <a:rPr lang="tr-TR" sz="4000" dirty="0" smtClean="0">
                <a:cs typeface="Times New Roman" pitchFamily="18" charset="0"/>
              </a:rPr>
              <a:t>nkılabı şu şekilde tarif eder:</a:t>
            </a:r>
            <a:r>
              <a:rPr lang="tr-TR" sz="4000" dirty="0" smtClean="0"/>
              <a:t> </a:t>
            </a:r>
            <a:r>
              <a:rPr lang="tr-TR" dirty="0" smtClean="0">
                <a:solidFill>
                  <a:srgbClr val="FFFF66"/>
                </a:solidFill>
                <a:cs typeface="Times New Roman" pitchFamily="18" charset="0"/>
              </a:rPr>
              <a:t>”</a:t>
            </a:r>
            <a:r>
              <a:rPr lang="tr-TR" dirty="0" err="1" smtClean="0">
                <a:solidFill>
                  <a:srgbClr val="FFFF66"/>
                </a:solidFill>
                <a:cs typeface="Times New Roman" pitchFamily="18" charset="0"/>
              </a:rPr>
              <a:t>İnkılap,var</a:t>
            </a:r>
            <a:r>
              <a:rPr lang="tr-TR" dirty="0" smtClean="0">
                <a:solidFill>
                  <a:srgbClr val="FFFF66"/>
                </a:solidFill>
                <a:cs typeface="Times New Roman" pitchFamily="18" charset="0"/>
              </a:rPr>
              <a:t> olan müesseseleri zorla değiştirmek </a:t>
            </a:r>
            <a:r>
              <a:rPr lang="tr-TR" dirty="0" err="1" smtClean="0">
                <a:solidFill>
                  <a:srgbClr val="FFFF66"/>
                </a:solidFill>
                <a:cs typeface="Times New Roman" pitchFamily="18" charset="0"/>
              </a:rPr>
              <a:t>demektir.Türk</a:t>
            </a:r>
            <a:r>
              <a:rPr lang="tr-TR" dirty="0" smtClean="0">
                <a:solidFill>
                  <a:srgbClr val="FFFF66"/>
                </a:solidFill>
                <a:cs typeface="Times New Roman" pitchFamily="18" charset="0"/>
              </a:rPr>
              <a:t> mi</a:t>
            </a:r>
            <a:r>
              <a:rPr lang="tr-TR" dirty="0" smtClean="0">
                <a:solidFill>
                  <a:srgbClr val="FFFF66"/>
                </a:solidFill>
              </a:rPr>
              <a:t>l</a:t>
            </a:r>
            <a:r>
              <a:rPr lang="tr-TR" dirty="0" smtClean="0">
                <a:solidFill>
                  <a:srgbClr val="FFFF66"/>
                </a:solidFill>
                <a:cs typeface="Times New Roman" pitchFamily="18" charset="0"/>
              </a:rPr>
              <a:t>letini son yüzyıllarda geri bırakmış olan müesseseleri yıkarak yerlerine,</a:t>
            </a:r>
            <a:r>
              <a:rPr lang="tr-TR" dirty="0" smtClean="0">
                <a:solidFill>
                  <a:srgbClr val="FFFF66"/>
                </a:solidFill>
              </a:rPr>
              <a:t> </a:t>
            </a:r>
            <a:r>
              <a:rPr lang="tr-TR" dirty="0" smtClean="0">
                <a:solidFill>
                  <a:srgbClr val="FFFF66"/>
                </a:solidFill>
                <a:cs typeface="Times New Roman" pitchFamily="18" charset="0"/>
              </a:rPr>
              <a:t>milletin en yüksek medeni gereklere göre ilerlemesini sağlayacak yeni müesseseleri koymuş olmaktır.”</a:t>
            </a:r>
          </a:p>
          <a:p>
            <a:pPr eaLnBrk="1" hangingPunct="1">
              <a:buFont typeface="Wingdings" panose="05000000000000000000" pitchFamily="2" charset="2"/>
              <a:buNone/>
              <a:defRPr/>
            </a:pPr>
            <a:endParaRPr lang="tr-TR" sz="4000" dirty="0" smtClean="0">
              <a:solidFill>
                <a:srgbClr val="FFFF66"/>
              </a:solidFill>
            </a:endParaRPr>
          </a:p>
        </p:txBody>
      </p:sp>
    </p:spTree>
    <p:extLst>
      <p:ext uri="{BB962C8B-B14F-4D97-AF65-F5344CB8AC3E}">
        <p14:creationId xmlns:p14="http://schemas.microsoft.com/office/powerpoint/2010/main" val="293487264"/>
      </p:ext>
    </p:extLst>
  </p:cSld>
  <p:clrMapOvr>
    <a:masterClrMapping/>
  </p:clrMapOvr>
  <p:transition spd="slow">
    <p:wheel spokes="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rrowheads="1"/>
          </p:cNvSpPr>
          <p:nvPr>
            <p:ph type="title"/>
          </p:nvPr>
        </p:nvSpPr>
        <p:spPr>
          <a:xfrm>
            <a:off x="323850" y="260350"/>
            <a:ext cx="8640763" cy="349250"/>
          </a:xfrm>
          <a:solidFill>
            <a:srgbClr val="0070C0"/>
          </a:solidFill>
        </p:spPr>
        <p:txBody>
          <a:bodyPr/>
          <a:lstStyle/>
          <a:p>
            <a:pPr algn="l" eaLnBrk="1" hangingPunct="1">
              <a:defRPr/>
            </a:pPr>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smtClean="0">
                <a:solidFill>
                  <a:srgbClr val="FFFF66"/>
                </a:solidFill>
                <a:cs typeface="Times New Roman" pitchFamily="18" charset="0"/>
              </a:rPr>
              <a:t>6-LAİKLİK</a:t>
            </a:r>
            <a:br>
              <a:rPr lang="tr-TR" sz="2800" dirty="0" smtClean="0">
                <a:solidFill>
                  <a:srgbClr val="FFFF66"/>
                </a:solidFill>
                <a:cs typeface="Times New Roman" pitchFamily="18" charset="0"/>
              </a:rPr>
            </a:br>
            <a:endParaRPr lang="tr-TR" sz="2800" dirty="0" smtClean="0">
              <a:solidFill>
                <a:srgbClr val="FFFF66"/>
              </a:solidFill>
              <a:cs typeface="Times New Roman" pitchFamily="18" charset="0"/>
            </a:endParaRPr>
          </a:p>
        </p:txBody>
      </p:sp>
      <p:sp>
        <p:nvSpPr>
          <p:cNvPr id="280579" name="Rectangle 3"/>
          <p:cNvSpPr>
            <a:spLocks noGrp="1" noChangeArrowheads="1"/>
          </p:cNvSpPr>
          <p:nvPr>
            <p:ph type="body" idx="1"/>
          </p:nvPr>
        </p:nvSpPr>
        <p:spPr>
          <a:xfrm>
            <a:off x="304800" y="762000"/>
            <a:ext cx="8659813" cy="5867400"/>
          </a:xfrm>
          <a:solidFill>
            <a:schemeClr val="bg2"/>
          </a:solidFill>
        </p:spPr>
        <p:txBody>
          <a:bodyPr/>
          <a:lstStyle/>
          <a:p>
            <a:pPr eaLnBrk="1" hangingPunct="1">
              <a:lnSpc>
                <a:spcPct val="150000"/>
              </a:lnSpc>
              <a:buFont typeface="Wingdings" panose="05000000000000000000" pitchFamily="2" charset="2"/>
              <a:buNone/>
              <a:defRPr/>
            </a:pPr>
            <a:r>
              <a:rPr lang="tr-TR" sz="2800" b="1" dirty="0" smtClean="0">
                <a:cs typeface="Times New Roman" pitchFamily="18" charset="0"/>
              </a:rPr>
              <a:t>        </a:t>
            </a:r>
            <a:r>
              <a:rPr lang="tr-TR" sz="2800" dirty="0" smtClean="0">
                <a:cs typeface="Times New Roman" pitchFamily="18" charset="0"/>
              </a:rPr>
              <a:t>Laiklik,aslı Latinceden alınmış Fransızca bir kelime olup, « </a:t>
            </a:r>
            <a:r>
              <a:rPr lang="tr-TR" sz="2800" dirty="0" smtClean="0">
                <a:solidFill>
                  <a:srgbClr val="FFFF00"/>
                </a:solidFill>
                <a:cs typeface="Times New Roman" pitchFamily="18" charset="0"/>
              </a:rPr>
              <a:t>ruhani olmayan kimse, dini olmayan fikir, müessese, sistem ve ilke» </a:t>
            </a:r>
            <a:r>
              <a:rPr lang="tr-TR" sz="2800" dirty="0" smtClean="0">
                <a:cs typeface="Times New Roman" pitchFamily="18" charset="0"/>
              </a:rPr>
              <a:t>anlamına gelmektedir.</a:t>
            </a:r>
          </a:p>
          <a:p>
            <a:pPr eaLnBrk="1" hangingPunct="1">
              <a:lnSpc>
                <a:spcPct val="150000"/>
              </a:lnSpc>
              <a:buFont typeface="Wingdings" panose="05000000000000000000" pitchFamily="2" charset="2"/>
              <a:buNone/>
              <a:defRPr/>
            </a:pPr>
            <a:r>
              <a:rPr lang="tr-TR" sz="2800" dirty="0" smtClean="0">
                <a:cs typeface="Times New Roman" pitchFamily="18" charset="0"/>
              </a:rPr>
              <a:t>        Laiklik, dünya işleri olan devlet düzeninin ,bu düzeni sağlamak ve korumak için konan hukuk kurallarının dine değil,</a:t>
            </a:r>
            <a:r>
              <a:rPr lang="tr-TR" sz="2800" dirty="0" smtClean="0"/>
              <a:t> </a:t>
            </a:r>
            <a:r>
              <a:rPr lang="tr-TR" sz="2800" dirty="0" smtClean="0">
                <a:cs typeface="Times New Roman" pitchFamily="18" charset="0"/>
              </a:rPr>
              <a:t>akıl ve bilime dayandırılması ,kimsenin dini inancına ve vicdan özgürlüğüne karışılmaması demektir</a:t>
            </a:r>
            <a:r>
              <a:rPr lang="tr-TR" dirty="0" smtClean="0">
                <a:cs typeface="Times New Roman" pitchFamily="18" charset="0"/>
              </a:rPr>
              <a:t>.</a:t>
            </a:r>
            <a:endParaRPr lang="tr-TR" dirty="0" smtClean="0"/>
          </a:p>
          <a:p>
            <a:pPr eaLnBrk="1" hangingPunct="1">
              <a:lnSpc>
                <a:spcPct val="90000"/>
              </a:lnSpc>
              <a:buFont typeface="Wingdings" panose="05000000000000000000" pitchFamily="2" charset="2"/>
              <a:buNone/>
              <a:defRPr/>
            </a:pPr>
            <a:r>
              <a:rPr lang="tr-TR" dirty="0" smtClean="0">
                <a:cs typeface="Times New Roman" pitchFamily="18" charset="0"/>
              </a:rPr>
              <a:t>        </a:t>
            </a:r>
            <a:endParaRPr lang="tr-TR" dirty="0" smtClean="0"/>
          </a:p>
        </p:txBody>
      </p:sp>
    </p:spTree>
    <p:extLst>
      <p:ext uri="{BB962C8B-B14F-4D97-AF65-F5344CB8AC3E}">
        <p14:creationId xmlns:p14="http://schemas.microsoft.com/office/powerpoint/2010/main" val="1224022511"/>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Grp="1" noChangeArrowheads="1"/>
          </p:cNvSpPr>
          <p:nvPr>
            <p:ph type="body" idx="1"/>
          </p:nvPr>
        </p:nvSpPr>
        <p:spPr>
          <a:xfrm>
            <a:off x="395288" y="1125538"/>
            <a:ext cx="8367712" cy="4970462"/>
          </a:xfrm>
          <a:solidFill>
            <a:schemeClr val="bg2"/>
          </a:solidFill>
        </p:spPr>
        <p:txBody>
          <a:bodyPr/>
          <a:lstStyle/>
          <a:p>
            <a:pPr eaLnBrk="1" hangingPunct="1">
              <a:lnSpc>
                <a:spcPct val="150000"/>
              </a:lnSpc>
              <a:buFont typeface="Wingdings" panose="05000000000000000000" pitchFamily="2" charset="2"/>
              <a:buNone/>
              <a:defRPr/>
            </a:pPr>
            <a:r>
              <a:rPr lang="tr-TR" sz="3600" dirty="0" smtClean="0"/>
              <a:t>    </a:t>
            </a:r>
            <a:r>
              <a:rPr lang="tr-TR" sz="3600" dirty="0" smtClean="0">
                <a:solidFill>
                  <a:srgbClr val="FFFF00"/>
                </a:solidFill>
                <a:cs typeface="Times New Roman" pitchFamily="18" charset="0"/>
              </a:rPr>
              <a:t>Atatürkçü laiklik anlayışı</a:t>
            </a:r>
            <a:r>
              <a:rPr lang="tr-TR" sz="3600" dirty="0" smtClean="0">
                <a:cs typeface="Times New Roman" pitchFamily="18" charset="0"/>
              </a:rPr>
              <a:t>,</a:t>
            </a:r>
            <a:r>
              <a:rPr lang="tr-TR" sz="3600" dirty="0" smtClean="0"/>
              <a:t> </a:t>
            </a:r>
            <a:r>
              <a:rPr lang="tr-TR" sz="3600" dirty="0" smtClean="0">
                <a:cs typeface="Times New Roman" pitchFamily="18" charset="0"/>
              </a:rPr>
              <a:t>laikl</a:t>
            </a:r>
            <a:r>
              <a:rPr lang="tr-TR" sz="3600" dirty="0" smtClean="0"/>
              <a:t>i</a:t>
            </a:r>
            <a:r>
              <a:rPr lang="tr-TR" sz="3600" dirty="0" smtClean="0">
                <a:cs typeface="Times New Roman" pitchFamily="18" charset="0"/>
              </a:rPr>
              <a:t>ğin her</a:t>
            </a:r>
            <a:r>
              <a:rPr lang="tr-TR" sz="3600" dirty="0" smtClean="0"/>
              <a:t> </a:t>
            </a:r>
            <a:r>
              <a:rPr lang="tr-TR" sz="3600" dirty="0" smtClean="0">
                <a:cs typeface="Times New Roman" pitchFamily="18" charset="0"/>
              </a:rPr>
              <a:t>alan-da gerçekleşmesini ,devlet yöneticilerinin dini kurallardan değil,</a:t>
            </a:r>
            <a:r>
              <a:rPr lang="tr-TR" sz="3600" dirty="0" smtClean="0"/>
              <a:t> </a:t>
            </a:r>
            <a:r>
              <a:rPr lang="tr-TR" sz="3600" dirty="0" smtClean="0">
                <a:cs typeface="Times New Roman" pitchFamily="18" charset="0"/>
              </a:rPr>
              <a:t>toplumun ihtiyaçlarını dikkate alarak akılcılık ve bilimsellikten yararlanarak karar vermelerini istemektedir.</a:t>
            </a:r>
          </a:p>
          <a:p>
            <a:pPr eaLnBrk="1" hangingPunct="1">
              <a:lnSpc>
                <a:spcPct val="150000"/>
              </a:lnSpc>
              <a:buFont typeface="Wingdings" panose="05000000000000000000" pitchFamily="2" charset="2"/>
              <a:buNone/>
              <a:defRPr/>
            </a:pPr>
            <a:endParaRPr lang="tr-TR" sz="3600" dirty="0" smtClean="0"/>
          </a:p>
        </p:txBody>
      </p:sp>
    </p:spTree>
    <p:extLst>
      <p:ext uri="{BB962C8B-B14F-4D97-AF65-F5344CB8AC3E}">
        <p14:creationId xmlns:p14="http://schemas.microsoft.com/office/powerpoint/2010/main" val="2841084428"/>
      </p:ext>
    </p:extLst>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2012-KPSS-LİSANS</a:t>
            </a:r>
            <a:endParaRPr lang="tr-TR" dirty="0"/>
          </a:p>
        </p:txBody>
      </p:sp>
      <p:pic>
        <p:nvPicPr>
          <p:cNvPr id="4" name="Resim 3"/>
          <p:cNvPicPr>
            <a:picLocks noChangeAspect="1"/>
          </p:cNvPicPr>
          <p:nvPr/>
        </p:nvPicPr>
        <p:blipFill rotWithShape="1">
          <a:blip r:embed="rId2"/>
          <a:srcRect l="37271" t="33266" r="32290" b="42125"/>
          <a:stretch/>
        </p:blipFill>
        <p:spPr>
          <a:xfrm>
            <a:off x="457200" y="1700808"/>
            <a:ext cx="8079300" cy="3672408"/>
          </a:xfrm>
          <a:prstGeom prst="rect">
            <a:avLst/>
          </a:prstGeom>
        </p:spPr>
      </p:pic>
    </p:spTree>
    <p:extLst>
      <p:ext uri="{BB962C8B-B14F-4D97-AF65-F5344CB8AC3E}">
        <p14:creationId xmlns:p14="http://schemas.microsoft.com/office/powerpoint/2010/main" val="3788809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B</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03648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a:t>
            </a:r>
            <a:r>
              <a:rPr lang="tr-TR" dirty="0" smtClean="0"/>
              <a:t>A</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627201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2012-KPSS- </a:t>
            </a:r>
            <a:r>
              <a:rPr lang="tr-TR" dirty="0"/>
              <a:t>ORTAÖĞRETİM</a:t>
            </a:r>
          </a:p>
        </p:txBody>
      </p:sp>
      <p:pic>
        <p:nvPicPr>
          <p:cNvPr id="4" name="Resim 3"/>
          <p:cNvPicPr>
            <a:picLocks noChangeAspect="1"/>
          </p:cNvPicPr>
          <p:nvPr/>
        </p:nvPicPr>
        <p:blipFill rotWithShape="1">
          <a:blip r:embed="rId2"/>
          <a:srcRect l="37271" t="44094" r="32290" b="15548"/>
          <a:stretch/>
        </p:blipFill>
        <p:spPr>
          <a:xfrm>
            <a:off x="457200" y="1700808"/>
            <a:ext cx="8229600" cy="4624078"/>
          </a:xfrm>
          <a:prstGeom prst="rect">
            <a:avLst/>
          </a:prstGeom>
        </p:spPr>
      </p:pic>
    </p:spTree>
    <p:extLst>
      <p:ext uri="{BB962C8B-B14F-4D97-AF65-F5344CB8AC3E}">
        <p14:creationId xmlns:p14="http://schemas.microsoft.com/office/powerpoint/2010/main" val="43713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A</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807661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2012-KPSS- </a:t>
            </a:r>
            <a:r>
              <a:rPr lang="tr-TR" dirty="0"/>
              <a:t>ORTAÖĞRETİM</a:t>
            </a:r>
          </a:p>
        </p:txBody>
      </p:sp>
      <p:pic>
        <p:nvPicPr>
          <p:cNvPr id="4" name="Resim 3"/>
          <p:cNvPicPr>
            <a:picLocks noChangeAspect="1"/>
          </p:cNvPicPr>
          <p:nvPr/>
        </p:nvPicPr>
        <p:blipFill rotWithShape="1">
          <a:blip r:embed="rId2"/>
          <a:srcRect l="5172" t="43109" r="67710" b="28345"/>
          <a:stretch/>
        </p:blipFill>
        <p:spPr>
          <a:xfrm>
            <a:off x="457200" y="1772815"/>
            <a:ext cx="8229600" cy="4566137"/>
          </a:xfrm>
          <a:prstGeom prst="rect">
            <a:avLst/>
          </a:prstGeom>
        </p:spPr>
      </p:pic>
    </p:spTree>
    <p:extLst>
      <p:ext uri="{BB962C8B-B14F-4D97-AF65-F5344CB8AC3E}">
        <p14:creationId xmlns:p14="http://schemas.microsoft.com/office/powerpoint/2010/main" val="995366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C</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241531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2006-KPSS-ORTAÖĞRETİM</a:t>
            </a:r>
            <a:endParaRPr lang="tr-TR" dirty="0"/>
          </a:p>
        </p:txBody>
      </p:sp>
      <p:pic>
        <p:nvPicPr>
          <p:cNvPr id="4" name="İçerik Yer Tutucusu 3"/>
          <p:cNvPicPr>
            <a:picLocks noGrp="1" noChangeAspect="1"/>
          </p:cNvPicPr>
          <p:nvPr>
            <p:ph idx="1"/>
          </p:nvPr>
        </p:nvPicPr>
        <p:blipFill rotWithShape="1">
          <a:blip r:embed="rId2"/>
          <a:srcRect l="37477" t="27679" r="31215" b="37319"/>
          <a:stretch/>
        </p:blipFill>
        <p:spPr>
          <a:xfrm>
            <a:off x="471758" y="1700808"/>
            <a:ext cx="8215042" cy="4614092"/>
          </a:xfrm>
          <a:prstGeom prst="rect">
            <a:avLst/>
          </a:prstGeom>
        </p:spPr>
      </p:pic>
    </p:spTree>
    <p:extLst>
      <p:ext uri="{BB962C8B-B14F-4D97-AF65-F5344CB8AC3E}">
        <p14:creationId xmlns:p14="http://schemas.microsoft.com/office/powerpoint/2010/main" val="3002400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C</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214319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2012-KPSS-LİSANS</a:t>
            </a:r>
            <a:endParaRPr lang="tr-TR" dirty="0"/>
          </a:p>
        </p:txBody>
      </p:sp>
      <p:pic>
        <p:nvPicPr>
          <p:cNvPr id="4" name="İçerik Yer Tutucusu 3"/>
          <p:cNvPicPr>
            <a:picLocks noGrp="1" noChangeAspect="1"/>
          </p:cNvPicPr>
          <p:nvPr>
            <p:ph idx="1"/>
          </p:nvPr>
        </p:nvPicPr>
        <p:blipFill rotWithShape="1">
          <a:blip r:embed="rId2"/>
          <a:srcRect l="37477" t="35635" r="32111" b="21408"/>
          <a:stretch/>
        </p:blipFill>
        <p:spPr>
          <a:xfrm>
            <a:off x="539552" y="1700807"/>
            <a:ext cx="8147248" cy="4631809"/>
          </a:xfrm>
          <a:prstGeom prst="rect">
            <a:avLst/>
          </a:prstGeom>
        </p:spPr>
      </p:pic>
    </p:spTree>
    <p:extLst>
      <p:ext uri="{BB962C8B-B14F-4D97-AF65-F5344CB8AC3E}">
        <p14:creationId xmlns:p14="http://schemas.microsoft.com/office/powerpoint/2010/main" val="11596499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E</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083903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395288" y="168275"/>
            <a:ext cx="8353425" cy="596900"/>
          </a:xfrm>
          <a:solidFill>
            <a:srgbClr val="0070C0"/>
          </a:solidFill>
        </p:spPr>
        <p:txBody>
          <a:bodyPr/>
          <a:lstStyle/>
          <a:p>
            <a:pPr eaLnBrk="1" hangingPunct="1">
              <a:defRPr/>
            </a:pPr>
            <a:r>
              <a:rPr lang="tr-TR" sz="2800" dirty="0" smtClean="0">
                <a:solidFill>
                  <a:srgbClr val="FFFF66"/>
                </a:solidFill>
                <a:cs typeface="Times New Roman" pitchFamily="18" charset="0"/>
              </a:rPr>
              <a:t/>
            </a:r>
            <a:br>
              <a:rPr lang="tr-TR" sz="2800" dirty="0" smtClean="0">
                <a:solidFill>
                  <a:srgbClr val="FFFF66"/>
                </a:solidFill>
                <a:cs typeface="Times New Roman" pitchFamily="18" charset="0"/>
              </a:rPr>
            </a:br>
            <a:r>
              <a:rPr lang="tr-TR" sz="2800" dirty="0" smtClean="0">
                <a:solidFill>
                  <a:srgbClr val="FFFF66"/>
                </a:solidFill>
                <a:cs typeface="Times New Roman" pitchFamily="18" charset="0"/>
              </a:rPr>
              <a:t>II.DÜNYA SAVAŞI (1939-1945)</a:t>
            </a:r>
            <a:br>
              <a:rPr lang="tr-TR" sz="2800" dirty="0" smtClean="0">
                <a:solidFill>
                  <a:srgbClr val="FFFF66"/>
                </a:solidFill>
                <a:cs typeface="Times New Roman" pitchFamily="18" charset="0"/>
              </a:rPr>
            </a:br>
            <a:endParaRPr lang="tr-TR" sz="2800" dirty="0" smtClean="0">
              <a:solidFill>
                <a:srgbClr val="FFFF66"/>
              </a:solidFill>
              <a:cs typeface="Times New Roman" pitchFamily="18" charset="0"/>
            </a:endParaRPr>
          </a:p>
        </p:txBody>
      </p:sp>
      <p:sp>
        <p:nvSpPr>
          <p:cNvPr id="282627" name="Rectangle 3"/>
          <p:cNvSpPr>
            <a:spLocks noGrp="1" noChangeArrowheads="1"/>
          </p:cNvSpPr>
          <p:nvPr>
            <p:ph type="body" idx="1"/>
          </p:nvPr>
        </p:nvSpPr>
        <p:spPr>
          <a:xfrm>
            <a:off x="381000" y="908050"/>
            <a:ext cx="8458200" cy="5689600"/>
          </a:xfrm>
          <a:solidFill>
            <a:schemeClr val="bg2"/>
          </a:solidFill>
        </p:spPr>
        <p:txBody>
          <a:bodyPr/>
          <a:lstStyle/>
          <a:p>
            <a:pPr eaLnBrk="1" hangingPunct="1">
              <a:lnSpc>
                <a:spcPct val="150000"/>
              </a:lnSpc>
              <a:buFont typeface="Wingdings" panose="05000000000000000000" pitchFamily="2" charset="2"/>
              <a:buNone/>
              <a:defRPr/>
            </a:pPr>
            <a:r>
              <a:rPr lang="tr-TR" dirty="0" smtClean="0">
                <a:cs typeface="Times New Roman" pitchFamily="18" charset="0"/>
              </a:rPr>
              <a:t>       </a:t>
            </a:r>
            <a:r>
              <a:rPr lang="tr-TR" dirty="0" err="1" smtClean="0">
                <a:cs typeface="Times New Roman" pitchFamily="18" charset="0"/>
              </a:rPr>
              <a:t>I.Dünya</a:t>
            </a:r>
            <a:r>
              <a:rPr lang="tr-TR" dirty="0" smtClean="0">
                <a:cs typeface="Times New Roman" pitchFamily="18" charset="0"/>
              </a:rPr>
              <a:t> Savaşı’ndan sonra kendisine yapıldığına inanan Almanya ,</a:t>
            </a:r>
            <a:r>
              <a:rPr lang="tr-TR" dirty="0" err="1" smtClean="0">
                <a:cs typeface="Times New Roman" pitchFamily="18" charset="0"/>
              </a:rPr>
              <a:t>Versay</a:t>
            </a:r>
            <a:r>
              <a:rPr lang="tr-TR" dirty="0" smtClean="0">
                <a:cs typeface="Times New Roman" pitchFamily="18" charset="0"/>
              </a:rPr>
              <a:t> Antlaşması ile uğradığı mağduriyeti gidermek için hızlı bir silahlanma çalışmasına girdi. İngiltere ve Fransa’ya karşı büyük bir nefret duyuyordu. Almanya Nazilerin iktidara gelmesinden sonra (193</a:t>
            </a:r>
            <a:r>
              <a:rPr lang="tr-TR" dirty="0" smtClean="0"/>
              <a:t>3)</a:t>
            </a:r>
            <a:r>
              <a:rPr lang="tr-TR" dirty="0" smtClean="0">
                <a:cs typeface="Times New Roman" pitchFamily="18" charset="0"/>
              </a:rPr>
              <a:t> saldırgan bir politika izlemeye başladı.</a:t>
            </a:r>
            <a:endParaRPr lang="tr-TR" dirty="0" smtClean="0"/>
          </a:p>
        </p:txBody>
      </p:sp>
    </p:spTree>
    <p:extLst>
      <p:ext uri="{BB962C8B-B14F-4D97-AF65-F5344CB8AC3E}">
        <p14:creationId xmlns:p14="http://schemas.microsoft.com/office/powerpoint/2010/main" val="1030282448"/>
      </p:ext>
    </p:extLst>
  </p:cSld>
  <p:clrMapOvr>
    <a:masterClrMapping/>
  </p:clrMapOvr>
  <p:transition spd="slow">
    <p:cove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Grp="1" noChangeArrowheads="1"/>
          </p:cNvSpPr>
          <p:nvPr>
            <p:ph type="body" idx="1"/>
          </p:nvPr>
        </p:nvSpPr>
        <p:spPr>
          <a:xfrm>
            <a:off x="381000" y="457200"/>
            <a:ext cx="8458200" cy="5638800"/>
          </a:xfrm>
          <a:solidFill>
            <a:schemeClr val="bg2"/>
          </a:solidFill>
        </p:spPr>
        <p:txBody>
          <a:bodyPr/>
          <a:lstStyle/>
          <a:p>
            <a:pPr eaLnBrk="1" hangingPunct="1">
              <a:lnSpc>
                <a:spcPct val="150000"/>
              </a:lnSpc>
              <a:buFont typeface="Wingdings" panose="05000000000000000000" pitchFamily="2" charset="2"/>
              <a:buNone/>
              <a:defRPr/>
            </a:pPr>
            <a:r>
              <a:rPr lang="tr-TR" dirty="0" smtClean="0"/>
              <a:t>       </a:t>
            </a:r>
            <a:r>
              <a:rPr lang="tr-TR" dirty="0" smtClean="0">
                <a:cs typeface="Times New Roman" pitchFamily="18" charset="0"/>
              </a:rPr>
              <a:t>Hitler, Avusturya ve Çekoslovakya’yı işgal etti. Almanya ile hareket eden İtalya ,bir yandan Libya’dan Afrika’nın iç kesimlerine doğru ilerlerken diğer yandan da Habeşistan’ ı işgal etti. Uzakdoğu’da Japonya hakimiyet sahasını genişletmeye çalışıyordu. Çin topraklarına saldıran Japonya ,Almanya ve İtalya ile ittifak kurdu.</a:t>
            </a:r>
          </a:p>
          <a:p>
            <a:pPr eaLnBrk="1" hangingPunct="1">
              <a:defRPr/>
            </a:pPr>
            <a:endParaRPr lang="tr-TR" sz="3600" dirty="0" smtClean="0"/>
          </a:p>
          <a:p>
            <a:pPr eaLnBrk="1" hangingPunct="1">
              <a:defRPr/>
            </a:pPr>
            <a:endParaRPr lang="tr-TR" sz="3600" dirty="0" smtClean="0"/>
          </a:p>
        </p:txBody>
      </p:sp>
    </p:spTree>
    <p:extLst>
      <p:ext uri="{BB962C8B-B14F-4D97-AF65-F5344CB8AC3E}">
        <p14:creationId xmlns:p14="http://schemas.microsoft.com/office/powerpoint/2010/main" val="981711690"/>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2011-KPSS-LİSANS</a:t>
            </a:r>
            <a:endParaRPr lang="tr-TR" dirty="0"/>
          </a:p>
        </p:txBody>
      </p:sp>
      <p:pic>
        <p:nvPicPr>
          <p:cNvPr id="4" name="Resim 3"/>
          <p:cNvPicPr>
            <a:picLocks noChangeAspect="1"/>
          </p:cNvPicPr>
          <p:nvPr/>
        </p:nvPicPr>
        <p:blipFill rotWithShape="1">
          <a:blip r:embed="rId2"/>
          <a:srcRect l="7940" t="19484" r="64942" b="41141"/>
          <a:stretch/>
        </p:blipFill>
        <p:spPr>
          <a:xfrm>
            <a:off x="457200" y="1700808"/>
            <a:ext cx="8229600" cy="4652224"/>
          </a:xfrm>
          <a:prstGeom prst="rect">
            <a:avLst/>
          </a:prstGeom>
        </p:spPr>
      </p:pic>
    </p:spTree>
    <p:extLst>
      <p:ext uri="{BB962C8B-B14F-4D97-AF65-F5344CB8AC3E}">
        <p14:creationId xmlns:p14="http://schemas.microsoft.com/office/powerpoint/2010/main" val="24153194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Grp="1" noChangeArrowheads="1"/>
          </p:cNvSpPr>
          <p:nvPr>
            <p:ph type="body" idx="1"/>
          </p:nvPr>
        </p:nvSpPr>
        <p:spPr>
          <a:xfrm>
            <a:off x="381000" y="381000"/>
            <a:ext cx="8458200" cy="6072188"/>
          </a:xfrm>
          <a:solidFill>
            <a:schemeClr val="bg2"/>
          </a:solidFill>
        </p:spPr>
        <p:txBody>
          <a:bodyPr/>
          <a:lstStyle/>
          <a:p>
            <a:pPr eaLnBrk="1" hangingPunct="1">
              <a:lnSpc>
                <a:spcPct val="150000"/>
              </a:lnSpc>
              <a:defRPr/>
            </a:pPr>
            <a:r>
              <a:rPr lang="tr-TR" dirty="0" smtClean="0">
                <a:cs typeface="Times New Roman" pitchFamily="18" charset="0"/>
              </a:rPr>
              <a:t> </a:t>
            </a:r>
            <a:r>
              <a:rPr lang="tr-TR" sz="2800" dirty="0" smtClean="0">
                <a:cs typeface="Times New Roman" pitchFamily="18" charset="0"/>
              </a:rPr>
              <a:t>Almanya’nın </a:t>
            </a:r>
            <a:r>
              <a:rPr lang="tr-TR" sz="2800" dirty="0" err="1" smtClean="0">
                <a:cs typeface="Times New Roman" pitchFamily="18" charset="0"/>
              </a:rPr>
              <a:t>Polanya’ya</a:t>
            </a:r>
            <a:r>
              <a:rPr lang="tr-TR" sz="2800" dirty="0" smtClean="0">
                <a:cs typeface="Times New Roman" pitchFamily="18" charset="0"/>
              </a:rPr>
              <a:t> saldırması ile savaş başladı. 1941 yılında savaş alanı yeni katılımlarla hızla genişledi. Rusya ve ABD İngiltere’nin yanında yer alırken, Japonya’da Almanya’nın yanında yer aldı. 1942 yılında  İtalya savaş dışı kaldı. Doğudan Rusların,</a:t>
            </a:r>
            <a:r>
              <a:rPr lang="tr-TR" sz="2800" dirty="0" smtClean="0"/>
              <a:t> </a:t>
            </a:r>
            <a:r>
              <a:rPr lang="tr-TR" sz="2800" dirty="0" smtClean="0">
                <a:cs typeface="Times New Roman" pitchFamily="18" charset="0"/>
              </a:rPr>
              <a:t>batıdan </a:t>
            </a:r>
            <a:r>
              <a:rPr lang="tr-TR" sz="2800" dirty="0" err="1" smtClean="0">
                <a:cs typeface="Times New Roman" pitchFamily="18" charset="0"/>
              </a:rPr>
              <a:t>Normandiya</a:t>
            </a:r>
            <a:r>
              <a:rPr lang="tr-TR" sz="2800" dirty="0" smtClean="0">
                <a:cs typeface="Times New Roman" pitchFamily="18" charset="0"/>
              </a:rPr>
              <a:t> çıkarması ile (1944) ABD, İngiltere ve Fransa’nın saldırısı ile Almanya teslim olmak zorunda kaldı. Japonya’da Hiroşima ve Nagazaki’ye atom bombası atılması ile teslim oldu (10</a:t>
            </a:r>
            <a:r>
              <a:rPr lang="tr-TR" sz="2800" dirty="0" smtClean="0"/>
              <a:t> </a:t>
            </a:r>
            <a:r>
              <a:rPr lang="tr-TR" sz="2800" dirty="0" smtClean="0">
                <a:cs typeface="Times New Roman" pitchFamily="18" charset="0"/>
              </a:rPr>
              <a:t>Ağustos)</a:t>
            </a:r>
          </a:p>
          <a:p>
            <a:pPr eaLnBrk="1" hangingPunct="1">
              <a:lnSpc>
                <a:spcPct val="90000"/>
              </a:lnSpc>
              <a:defRPr/>
            </a:pPr>
            <a:endParaRPr lang="tr-TR" sz="3600" dirty="0" smtClean="0"/>
          </a:p>
        </p:txBody>
      </p:sp>
    </p:spTree>
    <p:extLst>
      <p:ext uri="{BB962C8B-B14F-4D97-AF65-F5344CB8AC3E}">
        <p14:creationId xmlns:p14="http://schemas.microsoft.com/office/powerpoint/2010/main" val="3593695456"/>
      </p:ext>
    </p:extLst>
  </p:cSld>
  <p:clrMapOvr>
    <a:masterClrMapping/>
  </p:clrMapOvr>
  <p:transition spd="slow">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Grp="1" noChangeArrowheads="1"/>
          </p:cNvSpPr>
          <p:nvPr>
            <p:ph type="body" idx="1"/>
          </p:nvPr>
        </p:nvSpPr>
        <p:spPr>
          <a:xfrm>
            <a:off x="304800" y="381000"/>
            <a:ext cx="8534400" cy="6361113"/>
          </a:xfrm>
          <a:solidFill>
            <a:schemeClr val="bg2"/>
          </a:solidFill>
        </p:spPr>
        <p:txBody>
          <a:bodyPr/>
          <a:lstStyle/>
          <a:p>
            <a:pPr eaLnBrk="1" hangingPunct="1">
              <a:lnSpc>
                <a:spcPct val="150000"/>
              </a:lnSpc>
              <a:defRPr/>
            </a:pPr>
            <a:r>
              <a:rPr lang="tr-TR" sz="2800" dirty="0" smtClean="0">
                <a:cs typeface="Times New Roman" pitchFamily="18" charset="0"/>
              </a:rPr>
              <a:t>II.Dünya Savaşı başlamadan Türkiye gerekli hazırlıkları yapmıştı. Her iki tarafta Türkiye’ </a:t>
            </a:r>
            <a:r>
              <a:rPr lang="tr-TR" sz="2800" dirty="0" err="1" smtClean="0">
                <a:cs typeface="Times New Roman" pitchFamily="18" charset="0"/>
              </a:rPr>
              <a:t>yi</a:t>
            </a:r>
            <a:r>
              <a:rPr lang="tr-TR" sz="2800" dirty="0" smtClean="0">
                <a:cs typeface="Times New Roman" pitchFamily="18" charset="0"/>
              </a:rPr>
              <a:t> yanında görmek istiyordu. Fakat Türkiye tarafsız kalmayı tercih etmiştir. Almanya ile saldırmazlık antlaşması imzalamıştır.  </a:t>
            </a:r>
            <a:r>
              <a:rPr lang="tr-TR" sz="2800" dirty="0" err="1" smtClean="0">
                <a:cs typeface="Times New Roman" pitchFamily="18" charset="0"/>
              </a:rPr>
              <a:t>İngil</a:t>
            </a:r>
            <a:r>
              <a:rPr lang="tr-TR" sz="2800" dirty="0" err="1" smtClean="0"/>
              <a:t>-</a:t>
            </a:r>
            <a:r>
              <a:rPr lang="tr-TR" sz="2800" dirty="0" err="1" smtClean="0">
                <a:cs typeface="Times New Roman" pitchFamily="18" charset="0"/>
              </a:rPr>
              <a:t>tere’nin</a:t>
            </a:r>
            <a:r>
              <a:rPr lang="tr-TR" sz="2800" dirty="0" smtClean="0">
                <a:cs typeface="Times New Roman" pitchFamily="18" charset="0"/>
              </a:rPr>
              <a:t> ısrarlarına rağmen savaşa katılmamıştır. 1945 yılı şubat ayında Türkiye;</a:t>
            </a:r>
            <a:r>
              <a:rPr lang="tr-TR" sz="2800" dirty="0" smtClean="0"/>
              <a:t> </a:t>
            </a:r>
            <a:r>
              <a:rPr lang="tr-TR" sz="2800" dirty="0" smtClean="0">
                <a:cs typeface="Times New Roman" pitchFamily="18" charset="0"/>
              </a:rPr>
              <a:t>Almanya ve Japonya’ya savaş ilan etti. Bu tarihte savaşın sonucu belliydi. Demokratik Avrupa devletleri ile birlikte hareket etme ve Birleşmiş Milletlere üye olmak düşüncesi savaşa girmesinde etkili olmuştur.</a:t>
            </a:r>
          </a:p>
          <a:p>
            <a:pPr eaLnBrk="1" hangingPunct="1">
              <a:lnSpc>
                <a:spcPct val="90000"/>
              </a:lnSpc>
              <a:buFont typeface="Wingdings" panose="05000000000000000000" pitchFamily="2" charset="2"/>
              <a:buNone/>
              <a:defRPr/>
            </a:pPr>
            <a:r>
              <a:rPr lang="tr-TR" sz="3600" b="1" dirty="0" smtClean="0">
                <a:cs typeface="Times New Roman" pitchFamily="18" charset="0"/>
              </a:rPr>
              <a:t> </a:t>
            </a:r>
            <a:endParaRPr lang="tr-TR" sz="3600" dirty="0" smtClean="0">
              <a:cs typeface="Times New Roman" pitchFamily="18" charset="0"/>
            </a:endParaRPr>
          </a:p>
          <a:p>
            <a:pPr eaLnBrk="1" hangingPunct="1">
              <a:lnSpc>
                <a:spcPct val="90000"/>
              </a:lnSpc>
              <a:defRPr/>
            </a:pPr>
            <a:endParaRPr lang="tr-TR" sz="3600" dirty="0" smtClean="0"/>
          </a:p>
        </p:txBody>
      </p:sp>
    </p:spTree>
    <p:extLst>
      <p:ext uri="{BB962C8B-B14F-4D97-AF65-F5344CB8AC3E}">
        <p14:creationId xmlns:p14="http://schemas.microsoft.com/office/powerpoint/2010/main" val="1335163542"/>
      </p:ext>
    </p:extLst>
  </p:cSld>
  <p:clrMapOvr>
    <a:masterClrMapping/>
  </p:clrMapOvr>
  <p:transition spd="slow">
    <p:circl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rrowheads="1"/>
          </p:cNvSpPr>
          <p:nvPr>
            <p:ph type="title"/>
          </p:nvPr>
        </p:nvSpPr>
        <p:spPr/>
        <p:txBody>
          <a:bodyPr/>
          <a:lstStyle/>
          <a:p>
            <a:pPr eaLnBrk="1" hangingPunct="1">
              <a:defRPr/>
            </a:pPr>
            <a:endParaRPr lang="tr-TR" smtClean="0"/>
          </a:p>
        </p:txBody>
      </p:sp>
      <p:sp>
        <p:nvSpPr>
          <p:cNvPr id="287747" name="Rectangle 3"/>
          <p:cNvSpPr>
            <a:spLocks noGrp="1" noChangeArrowheads="1"/>
          </p:cNvSpPr>
          <p:nvPr>
            <p:ph type="body" idx="1"/>
          </p:nvPr>
        </p:nvSpPr>
        <p:spPr>
          <a:xfrm>
            <a:off x="323850" y="260350"/>
            <a:ext cx="8640763" cy="6408738"/>
          </a:xfrm>
          <a:solidFill>
            <a:srgbClr val="002060"/>
          </a:solidFill>
        </p:spPr>
        <p:txBody>
          <a:bodyPr/>
          <a:lstStyle/>
          <a:p>
            <a:pPr eaLnBrk="1" hangingPunct="1">
              <a:lnSpc>
                <a:spcPct val="80000"/>
              </a:lnSpc>
              <a:defRPr/>
            </a:pPr>
            <a:r>
              <a:rPr lang="tr-TR" sz="2800" b="1" dirty="0" smtClean="0"/>
              <a:t>62. </a:t>
            </a:r>
            <a:r>
              <a:rPr lang="tr-TR" sz="2800" dirty="0" smtClean="0"/>
              <a:t>İngiltere, ABD ve Sovyetler Birliği’nin katılımıyla 1943 yılında yapılan Tahran </a:t>
            </a:r>
            <a:r>
              <a:rPr lang="tr-TR" sz="2800" dirty="0" err="1" smtClean="0"/>
              <a:t>Konferansı’nda,Türkiye’nin</a:t>
            </a:r>
            <a:r>
              <a:rPr lang="tr-TR" sz="2800" dirty="0" smtClean="0"/>
              <a:t>, II. Dünya Savaşı’na katılması konusunda karar alınmış ve bu kararın Türkiye’ye bildirilmesi için İsmet İnönü Kahire’ye davet edilmiştir. İsmet İnönü, Kahire’ye kararın bildiril-</a:t>
            </a:r>
            <a:r>
              <a:rPr lang="tr-TR" sz="2800" dirty="0" err="1" smtClean="0"/>
              <a:t>mesini</a:t>
            </a:r>
            <a:r>
              <a:rPr lang="tr-TR" sz="2800" dirty="0" smtClean="0"/>
              <a:t> kabul etmek için değil, bu kararı taraflarla serbestçe tartışmak ve görüşmek için gideceğini söylemiştir.</a:t>
            </a:r>
            <a:endParaRPr lang="tr-TR" sz="2800" b="1" dirty="0" smtClean="0"/>
          </a:p>
          <a:p>
            <a:pPr eaLnBrk="1" hangingPunct="1">
              <a:lnSpc>
                <a:spcPct val="80000"/>
              </a:lnSpc>
              <a:defRPr/>
            </a:pPr>
            <a:r>
              <a:rPr lang="tr-TR" sz="2800" b="1" dirty="0" smtClean="0"/>
              <a:t>İsmet İnönü’nün yalnızca bu tutumuna dayanarak,</a:t>
            </a:r>
            <a:endParaRPr lang="tr-TR" sz="2800" dirty="0" smtClean="0"/>
          </a:p>
          <a:p>
            <a:pPr eaLnBrk="1" hangingPunct="1">
              <a:lnSpc>
                <a:spcPct val="80000"/>
              </a:lnSpc>
              <a:defRPr/>
            </a:pPr>
            <a:r>
              <a:rPr lang="tr-TR" sz="2800" dirty="0" smtClean="0"/>
              <a:t>I. ulusların eşitliğini gözetme,</a:t>
            </a:r>
          </a:p>
          <a:p>
            <a:pPr eaLnBrk="1" hangingPunct="1">
              <a:lnSpc>
                <a:spcPct val="80000"/>
              </a:lnSpc>
              <a:defRPr/>
            </a:pPr>
            <a:r>
              <a:rPr lang="tr-TR" sz="2800" dirty="0" smtClean="0"/>
              <a:t>II. bağımsız devlet anlayışına saygı duyma,</a:t>
            </a:r>
          </a:p>
          <a:p>
            <a:pPr eaLnBrk="1" hangingPunct="1">
              <a:lnSpc>
                <a:spcPct val="80000"/>
              </a:lnSpc>
              <a:defRPr/>
            </a:pPr>
            <a:r>
              <a:rPr lang="tr-TR" sz="2800" dirty="0" smtClean="0"/>
              <a:t>III. sorunlara kısa sürede çözüm bulma</a:t>
            </a:r>
            <a:endParaRPr lang="tr-TR" sz="2800" b="1" dirty="0" smtClean="0"/>
          </a:p>
          <a:p>
            <a:pPr eaLnBrk="1" hangingPunct="1">
              <a:lnSpc>
                <a:spcPct val="80000"/>
              </a:lnSpc>
              <a:buFont typeface="Wingdings" panose="05000000000000000000" pitchFamily="2" charset="2"/>
              <a:buNone/>
              <a:defRPr/>
            </a:pPr>
            <a:r>
              <a:rPr lang="tr-TR" sz="2800" b="1" dirty="0" smtClean="0"/>
              <a:t>    yaklaşımlarından hangilerini benimsediği söylenebilir?</a:t>
            </a:r>
            <a:endParaRPr lang="tr-TR" sz="2800" dirty="0" smtClean="0"/>
          </a:p>
          <a:p>
            <a:pPr eaLnBrk="1" hangingPunct="1">
              <a:lnSpc>
                <a:spcPct val="80000"/>
              </a:lnSpc>
              <a:defRPr/>
            </a:pPr>
            <a:r>
              <a:rPr lang="tr-TR" sz="2800" dirty="0" smtClean="0"/>
              <a:t>A) Yalnız I B) Yalnız II C) Yalnız III</a:t>
            </a:r>
          </a:p>
          <a:p>
            <a:pPr eaLnBrk="1" hangingPunct="1">
              <a:lnSpc>
                <a:spcPct val="80000"/>
              </a:lnSpc>
              <a:defRPr/>
            </a:pPr>
            <a:r>
              <a:rPr lang="tr-TR" sz="2800" dirty="0" smtClean="0"/>
              <a:t>D) I ve II E) I, II ve III                                       </a:t>
            </a:r>
            <a:r>
              <a:rPr lang="tr-TR" sz="2800" b="1" dirty="0" smtClean="0">
                <a:solidFill>
                  <a:srgbClr val="FFFF66"/>
                </a:solidFill>
              </a:rPr>
              <a:t>2004</a:t>
            </a:r>
          </a:p>
        </p:txBody>
      </p:sp>
    </p:spTree>
    <p:extLst>
      <p:ext uri="{BB962C8B-B14F-4D97-AF65-F5344CB8AC3E}">
        <p14:creationId xmlns:p14="http://schemas.microsoft.com/office/powerpoint/2010/main" val="1717882129"/>
      </p:ext>
    </p:extLst>
  </p:cSld>
  <p:clrMapOvr>
    <a:masterClrMapping/>
  </p:clrMapOvr>
  <p:transition spd="slow">
    <p:cove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type="body" idx="1"/>
          </p:nvPr>
        </p:nvSpPr>
        <p:spPr>
          <a:xfrm>
            <a:off x="179388" y="260350"/>
            <a:ext cx="8713787" cy="6264275"/>
          </a:xfrm>
          <a:solidFill>
            <a:srgbClr val="002060"/>
          </a:solidFill>
        </p:spPr>
        <p:txBody>
          <a:bodyPr/>
          <a:lstStyle/>
          <a:p>
            <a:pPr eaLnBrk="1" hangingPunct="1">
              <a:lnSpc>
                <a:spcPct val="90000"/>
              </a:lnSpc>
              <a:defRPr/>
            </a:pPr>
            <a:r>
              <a:rPr lang="tr-TR" sz="2800" b="1" dirty="0" smtClean="0"/>
              <a:t>64. </a:t>
            </a:r>
            <a:r>
              <a:rPr lang="tr-TR" sz="2800" dirty="0" smtClean="0"/>
              <a:t>Birinci Dünya Savaşı’ndan önceki dönemlerde, savaşlar sadece savaşa giren devletlerin cephede çarpışması şeklinde gerçekleşiyor, cephe dışında bulunan insanlar bu durumdan etkilenmiyordu. Birinci Dünya Savaşı’ndan itibaren savaş-</a:t>
            </a:r>
            <a:r>
              <a:rPr lang="tr-TR" sz="2800" dirty="0" err="1" smtClean="0"/>
              <a:t>ların</a:t>
            </a:r>
            <a:r>
              <a:rPr lang="tr-TR" sz="2800" dirty="0" smtClean="0"/>
              <a:t> boyutları büyümüş, savaş silah, araç ve gereçlerinin etki alanları ve tahrip güçleri artmıştır.</a:t>
            </a:r>
            <a:endParaRPr lang="tr-TR" sz="2800" b="1" dirty="0" smtClean="0"/>
          </a:p>
          <a:p>
            <a:pPr eaLnBrk="1" hangingPunct="1">
              <a:lnSpc>
                <a:spcPct val="90000"/>
              </a:lnSpc>
              <a:defRPr/>
            </a:pPr>
            <a:r>
              <a:rPr lang="tr-TR" sz="2800" b="1" dirty="0" smtClean="0"/>
              <a:t>Birinci Dünya Savaşı’nda ortaya çıkan bu değişiklikle, aşağıdakilerden hangisinin öneminin arttığı savunu-</a:t>
            </a:r>
            <a:r>
              <a:rPr lang="tr-TR" sz="2800" b="1" dirty="0" err="1" smtClean="0"/>
              <a:t>lamaz</a:t>
            </a:r>
            <a:r>
              <a:rPr lang="tr-TR" sz="2800" b="1" dirty="0" smtClean="0"/>
              <a:t>?</a:t>
            </a:r>
            <a:endParaRPr lang="tr-TR" sz="2800" dirty="0" smtClean="0"/>
          </a:p>
          <a:p>
            <a:pPr eaLnBrk="1" hangingPunct="1">
              <a:lnSpc>
                <a:spcPct val="90000"/>
              </a:lnSpc>
              <a:defRPr/>
            </a:pPr>
            <a:r>
              <a:rPr lang="tr-TR" sz="2800" dirty="0" smtClean="0"/>
              <a:t>A) </a:t>
            </a:r>
            <a:r>
              <a:rPr lang="tr-TR" sz="2800" dirty="0" err="1" smtClean="0"/>
              <a:t>Topyekün</a:t>
            </a:r>
            <a:r>
              <a:rPr lang="tr-TR" sz="2800" dirty="0" smtClean="0"/>
              <a:t> seferberliğin</a:t>
            </a:r>
          </a:p>
          <a:p>
            <a:pPr eaLnBrk="1" hangingPunct="1">
              <a:lnSpc>
                <a:spcPct val="90000"/>
              </a:lnSpc>
              <a:defRPr/>
            </a:pPr>
            <a:r>
              <a:rPr lang="tr-TR" sz="2800" dirty="0" smtClean="0"/>
              <a:t>B) Sivil savunmayla ilgili çalışmaların</a:t>
            </a:r>
          </a:p>
          <a:p>
            <a:pPr eaLnBrk="1" hangingPunct="1">
              <a:lnSpc>
                <a:spcPct val="90000"/>
              </a:lnSpc>
              <a:defRPr/>
            </a:pPr>
            <a:r>
              <a:rPr lang="tr-TR" sz="2800" dirty="0" smtClean="0"/>
              <a:t>C) Uluslararası ittifaklara katılmanın</a:t>
            </a:r>
          </a:p>
          <a:p>
            <a:pPr eaLnBrk="1" hangingPunct="1">
              <a:lnSpc>
                <a:spcPct val="90000"/>
              </a:lnSpc>
              <a:defRPr/>
            </a:pPr>
            <a:r>
              <a:rPr lang="tr-TR" sz="2800" dirty="0" smtClean="0"/>
              <a:t>D) Uluslar arasındaki silahlanma yarışının</a:t>
            </a:r>
          </a:p>
          <a:p>
            <a:pPr eaLnBrk="1" hangingPunct="1">
              <a:lnSpc>
                <a:spcPct val="90000"/>
              </a:lnSpc>
              <a:defRPr/>
            </a:pPr>
            <a:r>
              <a:rPr lang="tr-TR" sz="2800" dirty="0" smtClean="0"/>
              <a:t>E) Savaşan devletler arasındaki fiziksel uzaklığın    </a:t>
            </a:r>
            <a:r>
              <a:rPr lang="tr-TR" sz="2800" b="1" dirty="0" smtClean="0">
                <a:solidFill>
                  <a:srgbClr val="FFFF66"/>
                </a:solidFill>
              </a:rPr>
              <a:t>2005</a:t>
            </a:r>
          </a:p>
        </p:txBody>
      </p:sp>
    </p:spTree>
    <p:extLst>
      <p:ext uri="{BB962C8B-B14F-4D97-AF65-F5344CB8AC3E}">
        <p14:creationId xmlns:p14="http://schemas.microsoft.com/office/powerpoint/2010/main" val="3171599178"/>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p:cNvSpPr>
            <a:spLocks noGrp="1" noChangeArrowheads="1"/>
          </p:cNvSpPr>
          <p:nvPr>
            <p:ph type="body" idx="1"/>
          </p:nvPr>
        </p:nvSpPr>
        <p:spPr>
          <a:xfrm>
            <a:off x="323850" y="333375"/>
            <a:ext cx="8569325" cy="5762625"/>
          </a:xfrm>
          <a:solidFill>
            <a:srgbClr val="002060"/>
          </a:solidFill>
        </p:spPr>
        <p:txBody>
          <a:bodyPr/>
          <a:lstStyle/>
          <a:p>
            <a:pPr eaLnBrk="1" hangingPunct="1">
              <a:defRPr/>
            </a:pPr>
            <a:r>
              <a:rPr lang="tr-TR" b="1" dirty="0" smtClean="0"/>
              <a:t>64.</a:t>
            </a:r>
            <a:endParaRPr lang="tr-TR" dirty="0" smtClean="0"/>
          </a:p>
          <a:p>
            <a:pPr eaLnBrk="1" hangingPunct="1">
              <a:defRPr/>
            </a:pPr>
            <a:r>
              <a:rPr lang="tr-TR" dirty="0" smtClean="0"/>
              <a:t>I. Doğa güçlerinin askeri stratejiler üzerindeki</a:t>
            </a:r>
          </a:p>
          <a:p>
            <a:pPr eaLnBrk="1" hangingPunct="1">
              <a:buFont typeface="Wingdings" panose="05000000000000000000" pitchFamily="2" charset="2"/>
              <a:buNone/>
              <a:defRPr/>
            </a:pPr>
            <a:r>
              <a:rPr lang="tr-TR" dirty="0" smtClean="0"/>
              <a:t>    etkisi</a:t>
            </a:r>
          </a:p>
          <a:p>
            <a:pPr eaLnBrk="1" hangingPunct="1">
              <a:defRPr/>
            </a:pPr>
            <a:r>
              <a:rPr lang="tr-TR" dirty="0" smtClean="0"/>
              <a:t>II. Psikolojik savaşın önemi</a:t>
            </a:r>
          </a:p>
          <a:p>
            <a:pPr eaLnBrk="1" hangingPunct="1">
              <a:defRPr/>
            </a:pPr>
            <a:r>
              <a:rPr lang="tr-TR" dirty="0" smtClean="0"/>
              <a:t>III. Birleşmiş Milletler Teşkilatı’nın önemi</a:t>
            </a:r>
            <a:endParaRPr lang="tr-TR" b="1" dirty="0" smtClean="0"/>
          </a:p>
          <a:p>
            <a:pPr eaLnBrk="1" hangingPunct="1">
              <a:defRPr/>
            </a:pPr>
            <a:r>
              <a:rPr lang="tr-TR" b="1" dirty="0" smtClean="0"/>
              <a:t>Savaşta gelişmiş silah ve olanakların kullanılması, yukarıdakilerin hangilerinde azalmaya yol açar?</a:t>
            </a:r>
            <a:endParaRPr lang="tr-TR" dirty="0" smtClean="0"/>
          </a:p>
          <a:p>
            <a:pPr eaLnBrk="1" hangingPunct="1">
              <a:defRPr/>
            </a:pPr>
            <a:r>
              <a:rPr lang="tr-TR" dirty="0" smtClean="0"/>
              <a:t>A) Yalnız I B) Yalnız II C) Yalnız III</a:t>
            </a:r>
          </a:p>
          <a:p>
            <a:pPr eaLnBrk="1" hangingPunct="1">
              <a:defRPr/>
            </a:pPr>
            <a:r>
              <a:rPr lang="tr-TR" dirty="0" smtClean="0"/>
              <a:t>D) I ve III E) II ve III                               </a:t>
            </a:r>
            <a:r>
              <a:rPr lang="tr-TR" b="1" dirty="0" smtClean="0">
                <a:solidFill>
                  <a:srgbClr val="FFFF66"/>
                </a:solidFill>
              </a:rPr>
              <a:t>2004</a:t>
            </a:r>
          </a:p>
        </p:txBody>
      </p:sp>
    </p:spTree>
    <p:extLst>
      <p:ext uri="{BB962C8B-B14F-4D97-AF65-F5344CB8AC3E}">
        <p14:creationId xmlns:p14="http://schemas.microsoft.com/office/powerpoint/2010/main" val="3443415675"/>
      </p:ext>
    </p:extLst>
  </p:cSld>
  <p:clrMapOvr>
    <a:masterClrMapping/>
  </p:clrMapOvr>
  <p:transition spd="slow">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rrowheads="1"/>
          </p:cNvSpPr>
          <p:nvPr>
            <p:ph type="title"/>
          </p:nvPr>
        </p:nvSpPr>
        <p:spPr/>
        <p:txBody>
          <a:bodyPr/>
          <a:lstStyle/>
          <a:p>
            <a:pPr eaLnBrk="1" hangingPunct="1">
              <a:defRPr/>
            </a:pPr>
            <a:endParaRPr lang="tr-TR" smtClean="0"/>
          </a:p>
        </p:txBody>
      </p:sp>
      <p:sp>
        <p:nvSpPr>
          <p:cNvPr id="295939" name="Rectangle 3"/>
          <p:cNvSpPr>
            <a:spLocks noGrp="1" noChangeArrowheads="1"/>
          </p:cNvSpPr>
          <p:nvPr>
            <p:ph type="body" idx="1"/>
          </p:nvPr>
        </p:nvSpPr>
        <p:spPr>
          <a:xfrm>
            <a:off x="533400" y="381000"/>
            <a:ext cx="8382000" cy="5715000"/>
          </a:xfrm>
        </p:spPr>
        <p:txBody>
          <a:bodyPr/>
          <a:lstStyle/>
          <a:p>
            <a:pPr eaLnBrk="1" hangingPunct="1">
              <a:buFont typeface="Wingdings" panose="05000000000000000000" pitchFamily="2" charset="2"/>
              <a:buNone/>
              <a:defRPr/>
            </a:pPr>
            <a:r>
              <a:rPr lang="tr-TR" smtClean="0"/>
              <a:t> </a:t>
            </a:r>
          </a:p>
        </p:txBody>
      </p:sp>
      <p:pic>
        <p:nvPicPr>
          <p:cNvPr id="28676" name="Picture 4" descr="m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ChangeArrowheads="1"/>
          </p:cNvSpPr>
          <p:nvPr/>
        </p:nvSpPr>
        <p:spPr bwMode="auto">
          <a:xfrm>
            <a:off x="0" y="685800"/>
            <a:ext cx="9144000" cy="473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fontAlgn="base">
              <a:spcBef>
                <a:spcPct val="0"/>
              </a:spcBef>
              <a:spcAft>
                <a:spcPct val="0"/>
              </a:spcAft>
            </a:pPr>
            <a:r>
              <a:rPr kumimoji="1" lang="en-US" sz="4400" b="1" i="1" smtClean="0">
                <a:solidFill>
                  <a:srgbClr val="FFFFFF"/>
                </a:solidFill>
                <a:latin typeface="Arial" panose="020B0604020202020204" pitchFamily="34" charset="0"/>
              </a:rPr>
              <a:t>Ana ve babaların çocuklarına bağışlayabilecekleri en güzel miras, günlük zamanlarından bir kaç dakikadır.</a:t>
            </a:r>
          </a:p>
          <a:p>
            <a:pPr algn="r" fontAlgn="base">
              <a:spcBef>
                <a:spcPct val="0"/>
              </a:spcBef>
              <a:spcAft>
                <a:spcPct val="0"/>
              </a:spcAft>
            </a:pPr>
            <a:r>
              <a:rPr kumimoji="1" lang="en-US" sz="4400" b="1" i="1" smtClean="0">
                <a:solidFill>
                  <a:srgbClr val="E5E5FF"/>
                </a:solidFill>
                <a:latin typeface="Arial" panose="020B0604020202020204" pitchFamily="34" charset="0"/>
              </a:rPr>
              <a:t>O.A. Batista</a:t>
            </a:r>
          </a:p>
          <a:p>
            <a:pPr fontAlgn="base">
              <a:spcBef>
                <a:spcPct val="0"/>
              </a:spcBef>
              <a:spcAft>
                <a:spcPct val="0"/>
              </a:spcAft>
            </a:pPr>
            <a:endParaRPr kumimoji="1" lang="en-US" sz="4400" b="1" i="1" smtClean="0">
              <a:solidFill>
                <a:srgbClr val="E5E5FF"/>
              </a:solidFill>
              <a:latin typeface="Times New Roman" panose="02020603050405020304" pitchFamily="18" charset="0"/>
            </a:endParaRPr>
          </a:p>
          <a:p>
            <a:pPr fontAlgn="base">
              <a:spcBef>
                <a:spcPct val="0"/>
              </a:spcBef>
              <a:spcAft>
                <a:spcPct val="0"/>
              </a:spcAft>
            </a:pPr>
            <a:endParaRPr kumimoji="1" lang="en-US" sz="4400" b="1" i="1" smtClean="0">
              <a:solidFill>
                <a:srgbClr val="E5E5FF"/>
              </a:solidFill>
              <a:latin typeface="Times New Roman" panose="02020603050405020304" pitchFamily="18" charset="0"/>
            </a:endParaRPr>
          </a:p>
        </p:txBody>
      </p:sp>
      <p:sp>
        <p:nvSpPr>
          <p:cNvPr id="28678" name="Rectangle 6"/>
          <p:cNvSpPr>
            <a:spLocks noChangeArrowheads="1"/>
          </p:cNvSpPr>
          <p:nvPr/>
        </p:nvSpPr>
        <p:spPr bwMode="auto">
          <a:xfrm>
            <a:off x="0" y="2516188"/>
            <a:ext cx="914400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fontAlgn="base">
              <a:spcBef>
                <a:spcPct val="0"/>
              </a:spcBef>
              <a:spcAft>
                <a:spcPct val="0"/>
              </a:spcAft>
            </a:pPr>
            <a:endParaRPr kumimoji="1" lang="en-US" sz="1400" smtClean="0">
              <a:solidFill>
                <a:srgbClr val="FFFFFF"/>
              </a:solidFill>
              <a:latin typeface="Arial" panose="020B0604020202020204" pitchFamily="34" charset="0"/>
            </a:endParaRPr>
          </a:p>
          <a:p>
            <a:pPr algn="ctr" fontAlgn="base">
              <a:spcBef>
                <a:spcPct val="0"/>
              </a:spcBef>
              <a:spcAft>
                <a:spcPct val="0"/>
              </a:spcAft>
            </a:pPr>
            <a:r>
              <a:rPr kumimoji="1" lang="en-US" sz="2400" b="1" smtClean="0">
                <a:solidFill>
                  <a:srgbClr val="E5E5FF"/>
                </a:solidFill>
                <a:latin typeface="Arial" panose="020B0604020202020204" pitchFamily="34" charset="0"/>
              </a:rPr>
              <a:t> </a:t>
            </a:r>
            <a:endParaRPr kumimoji="1" lang="en-US" sz="1400" smtClean="0">
              <a:solidFill>
                <a:srgbClr val="E5E5FF"/>
              </a:solidFill>
              <a:latin typeface="Arial" panose="020B0604020202020204" pitchFamily="34" charset="0"/>
            </a:endParaRPr>
          </a:p>
          <a:p>
            <a:pPr fontAlgn="base">
              <a:spcBef>
                <a:spcPct val="0"/>
              </a:spcBef>
              <a:spcAft>
                <a:spcPct val="0"/>
              </a:spcAft>
            </a:pPr>
            <a:endParaRPr kumimoji="1" lang="en-US" sz="2400" smtClean="0">
              <a:solidFill>
                <a:srgbClr val="E5E5FF"/>
              </a:solidFill>
              <a:latin typeface="Times New Roman" panose="02020603050405020304" pitchFamily="18" charset="0"/>
            </a:endParaRPr>
          </a:p>
        </p:txBody>
      </p:sp>
      <p:sp>
        <p:nvSpPr>
          <p:cNvPr id="28679" name="Rectangle 7"/>
          <p:cNvSpPr>
            <a:spLocks noChangeArrowheads="1"/>
          </p:cNvSpPr>
          <p:nvPr/>
        </p:nvSpPr>
        <p:spPr bwMode="auto">
          <a:xfrm>
            <a:off x="0" y="3505200"/>
            <a:ext cx="9144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fontAlgn="base">
              <a:spcBef>
                <a:spcPct val="0"/>
              </a:spcBef>
              <a:spcAft>
                <a:spcPct val="0"/>
              </a:spcAft>
            </a:pPr>
            <a:endParaRPr kumimoji="1" lang="en-US" sz="1400" smtClean="0">
              <a:solidFill>
                <a:srgbClr val="FFFFFF"/>
              </a:solidFill>
              <a:latin typeface="Arial" panose="020B0604020202020204" pitchFamily="34" charset="0"/>
            </a:endParaRPr>
          </a:p>
          <a:p>
            <a:pPr algn="r" fontAlgn="base">
              <a:spcBef>
                <a:spcPct val="0"/>
              </a:spcBef>
              <a:spcAft>
                <a:spcPct val="0"/>
              </a:spcAft>
            </a:pPr>
            <a:r>
              <a:rPr kumimoji="1" lang="en-US" sz="1400" smtClean="0">
                <a:solidFill>
                  <a:srgbClr val="000000"/>
                </a:solidFill>
                <a:latin typeface="Wingdings" panose="05000000000000000000" pitchFamily="2" charset="2"/>
              </a:rPr>
              <a:t>n</a:t>
            </a:r>
            <a:r>
              <a:rPr kumimoji="1" lang="en-US" sz="700" smtClean="0">
                <a:solidFill>
                  <a:srgbClr val="000000"/>
                </a:solidFill>
                <a:latin typeface="Times New Roman" panose="02020603050405020304" pitchFamily="18" charset="0"/>
              </a:rPr>
              <a:t>  </a:t>
            </a:r>
            <a:r>
              <a:rPr kumimoji="1" lang="en-US" sz="2400" b="1" smtClean="0">
                <a:solidFill>
                  <a:srgbClr val="000000"/>
                </a:solidFill>
                <a:latin typeface="Arial" panose="020B0604020202020204" pitchFamily="34" charset="0"/>
              </a:rPr>
              <a:t>(</a:t>
            </a:r>
            <a:endParaRPr kumimoji="1" lang="en-US" sz="2400" smtClean="0">
              <a:solidFill>
                <a:srgbClr val="FFFFFF"/>
              </a:solidFill>
              <a:latin typeface="Times New Roman" panose="02020603050405020304" pitchFamily="18" charset="0"/>
            </a:endParaRPr>
          </a:p>
        </p:txBody>
      </p:sp>
      <p:sp>
        <p:nvSpPr>
          <p:cNvPr id="28680" name="Rectangle 8"/>
          <p:cNvSpPr>
            <a:spLocks noChangeArrowheads="1"/>
          </p:cNvSpPr>
          <p:nvPr/>
        </p:nvSpPr>
        <p:spPr bwMode="auto">
          <a:xfrm>
            <a:off x="0" y="4495800"/>
            <a:ext cx="9144000"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fontAlgn="base">
              <a:spcBef>
                <a:spcPct val="0"/>
              </a:spcBef>
              <a:spcAft>
                <a:spcPct val="0"/>
              </a:spcAft>
            </a:pPr>
            <a:endParaRPr kumimoji="1" lang="en-US" sz="1400" smtClean="0">
              <a:solidFill>
                <a:srgbClr val="FFFFFF"/>
              </a:solidFill>
              <a:latin typeface="Arial" panose="020B0604020202020204" pitchFamily="34" charset="0"/>
            </a:endParaRPr>
          </a:p>
          <a:p>
            <a:pPr algn="ctr" fontAlgn="base">
              <a:spcBef>
                <a:spcPct val="0"/>
              </a:spcBef>
              <a:spcAft>
                <a:spcPct val="0"/>
              </a:spcAft>
            </a:pPr>
            <a:r>
              <a:rPr kumimoji="1" lang="en-US" sz="2400" smtClean="0">
                <a:solidFill>
                  <a:srgbClr val="000000"/>
                </a:solidFill>
                <a:latin typeface="Arial" panose="020B0604020202020204" pitchFamily="34" charset="0"/>
              </a:rPr>
              <a:t> </a:t>
            </a:r>
            <a:endParaRPr kumimoji="1" lang="en-US" sz="1400" smtClean="0">
              <a:solidFill>
                <a:srgbClr val="FFFFFF"/>
              </a:solidFill>
              <a:latin typeface="Arial" panose="020B0604020202020204" pitchFamily="34" charset="0"/>
            </a:endParaRPr>
          </a:p>
          <a:p>
            <a:pPr fontAlgn="base">
              <a:spcBef>
                <a:spcPct val="0"/>
              </a:spcBef>
              <a:spcAft>
                <a:spcPct val="0"/>
              </a:spcAft>
            </a:pPr>
            <a:endParaRPr kumimoji="1" lang="en-US" sz="24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53194745"/>
      </p:ext>
    </p:extLst>
  </p:cSld>
  <p:clrMapOvr>
    <a:masterClrMapping/>
  </p:clrMapOvr>
  <p:transition spd="slow">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sz="3200" dirty="0" smtClean="0"/>
              <a:t>KPSS’YE HAZIRLIK DAHA KOLAY</a:t>
            </a:r>
            <a:br>
              <a:rPr lang="tr-TR" sz="3200" dirty="0" smtClean="0"/>
            </a:br>
            <a:r>
              <a:rPr lang="tr-TR" sz="3200" dirty="0" smtClean="0"/>
              <a:t>Online Kitapçılarda…</a:t>
            </a:r>
            <a:endParaRPr lang="tr-TR" sz="32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1628800"/>
            <a:ext cx="3431257" cy="4867031"/>
          </a:xfrm>
        </p:spPr>
      </p:pic>
    </p:spTree>
    <p:extLst>
      <p:ext uri="{BB962C8B-B14F-4D97-AF65-F5344CB8AC3E}">
        <p14:creationId xmlns:p14="http://schemas.microsoft.com/office/powerpoint/2010/main" val="4087861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D</a:t>
            </a:r>
            <a:endParaRPr lang="tr-TR" dirty="0"/>
          </a:p>
        </p:txBody>
      </p:sp>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840841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r>
              <a:rPr lang="tr-TR" dirty="0" smtClean="0"/>
              <a:t>2011-KPSS-LİSANS</a:t>
            </a:r>
            <a:endParaRPr lang="tr-TR" dirty="0"/>
          </a:p>
        </p:txBody>
      </p:sp>
      <p:pic>
        <p:nvPicPr>
          <p:cNvPr id="4" name="Resim 3"/>
          <p:cNvPicPr>
            <a:picLocks noChangeAspect="1"/>
          </p:cNvPicPr>
          <p:nvPr/>
        </p:nvPicPr>
        <p:blipFill rotWithShape="1">
          <a:blip r:embed="rId2"/>
          <a:srcRect l="7939" t="35235" r="65496" b="22438"/>
          <a:stretch/>
        </p:blipFill>
        <p:spPr>
          <a:xfrm>
            <a:off x="457200" y="1700808"/>
            <a:ext cx="8229600" cy="4911810"/>
          </a:xfrm>
          <a:prstGeom prst="rect">
            <a:avLst/>
          </a:prstGeom>
        </p:spPr>
      </p:pic>
    </p:spTree>
    <p:extLst>
      <p:ext uri="{BB962C8B-B14F-4D97-AF65-F5344CB8AC3E}">
        <p14:creationId xmlns:p14="http://schemas.microsoft.com/office/powerpoint/2010/main" val="592627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TotalTime>
  <Words>1456</Words>
  <Application>Microsoft Office PowerPoint</Application>
  <PresentationFormat>Ekran Gösterisi (4:3)</PresentationFormat>
  <Paragraphs>235</Paragraphs>
  <Slides>76</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76</vt:i4>
      </vt:variant>
    </vt:vector>
  </HeadingPairs>
  <TitlesOfParts>
    <vt:vector size="85" baseType="lpstr">
      <vt:lpstr>Arial</vt:lpstr>
      <vt:lpstr>Calibri</vt:lpstr>
      <vt:lpstr>Garamond</vt:lpstr>
      <vt:lpstr>Tahoma</vt:lpstr>
      <vt:lpstr>Times New Roman</vt:lpstr>
      <vt:lpstr>Wingdings</vt:lpstr>
      <vt:lpstr>Ofis Teması</vt:lpstr>
      <vt:lpstr>Dere</vt:lpstr>
      <vt:lpstr>1_Dere</vt:lpstr>
      <vt:lpstr>PowerPoint Sunusu</vt:lpstr>
      <vt:lpstr>VI.ÜNİTE</vt:lpstr>
      <vt:lpstr>PowerPoint Sunusu</vt:lpstr>
      <vt:lpstr> A-ATATÜRKÇÜ DÜŞÜNCE SİSTEMİ   </vt:lpstr>
      <vt:lpstr>2016-KPSS-ORTAÖĞRETİM</vt:lpstr>
      <vt:lpstr>PowerPoint Sunusu</vt:lpstr>
      <vt:lpstr>2011-KPSS-LİSANS</vt:lpstr>
      <vt:lpstr>PowerPoint Sunusu</vt:lpstr>
      <vt:lpstr>2011-KPSS-LİSANS</vt:lpstr>
      <vt:lpstr>PowerPoint Sunusu</vt:lpstr>
      <vt:lpstr>2-ATATÜRKÇÜLÜĞÜN NİTELİKLERİ</vt:lpstr>
      <vt:lpstr>PowerPoint Sunusu</vt:lpstr>
      <vt:lpstr>2011-KPSS-LİSANS</vt:lpstr>
      <vt:lpstr>PowerPoint Sunusu</vt:lpstr>
      <vt:lpstr>2010-KPSS-LİSANS</vt:lpstr>
      <vt:lpstr>PowerPoint Sunusu</vt:lpstr>
      <vt:lpstr>PowerPoint Sunusu</vt:lpstr>
      <vt:lpstr>2011-KPSS-LİSANS</vt:lpstr>
      <vt:lpstr>PowerPoint Sunusu</vt:lpstr>
      <vt:lpstr>PowerPoint Sunusu</vt:lpstr>
      <vt:lpstr>2016-KPSS-LİSANS</vt:lpstr>
      <vt:lpstr>PowerPoint Sunusu</vt:lpstr>
      <vt:lpstr>   2-MİLLİYETÇİLİK    </vt:lpstr>
      <vt:lpstr>2012-KPSS-ÖNLİSANS</vt:lpstr>
      <vt:lpstr>PowerPoint Sunusu</vt:lpstr>
      <vt:lpstr>2010-KPSS-LİSANS</vt:lpstr>
      <vt:lpstr>PowerPoint Sunusu</vt:lpstr>
      <vt:lpstr>2010-KPSS-LİSANS</vt:lpstr>
      <vt:lpstr>PowerPoint Sunusu</vt:lpstr>
      <vt:lpstr>2008-KPSS-LİSANS</vt:lpstr>
      <vt:lpstr>PowerPoint Sunusu</vt:lpstr>
      <vt:lpstr>2006-KPSS-ORTAÖĞRETİM</vt:lpstr>
      <vt:lpstr>PowerPoint Sunusu</vt:lpstr>
      <vt:lpstr>    </vt:lpstr>
      <vt:lpstr>PowerPoint Sunusu</vt:lpstr>
      <vt:lpstr>PowerPoint Sunusu</vt:lpstr>
      <vt:lpstr>2012-KPSS-ÖNLİSANS</vt:lpstr>
      <vt:lpstr>PowerPoint Sunusu</vt:lpstr>
      <vt:lpstr>2012-KPSS- ORTAÖĞRETİM</vt:lpstr>
      <vt:lpstr>PowerPoint Sunusu</vt:lpstr>
      <vt:lpstr>2008-KPSS-LİSANS</vt:lpstr>
      <vt:lpstr>PowerPoint Sunusu</vt:lpstr>
      <vt:lpstr>2006-KPSS-ORTAÖĞRETİM</vt:lpstr>
      <vt:lpstr>PowerPoint Sunusu</vt:lpstr>
      <vt:lpstr>PowerPoint Sunusu</vt:lpstr>
      <vt:lpstr>   4-DEVLETÇİLİK   </vt:lpstr>
      <vt:lpstr>PowerPoint Sunusu</vt:lpstr>
      <vt:lpstr>2016-KPSS-ÖNLİSANS</vt:lpstr>
      <vt:lpstr>PowerPoint Sunusu</vt:lpstr>
      <vt:lpstr>2012-KPSS- ORTAÖĞRETİM</vt:lpstr>
      <vt:lpstr>PowerPoint Sunusu</vt:lpstr>
      <vt:lpstr>2006-KPSS-ORTAÖĞRETİM</vt:lpstr>
      <vt:lpstr>PowerPoint Sunusu</vt:lpstr>
      <vt:lpstr> 5-İNKILAPÇILIK </vt:lpstr>
      <vt:lpstr>PowerPoint Sunusu</vt:lpstr>
      <vt:lpstr> 6-LAİKLİK </vt:lpstr>
      <vt:lpstr>PowerPoint Sunusu</vt:lpstr>
      <vt:lpstr>2012-KPSS-LİSANS</vt:lpstr>
      <vt:lpstr>PowerPoint Sunusu</vt:lpstr>
      <vt:lpstr>2012-KPSS- ORTAÖĞRETİM</vt:lpstr>
      <vt:lpstr>PowerPoint Sunusu</vt:lpstr>
      <vt:lpstr>2012-KPSS- ORTAÖĞRETİM</vt:lpstr>
      <vt:lpstr>PowerPoint Sunusu</vt:lpstr>
      <vt:lpstr>2006-KPSS-ORTAÖĞRETİM</vt:lpstr>
      <vt:lpstr>PowerPoint Sunusu</vt:lpstr>
      <vt:lpstr>2012-KPSS-LİSANS</vt:lpstr>
      <vt:lpstr>PowerPoint Sunusu</vt:lpstr>
      <vt:lpstr> II.DÜNYA SAVAŞI (1939-1945) </vt:lpstr>
      <vt:lpstr>PowerPoint Sunusu</vt:lpstr>
      <vt:lpstr>PowerPoint Sunusu</vt:lpstr>
      <vt:lpstr>PowerPoint Sunusu</vt:lpstr>
      <vt:lpstr>PowerPoint Sunusu</vt:lpstr>
      <vt:lpstr>PowerPoint Sunusu</vt:lpstr>
      <vt:lpstr>PowerPoint Sunusu</vt:lpstr>
      <vt:lpstr>PowerPoint Sunusu</vt:lpstr>
      <vt:lpstr>KPSS’YE HAZIRLIK DAHA KOLAY Online Kitapçılarda…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69</cp:revision>
  <dcterms:created xsi:type="dcterms:W3CDTF">2012-09-20T18:33:41Z</dcterms:created>
  <dcterms:modified xsi:type="dcterms:W3CDTF">2017-08-21T06:17:48Z</dcterms:modified>
</cp:coreProperties>
</file>