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440" r:id="rId2"/>
    <p:sldId id="317" r:id="rId3"/>
    <p:sldId id="459" r:id="rId4"/>
    <p:sldId id="492" r:id="rId5"/>
    <p:sldId id="593" r:id="rId6"/>
    <p:sldId id="519" r:id="rId7"/>
    <p:sldId id="612" r:id="rId8"/>
    <p:sldId id="520" r:id="rId9"/>
    <p:sldId id="493" r:id="rId10"/>
    <p:sldId id="621" r:id="rId11"/>
    <p:sldId id="522" r:id="rId12"/>
    <p:sldId id="622" r:id="rId13"/>
    <p:sldId id="523" r:id="rId14"/>
    <p:sldId id="601" r:id="rId15"/>
    <p:sldId id="494" r:id="rId16"/>
    <p:sldId id="48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93716" autoAdjust="0"/>
  </p:normalViewPr>
  <p:slideViewPr>
    <p:cSldViewPr>
      <p:cViewPr varScale="1">
        <p:scale>
          <a:sx n="70" d="100"/>
          <a:sy n="70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6BB1-9F59-4645-8CFE-4EF37D370177}" type="datetimeFigureOut">
              <a:rPr lang="tr-TR" smtClean="0"/>
              <a:t>14.09.2021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66E0-23FB-4F4F-B090-F497913F8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84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239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FB8F9F-BE2E-4871-9325-798FD3D1C9A8}" type="slidenum">
              <a:rPr lang="tr-TR" sz="1200" smtClean="0"/>
              <a:pPr eaLnBrk="1" hangingPunct="1"/>
              <a:t>2</a:t>
            </a:fld>
            <a:endParaRPr lang="tr-TR" sz="1200" smtClean="0"/>
          </a:p>
        </p:txBody>
      </p:sp>
    </p:spTree>
    <p:extLst>
      <p:ext uri="{BB962C8B-B14F-4D97-AF65-F5344CB8AC3E}">
        <p14:creationId xmlns:p14="http://schemas.microsoft.com/office/powerpoint/2010/main" val="13545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14.09.2021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987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46065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7707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9095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78233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47544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81389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0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2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6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2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32040" y="291054"/>
            <a:ext cx="3960440" cy="609027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FF00"/>
                </a:solidFill>
              </a:rPr>
              <a:t>TÜRK KÜLTÜR VE</a:t>
            </a: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3600" b="1" dirty="0">
                <a:solidFill>
                  <a:srgbClr val="FFFF00"/>
                </a:solidFill>
              </a:rPr>
              <a:t>MEDENİYET TARİHİ</a:t>
            </a: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3600" b="1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83568" y="5157192"/>
            <a:ext cx="3779040" cy="12241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FFFF00"/>
                </a:solidFill>
              </a:rPr>
              <a:t>ARİF ÖZBEYLİ</a:t>
            </a:r>
            <a:endParaRPr lang="tr-TR" sz="2400" b="1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184" t="21454" r="36164" b="24407"/>
          <a:stretch/>
        </p:blipFill>
        <p:spPr>
          <a:xfrm>
            <a:off x="683568" y="291054"/>
            <a:ext cx="3972110" cy="37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</a:rPr>
              <a:t>Bir milletin başarısının spora verdiği öneme ve değere bağlı olduğunu ifade eden </a:t>
            </a:r>
            <a:r>
              <a:rPr lang="tr-TR" dirty="0" smtClean="0">
                <a:solidFill>
                  <a:schemeClr val="bg1"/>
                </a:solidFill>
              </a:rPr>
              <a:t>Atatürk, spor </a:t>
            </a:r>
            <a:r>
              <a:rPr lang="tr-TR" dirty="0">
                <a:solidFill>
                  <a:schemeClr val="bg1"/>
                </a:solidFill>
              </a:rPr>
              <a:t>ve sporcu hakkındaki düşüncelerini; </a:t>
            </a:r>
            <a:r>
              <a:rPr lang="tr-TR" dirty="0">
                <a:solidFill>
                  <a:srgbClr val="FFFF00"/>
                </a:solidFill>
              </a:rPr>
              <a:t>“Ben sporcunun; zeki, çevik ve aynı zamanda </a:t>
            </a:r>
            <a:r>
              <a:rPr lang="tr-TR" dirty="0" smtClean="0">
                <a:solidFill>
                  <a:srgbClr val="FFFF00"/>
                </a:solidFill>
              </a:rPr>
              <a:t>ahlaklısını severim</a:t>
            </a:r>
            <a:r>
              <a:rPr lang="tr-TR" dirty="0">
                <a:solidFill>
                  <a:srgbClr val="FFFF00"/>
                </a:solidFill>
              </a:rPr>
              <a:t>.” </a:t>
            </a:r>
            <a:r>
              <a:rPr lang="tr-TR" dirty="0">
                <a:solidFill>
                  <a:schemeClr val="bg1"/>
                </a:solidFill>
              </a:rPr>
              <a:t>sözleriyle dile </a:t>
            </a:r>
            <a:r>
              <a:rPr lang="tr-TR" dirty="0" smtClean="0">
                <a:solidFill>
                  <a:schemeClr val="bg1"/>
                </a:solidFill>
              </a:rPr>
              <a:t>getirmiştir. Spor </a:t>
            </a:r>
            <a:r>
              <a:rPr lang="tr-TR" dirty="0">
                <a:solidFill>
                  <a:schemeClr val="bg1"/>
                </a:solidFill>
              </a:rPr>
              <a:t>alanındaki gelişmeler, Cumhuriyet’in ilk yıllarında ulus devlet temelli bir anlayış </a:t>
            </a:r>
            <a:r>
              <a:rPr lang="tr-TR" dirty="0" smtClean="0">
                <a:solidFill>
                  <a:schemeClr val="bg1"/>
                </a:solidFill>
              </a:rPr>
              <a:t>üzerine kurulmuştur</a:t>
            </a:r>
            <a:r>
              <a:rPr lang="tr-TR" dirty="0">
                <a:solidFill>
                  <a:schemeClr val="bg1"/>
                </a:solidFill>
              </a:rPr>
              <a:t>. Devlet; savaştan çıkmış yorgun halkın sağlıklı, disiplinli ve üretken bir yapıya </a:t>
            </a:r>
            <a:r>
              <a:rPr lang="tr-TR" dirty="0" smtClean="0">
                <a:solidFill>
                  <a:schemeClr val="bg1"/>
                </a:solidFill>
              </a:rPr>
              <a:t>sahip olabilmesi </a:t>
            </a:r>
            <a:r>
              <a:rPr lang="tr-TR" dirty="0">
                <a:solidFill>
                  <a:schemeClr val="bg1"/>
                </a:solidFill>
              </a:rPr>
              <a:t>için sporu önemli bir faaliyet alanı olarak seçmiştir.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52" y="1628800"/>
            <a:ext cx="26191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016" y="10432"/>
            <a:ext cx="4933056" cy="72943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</a:rPr>
              <a:t>Yeni Türk devleti, sporun kurumsallaşması yönündeki ilk çalışmasını 1921 yılında </a:t>
            </a:r>
            <a:r>
              <a:rPr lang="tr-TR" sz="2400" dirty="0" smtClean="0">
                <a:solidFill>
                  <a:schemeClr val="bg1"/>
                </a:solidFill>
              </a:rPr>
              <a:t>kurulan </a:t>
            </a:r>
            <a:r>
              <a:rPr lang="tr-TR" sz="2400" dirty="0" smtClean="0">
                <a:solidFill>
                  <a:srgbClr val="FFFF00"/>
                </a:solidFill>
              </a:rPr>
              <a:t>İdman </a:t>
            </a:r>
            <a:r>
              <a:rPr lang="tr-TR" sz="2400" dirty="0">
                <a:solidFill>
                  <a:srgbClr val="FFFF00"/>
                </a:solidFill>
              </a:rPr>
              <a:t>İttifakı Heyeti </a:t>
            </a:r>
            <a:r>
              <a:rPr lang="tr-TR" sz="2400" dirty="0" err="1">
                <a:solidFill>
                  <a:srgbClr val="FFFF00"/>
                </a:solidFill>
              </a:rPr>
              <a:t>Muvakkatesi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ile gerçekleştirmiştir. </a:t>
            </a:r>
            <a:r>
              <a:rPr lang="tr-TR" sz="2400" dirty="0">
                <a:solidFill>
                  <a:srgbClr val="FFFF00"/>
                </a:solidFill>
              </a:rPr>
              <a:t>İdman İttifakı Heyeti </a:t>
            </a:r>
            <a:r>
              <a:rPr lang="tr-TR" sz="2400" dirty="0" err="1" smtClean="0">
                <a:solidFill>
                  <a:srgbClr val="FFFF00"/>
                </a:solidFill>
              </a:rPr>
              <a:t>Muvakkatesi</a:t>
            </a:r>
            <a:r>
              <a:rPr lang="tr-TR" sz="2400" dirty="0" smtClean="0">
                <a:solidFill>
                  <a:schemeClr val="bg1"/>
                </a:solidFill>
              </a:rPr>
              <a:t>, İstanbul’daki </a:t>
            </a:r>
            <a:r>
              <a:rPr lang="tr-TR" sz="2400" dirty="0">
                <a:solidFill>
                  <a:schemeClr val="bg1"/>
                </a:solidFill>
              </a:rPr>
              <a:t>spor kulüplerinin temsilcilerinden oluşmuştur. Bu kurum yerini 1922 yılında </a:t>
            </a:r>
            <a:r>
              <a:rPr lang="tr-TR" sz="2400" dirty="0" smtClean="0">
                <a:solidFill>
                  <a:schemeClr val="bg1"/>
                </a:solidFill>
              </a:rPr>
              <a:t>Türkiye İdman </a:t>
            </a:r>
            <a:r>
              <a:rPr lang="tr-TR" sz="2400" dirty="0">
                <a:solidFill>
                  <a:schemeClr val="bg1"/>
                </a:solidFill>
              </a:rPr>
              <a:t>Cemiyet İttifakı’na (TİCİ) bırakmış ve Millî Mücadele’den sonra spor işlerini </a:t>
            </a:r>
            <a:r>
              <a:rPr lang="tr-TR" sz="2400" dirty="0" smtClean="0">
                <a:solidFill>
                  <a:schemeClr val="bg1"/>
                </a:solidFill>
              </a:rPr>
              <a:t>koordine eden </a:t>
            </a:r>
            <a:r>
              <a:rPr lang="tr-TR" sz="2400" dirty="0">
                <a:solidFill>
                  <a:schemeClr val="bg1"/>
                </a:solidFill>
              </a:rPr>
              <a:t>tek kurum hâline gelmiştir.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30466"/>
            <a:ext cx="3021457" cy="44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0"/>
            <a:ext cx="4932040" cy="6741368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</a:rPr>
              <a:t>1923 yılı Ağustos ayında yapılan birinci Heyet-i İlmiye programında, </a:t>
            </a:r>
            <a:r>
              <a:rPr lang="tr-TR" dirty="0">
                <a:solidFill>
                  <a:srgbClr val="FFFF00"/>
                </a:solidFill>
              </a:rPr>
              <a:t>Terbiye-i </a:t>
            </a:r>
            <a:r>
              <a:rPr lang="tr-TR" dirty="0" smtClean="0">
                <a:solidFill>
                  <a:srgbClr val="FFFF00"/>
                </a:solidFill>
              </a:rPr>
              <a:t>Bedeniye </a:t>
            </a:r>
            <a:r>
              <a:rPr lang="tr-TR" dirty="0" err="1" smtClean="0">
                <a:solidFill>
                  <a:srgbClr val="FFFF00"/>
                </a:solidFill>
              </a:rPr>
              <a:t>Dârülmüallimin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okulunun kuruluş esasları tespit edilmiş, </a:t>
            </a:r>
            <a:r>
              <a:rPr lang="tr-TR" dirty="0">
                <a:solidFill>
                  <a:srgbClr val="FFFF00"/>
                </a:solidFill>
              </a:rPr>
              <a:t>20 Aralık 1925 tarihinde ise </a:t>
            </a:r>
            <a:r>
              <a:rPr lang="tr-TR" dirty="0" smtClean="0">
                <a:solidFill>
                  <a:srgbClr val="FFFF00"/>
                </a:solidFill>
              </a:rPr>
              <a:t>Terbiye- i </a:t>
            </a:r>
            <a:r>
              <a:rPr lang="tr-TR" dirty="0">
                <a:solidFill>
                  <a:srgbClr val="FFFF00"/>
                </a:solidFill>
              </a:rPr>
              <a:t>Bedeniye Encümeni komisyonu </a:t>
            </a:r>
            <a:r>
              <a:rPr lang="tr-TR" dirty="0">
                <a:solidFill>
                  <a:schemeClr val="bg1"/>
                </a:solidFill>
              </a:rPr>
              <a:t>kurulmuştur. Beden eğitimi konusunda yeteri kadar </a:t>
            </a:r>
            <a:r>
              <a:rPr lang="tr-TR" dirty="0" smtClean="0">
                <a:solidFill>
                  <a:schemeClr val="bg1"/>
                </a:solidFill>
              </a:rPr>
              <a:t>uzman olmadığı </a:t>
            </a:r>
            <a:r>
              <a:rPr lang="tr-TR" dirty="0">
                <a:solidFill>
                  <a:schemeClr val="bg1"/>
                </a:solidFill>
              </a:rPr>
              <a:t>için beden eğitimi faaliyetlerinin gerçekleştirilmesi amacıyla Avrupa </a:t>
            </a:r>
            <a:r>
              <a:rPr lang="tr-TR" dirty="0" smtClean="0">
                <a:solidFill>
                  <a:schemeClr val="bg1"/>
                </a:solidFill>
              </a:rPr>
              <a:t>devletlerinden beden </a:t>
            </a:r>
            <a:r>
              <a:rPr lang="tr-TR" dirty="0">
                <a:solidFill>
                  <a:schemeClr val="bg1"/>
                </a:solidFill>
              </a:rPr>
              <a:t>eğitimi uzmanları getirtilmiştir.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96752"/>
            <a:ext cx="2889394" cy="43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48551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</a:rPr>
              <a:t>Cumhuriyet Dönemi’nde </a:t>
            </a:r>
            <a:r>
              <a:rPr lang="tr-TR" dirty="0">
                <a:solidFill>
                  <a:srgbClr val="FFFF00"/>
                </a:solidFill>
              </a:rPr>
              <a:t>Selim Sırrı Tarcan, </a:t>
            </a:r>
            <a:r>
              <a:rPr lang="tr-TR" dirty="0" smtClean="0">
                <a:solidFill>
                  <a:srgbClr val="FFFF00"/>
                </a:solidFill>
              </a:rPr>
              <a:t>Ali Sami </a:t>
            </a:r>
            <a:r>
              <a:rPr lang="tr-TR" dirty="0">
                <a:solidFill>
                  <a:srgbClr val="FFFF00"/>
                </a:solidFill>
              </a:rPr>
              <a:t>Yen ve Burhan Felek </a:t>
            </a:r>
            <a:r>
              <a:rPr lang="tr-TR" dirty="0">
                <a:solidFill>
                  <a:schemeClr val="bg1"/>
                </a:solidFill>
              </a:rPr>
              <a:t>ile birlikte Türkiye </a:t>
            </a:r>
            <a:r>
              <a:rPr lang="tr-TR" dirty="0" smtClean="0">
                <a:solidFill>
                  <a:schemeClr val="bg1"/>
                </a:solidFill>
              </a:rPr>
              <a:t>Millî Olimpiyat </a:t>
            </a:r>
            <a:r>
              <a:rPr lang="tr-TR" dirty="0">
                <a:solidFill>
                  <a:schemeClr val="bg1"/>
                </a:solidFill>
              </a:rPr>
              <a:t>Komitesi’ni kurmuştur. Spor alanındaki </a:t>
            </a:r>
            <a:r>
              <a:rPr lang="tr-TR" dirty="0" smtClean="0">
                <a:solidFill>
                  <a:schemeClr val="bg1"/>
                </a:solidFill>
              </a:rPr>
              <a:t>bu çalışmalar </a:t>
            </a:r>
            <a:r>
              <a:rPr lang="tr-TR" dirty="0">
                <a:solidFill>
                  <a:schemeClr val="bg1"/>
                </a:solidFill>
              </a:rPr>
              <a:t>sonucunda, </a:t>
            </a:r>
            <a:r>
              <a:rPr lang="tr-TR" dirty="0">
                <a:solidFill>
                  <a:srgbClr val="FFFF00"/>
                </a:solidFill>
              </a:rPr>
              <a:t>Türkiye 1924 yılında </a:t>
            </a:r>
            <a:r>
              <a:rPr lang="tr-TR" dirty="0" smtClean="0">
                <a:solidFill>
                  <a:srgbClr val="FFFF00"/>
                </a:solidFill>
              </a:rPr>
              <a:t>gerçekleştirilen Paris </a:t>
            </a:r>
            <a:r>
              <a:rPr lang="tr-TR" dirty="0">
                <a:solidFill>
                  <a:srgbClr val="FFFF00"/>
                </a:solidFill>
              </a:rPr>
              <a:t>Olimpiyat Oyunları’</a:t>
            </a:r>
            <a:r>
              <a:rPr lang="tr-TR" dirty="0">
                <a:solidFill>
                  <a:schemeClr val="bg1"/>
                </a:solidFill>
              </a:rPr>
              <a:t>na davet edilmiştir.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37" y="50805"/>
            <a:ext cx="1714500" cy="22574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761037" y="2459982"/>
            <a:ext cx="1819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Selim Sırrı Tarcan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54" y="70996"/>
            <a:ext cx="2089577" cy="223723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168763" y="2459982"/>
            <a:ext cx="138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Ali Sami Yen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45583" y="6165304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Burhan Felek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6455" t="2750" r="4036" b="4898"/>
          <a:stretch/>
        </p:blipFill>
        <p:spPr>
          <a:xfrm>
            <a:off x="4742440" y="3789040"/>
            <a:ext cx="40893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430" y="0"/>
            <a:ext cx="5509534" cy="6858000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marL="144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Cumhuriyet Dönemi’nde </a:t>
            </a:r>
            <a:r>
              <a:rPr lang="tr-TR" sz="2800" dirty="0" smtClean="0">
                <a:solidFill>
                  <a:srgbClr val="FFFF00"/>
                </a:solidFill>
              </a:rPr>
              <a:t>TİCİ (</a:t>
            </a:r>
            <a:r>
              <a:rPr lang="tr-TR" sz="2800" dirty="0" smtClean="0">
                <a:solidFill>
                  <a:srgbClr val="FFFF00"/>
                </a:solidFill>
              </a:rPr>
              <a:t>Türkiye </a:t>
            </a:r>
            <a:r>
              <a:rPr lang="tr-TR" sz="2800" dirty="0">
                <a:solidFill>
                  <a:srgbClr val="FFFF00"/>
                </a:solidFill>
              </a:rPr>
              <a:t>İdman Cemiyetleri </a:t>
            </a:r>
            <a:r>
              <a:rPr lang="tr-TR" sz="2800" dirty="0" smtClean="0">
                <a:solidFill>
                  <a:srgbClr val="FFFF00"/>
                </a:solidFill>
              </a:rPr>
              <a:t>İttifakı)</a:t>
            </a:r>
            <a:r>
              <a:rPr lang="tr-TR" sz="2800" dirty="0" smtClean="0">
                <a:solidFill>
                  <a:schemeClr val="bg1"/>
                </a:solidFill>
              </a:rPr>
              <a:t>’</a:t>
            </a:r>
            <a:r>
              <a:rPr lang="tr-TR" sz="2800" dirty="0" err="1" smtClean="0">
                <a:solidFill>
                  <a:schemeClr val="bg1"/>
                </a:solidFill>
              </a:rPr>
              <a:t>nin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faaliyetleri </a:t>
            </a:r>
            <a:r>
              <a:rPr lang="tr-TR" sz="2800" dirty="0" smtClean="0">
                <a:solidFill>
                  <a:schemeClr val="bg1"/>
                </a:solidFill>
              </a:rPr>
              <a:t>sonucunda spor </a:t>
            </a:r>
            <a:r>
              <a:rPr lang="tr-TR" sz="2800" dirty="0">
                <a:solidFill>
                  <a:schemeClr val="bg1"/>
                </a:solidFill>
              </a:rPr>
              <a:t>ülke geneline yayılmış, modern spor </a:t>
            </a:r>
            <a:r>
              <a:rPr lang="tr-TR" sz="2800" dirty="0" smtClean="0">
                <a:solidFill>
                  <a:schemeClr val="bg1"/>
                </a:solidFill>
              </a:rPr>
              <a:t>dallarının bu </a:t>
            </a:r>
            <a:r>
              <a:rPr lang="tr-TR" sz="2800" dirty="0">
                <a:solidFill>
                  <a:schemeClr val="bg1"/>
                </a:solidFill>
              </a:rPr>
              <a:t>spor çalışmalarına eklenmesiyle de </a:t>
            </a:r>
            <a:r>
              <a:rPr lang="tr-TR" sz="2800" dirty="0" smtClean="0">
                <a:solidFill>
                  <a:schemeClr val="bg1"/>
                </a:solidFill>
              </a:rPr>
              <a:t>sportif faaliyetler </a:t>
            </a:r>
            <a:r>
              <a:rPr lang="tr-TR" sz="2800" dirty="0">
                <a:solidFill>
                  <a:schemeClr val="bg1"/>
                </a:solidFill>
              </a:rPr>
              <a:t>genişlemiştir. Geleneksel spor olan </a:t>
            </a:r>
            <a:r>
              <a:rPr lang="tr-TR" sz="2800" dirty="0" smtClean="0">
                <a:solidFill>
                  <a:schemeClr val="bg1"/>
                </a:solidFill>
              </a:rPr>
              <a:t>güreşin yanında</a:t>
            </a:r>
            <a:r>
              <a:rPr lang="tr-TR" sz="2800" dirty="0">
                <a:solidFill>
                  <a:schemeClr val="bg1"/>
                </a:solidFill>
              </a:rPr>
              <a:t>, modern spor dallarından; </a:t>
            </a:r>
            <a:r>
              <a:rPr lang="tr-TR" sz="2800" dirty="0" err="1">
                <a:solidFill>
                  <a:srgbClr val="FFFF00"/>
                </a:solidFill>
              </a:rPr>
              <a:t>atletizim</a:t>
            </a:r>
            <a:r>
              <a:rPr lang="tr-TR" sz="2800" dirty="0">
                <a:solidFill>
                  <a:srgbClr val="FFFF00"/>
                </a:solidFill>
              </a:rPr>
              <a:t>, </a:t>
            </a:r>
            <a:r>
              <a:rPr lang="tr-TR" sz="2800" dirty="0" smtClean="0">
                <a:solidFill>
                  <a:srgbClr val="FFFF00"/>
                </a:solidFill>
              </a:rPr>
              <a:t>yelken, basketbol</a:t>
            </a:r>
            <a:r>
              <a:rPr lang="tr-TR" sz="2800" dirty="0">
                <a:solidFill>
                  <a:srgbClr val="FFFF00"/>
                </a:solidFill>
              </a:rPr>
              <a:t>, voleybol, </a:t>
            </a:r>
            <a:r>
              <a:rPr lang="tr-TR" sz="2800" dirty="0" smtClean="0">
                <a:solidFill>
                  <a:srgbClr val="FFFF00"/>
                </a:solidFill>
              </a:rPr>
              <a:t>halter, </a:t>
            </a:r>
            <a:r>
              <a:rPr lang="tr-TR" sz="2800" dirty="0">
                <a:solidFill>
                  <a:srgbClr val="FFFF00"/>
                </a:solidFill>
              </a:rPr>
              <a:t>bisiklet, </a:t>
            </a:r>
            <a:r>
              <a:rPr lang="tr-TR" sz="2800" dirty="0" smtClean="0">
                <a:solidFill>
                  <a:srgbClr val="FFFF00"/>
                </a:solidFill>
              </a:rPr>
              <a:t>boks, hokey</a:t>
            </a:r>
            <a:r>
              <a:rPr lang="tr-TR" sz="2800" dirty="0">
                <a:solidFill>
                  <a:srgbClr val="FFFF00"/>
                </a:solidFill>
              </a:rPr>
              <a:t>, tenis ve eskrim </a:t>
            </a:r>
            <a:r>
              <a:rPr lang="tr-TR" sz="2800" dirty="0">
                <a:solidFill>
                  <a:schemeClr val="bg1"/>
                </a:solidFill>
              </a:rPr>
              <a:t>gibi sportif çalışmaların önü </a:t>
            </a:r>
            <a:r>
              <a:rPr lang="tr-TR" sz="2800" dirty="0" smtClean="0">
                <a:solidFill>
                  <a:schemeClr val="bg1"/>
                </a:solidFill>
              </a:rPr>
              <a:t>açılmış, bu </a:t>
            </a:r>
            <a:r>
              <a:rPr lang="tr-TR" sz="2800" dirty="0">
                <a:solidFill>
                  <a:schemeClr val="bg1"/>
                </a:solidFill>
              </a:rPr>
              <a:t>spor dalları ile ilgili federasyonlar kurulmuştur.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31" y="2204864"/>
            <a:ext cx="326856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52839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</a:rPr>
              <a:t>1932 yılında kurulan halk evleri de ritmik </a:t>
            </a:r>
            <a:r>
              <a:rPr lang="tr-TR" dirty="0" smtClean="0">
                <a:solidFill>
                  <a:schemeClr val="bg1"/>
                </a:solidFill>
              </a:rPr>
              <a:t>jimnastik ve </a:t>
            </a:r>
            <a:r>
              <a:rPr lang="tr-TR" dirty="0">
                <a:solidFill>
                  <a:schemeClr val="bg1"/>
                </a:solidFill>
              </a:rPr>
              <a:t>artistik danslar gibi birçok modern spor </a:t>
            </a:r>
            <a:r>
              <a:rPr lang="tr-TR" dirty="0" smtClean="0">
                <a:solidFill>
                  <a:schemeClr val="bg1"/>
                </a:solidFill>
              </a:rPr>
              <a:t>dalının yaygınlaşmasında </a:t>
            </a:r>
            <a:r>
              <a:rPr lang="tr-TR" dirty="0">
                <a:solidFill>
                  <a:schemeClr val="bg1"/>
                </a:solidFill>
              </a:rPr>
              <a:t>önemli rol </a:t>
            </a:r>
            <a:r>
              <a:rPr lang="tr-TR" dirty="0" smtClean="0">
                <a:solidFill>
                  <a:schemeClr val="bg1"/>
                </a:solidFill>
              </a:rPr>
              <a:t>oynamıştır. </a:t>
            </a:r>
            <a:r>
              <a:rPr lang="tr-TR" dirty="0" smtClean="0">
                <a:solidFill>
                  <a:srgbClr val="FFFF00"/>
                </a:solidFill>
              </a:rPr>
              <a:t>1935 </a:t>
            </a:r>
            <a:r>
              <a:rPr lang="tr-TR" dirty="0">
                <a:solidFill>
                  <a:srgbClr val="FFFF00"/>
                </a:solidFill>
              </a:rPr>
              <a:t>yılından itibaren, 23 Nisan Ulusal </a:t>
            </a:r>
            <a:r>
              <a:rPr lang="tr-TR" dirty="0" smtClean="0">
                <a:solidFill>
                  <a:srgbClr val="FFFF00"/>
                </a:solidFill>
              </a:rPr>
              <a:t>Egemenlik ve </a:t>
            </a:r>
            <a:r>
              <a:rPr lang="tr-TR" dirty="0">
                <a:solidFill>
                  <a:srgbClr val="FFFF00"/>
                </a:solidFill>
              </a:rPr>
              <a:t>Çocuk Bayramı ile 19 Mayıs Atatürk’ü </a:t>
            </a:r>
            <a:r>
              <a:rPr lang="tr-TR" dirty="0" smtClean="0">
                <a:solidFill>
                  <a:srgbClr val="FFFF00"/>
                </a:solidFill>
              </a:rPr>
              <a:t>Anma, Gençlik </a:t>
            </a:r>
            <a:r>
              <a:rPr lang="tr-TR" dirty="0">
                <a:solidFill>
                  <a:srgbClr val="FFFF00"/>
                </a:solidFill>
              </a:rPr>
              <a:t>ve Spor Bayramı törenlerinde yapılan jimnastik hareketler </a:t>
            </a:r>
            <a:r>
              <a:rPr lang="tr-TR" dirty="0">
                <a:solidFill>
                  <a:schemeClr val="bg1"/>
                </a:solidFill>
              </a:rPr>
              <a:t>ile modern sporların </a:t>
            </a:r>
            <a:r>
              <a:rPr lang="tr-TR" dirty="0" smtClean="0">
                <a:solidFill>
                  <a:schemeClr val="bg1"/>
                </a:solidFill>
              </a:rPr>
              <a:t>yaygınlaşması için </a:t>
            </a:r>
            <a:r>
              <a:rPr lang="tr-TR" dirty="0">
                <a:solidFill>
                  <a:schemeClr val="bg1"/>
                </a:solidFill>
              </a:rPr>
              <a:t>çaba sarf edilmiştir.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188640"/>
            <a:ext cx="44100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1143312" y="2636912"/>
            <a:ext cx="6821809" cy="1728193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247092"/>
            <a:ext cx="2862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43313" y="4887162"/>
            <a:ext cx="681306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378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80928"/>
            <a:ext cx="8424936" cy="854968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FFFF00"/>
                </a:solidFill>
              </a:rPr>
              <a:t>Ç) CUMHURİYET DÖNEMİ’NDE SPOR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1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92" y="116632"/>
            <a:ext cx="8878976" cy="57591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tr-TR" b="1" dirty="0"/>
              <a:t>7.4. Sporun Önemi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4192" y="3724431"/>
            <a:ext cx="9137373" cy="313932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eski çağlardan beri yapılan spor, hem vücudumuzun hem de beynimizin sağlıklı </a:t>
            </a:r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olmasını ve </a:t>
            </a:r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formda kalmasını sağlar. </a:t>
            </a:r>
            <a:r>
              <a:rPr lang="tr-TR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“Sağlam kafa, sağlam vücutta bulunur.”</a:t>
            </a:r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atasözü, sporun </a:t>
            </a:r>
            <a:r>
              <a:rPr lang="tr-T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beden ve </a:t>
            </a:r>
            <a:r>
              <a:rPr lang="tr-T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 sağlığı açısından önemini ifade eder. Spor; </a:t>
            </a:r>
            <a:r>
              <a:rPr lang="tr-TR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hoşça vakit geçirmek, fizik ve zihin </a:t>
            </a:r>
            <a:r>
              <a:rPr lang="tr-TR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sağlığını korumak</a:t>
            </a:r>
            <a:r>
              <a:rPr lang="tr-TR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sosyal ilişkiler kurmak veya yarışmalarda mücadele etmek amacıyla yapılan </a:t>
            </a:r>
            <a:r>
              <a:rPr lang="tr-TR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 aktivitelerdir</a:t>
            </a:r>
            <a:r>
              <a:rPr lang="tr-TR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017445" cy="25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3068960"/>
            <a:ext cx="8928992" cy="367240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144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 ve tempolu bir şekilde yapılan fiziksel aktiviteler kan basıncının düzenli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olmasını sağlar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vücut sağlığını korur. Spor yapmak; enerji harcanmasını da sağladığı için stresi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azaltır, duygularımızı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olumlu yönde etkiler. Sürekli yapılan spor, diyabetten </a:t>
            </a:r>
            <a:r>
              <a:rPr lang="tr-T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obeziteye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kadar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birçok hastalığın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önlenmesinde de önemli rol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oynar. Vücut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kaslarının gelişimi için yapılan spor, beynimizi de olumlu yönde etkiler. Beynin 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gelişmesi ve 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güçlenmesi için </a:t>
            </a:r>
            <a:r>
              <a:rPr lang="tr-T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 faaliyetlerinin yanında; problem çözme, bulmaca çözme, </a:t>
            </a:r>
            <a:r>
              <a:rPr lang="tr-T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satranç oynama </a:t>
            </a:r>
            <a:r>
              <a:rPr lang="tr-T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yabancı dil öğrenme</a:t>
            </a:r>
            <a:r>
              <a:rPr lang="tr-T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 etkinliklerde de bulunmak gerekir.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13" y="116632"/>
            <a:ext cx="5349974" cy="28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154" y="3356992"/>
            <a:ext cx="9006342" cy="3501008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200" dirty="0">
                <a:solidFill>
                  <a:srgbClr val="FFFF00"/>
                </a:solidFill>
              </a:rPr>
              <a:t>Spor etkinlikleri</a:t>
            </a:r>
            <a:r>
              <a:rPr lang="tr-TR" sz="2200" dirty="0">
                <a:solidFill>
                  <a:schemeClr val="bg1"/>
                </a:solidFill>
              </a:rPr>
              <a:t>, çocukluktan başlayıp yetişkinlik dönemine kadar geçen uzun süreçte </a:t>
            </a:r>
            <a:r>
              <a:rPr lang="tr-TR" sz="2200" dirty="0" smtClean="0">
                <a:solidFill>
                  <a:schemeClr val="bg1"/>
                </a:solidFill>
              </a:rPr>
              <a:t>beynin bilişsel </a:t>
            </a:r>
            <a:r>
              <a:rPr lang="tr-TR" sz="2200" dirty="0">
                <a:solidFill>
                  <a:schemeClr val="bg1"/>
                </a:solidFill>
              </a:rPr>
              <a:t>işlevlerinin gelişmesine yardımcı olur. Bu da ileriki yaşlarda ortaya çıkan hafıza </a:t>
            </a:r>
            <a:r>
              <a:rPr lang="tr-TR" sz="2200" dirty="0" smtClean="0">
                <a:solidFill>
                  <a:schemeClr val="bg1"/>
                </a:solidFill>
              </a:rPr>
              <a:t>kaybı ve </a:t>
            </a:r>
            <a:r>
              <a:rPr lang="tr-TR" sz="2200" dirty="0">
                <a:solidFill>
                  <a:schemeClr val="bg1"/>
                </a:solidFill>
              </a:rPr>
              <a:t>erken bunama gibi hastalıkların meydana gelme riskini azaltır. </a:t>
            </a:r>
            <a:r>
              <a:rPr lang="tr-TR" sz="2200" dirty="0">
                <a:solidFill>
                  <a:srgbClr val="FFFF00"/>
                </a:solidFill>
              </a:rPr>
              <a:t>Hareketsiz bir yaşam </a:t>
            </a:r>
            <a:r>
              <a:rPr lang="tr-TR" sz="2200" dirty="0" smtClean="0">
                <a:solidFill>
                  <a:srgbClr val="FFFF00"/>
                </a:solidFill>
              </a:rPr>
              <a:t>tarzı olan </a:t>
            </a:r>
            <a:r>
              <a:rPr lang="tr-TR" sz="2200" dirty="0">
                <a:solidFill>
                  <a:srgbClr val="FFFF00"/>
                </a:solidFill>
              </a:rPr>
              <a:t>bireylere altı aylık bir egzersiz programı uygulandıktan sonra, bu kişilerin bilişsel </a:t>
            </a:r>
            <a:r>
              <a:rPr lang="tr-TR" sz="2200" dirty="0" smtClean="0">
                <a:solidFill>
                  <a:srgbClr val="FFFF00"/>
                </a:solidFill>
              </a:rPr>
              <a:t>gelişimlerinin arttığı </a:t>
            </a:r>
            <a:r>
              <a:rPr lang="tr-TR" sz="2200" dirty="0">
                <a:solidFill>
                  <a:srgbClr val="FFFF00"/>
                </a:solidFill>
              </a:rPr>
              <a:t>ve olaylar arasında bağlantı kurma kabiliyetlerinin geliştiği gözlenmiştir.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B31166"/>
                </a:solidFill>
              </a:rPr>
              <a:t>www.tariheglencesi.com</a:t>
            </a:r>
            <a:endParaRPr lang="tr-TR" dirty="0">
              <a:solidFill>
                <a:srgbClr val="B3116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03" y="75830"/>
            <a:ext cx="5781804" cy="31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3789040"/>
            <a:ext cx="8856983" cy="29523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</a:rPr>
              <a:t>Başka bir çalışmada ise </a:t>
            </a:r>
            <a:r>
              <a:rPr lang="tr-TR" dirty="0">
                <a:solidFill>
                  <a:srgbClr val="FFFF00"/>
                </a:solidFill>
              </a:rPr>
              <a:t>okullarda </a:t>
            </a:r>
            <a:r>
              <a:rPr lang="tr-TR" dirty="0" smtClean="0">
                <a:solidFill>
                  <a:srgbClr val="FFFF00"/>
                </a:solidFill>
              </a:rPr>
              <a:t>5-14 yaş </a:t>
            </a:r>
            <a:r>
              <a:rPr lang="tr-TR" dirty="0">
                <a:solidFill>
                  <a:srgbClr val="FFFF00"/>
                </a:solidFill>
              </a:rPr>
              <a:t>arası öğrencilerden spor </a:t>
            </a:r>
            <a:r>
              <a:rPr lang="tr-TR" dirty="0" smtClean="0">
                <a:solidFill>
                  <a:srgbClr val="FFFF00"/>
                </a:solidFill>
              </a:rPr>
              <a:t>faaliyetlerine katılanların </a:t>
            </a:r>
            <a:r>
              <a:rPr lang="tr-TR" dirty="0">
                <a:solidFill>
                  <a:srgbClr val="FFFF00"/>
                </a:solidFill>
              </a:rPr>
              <a:t>akademik testlerde daha </a:t>
            </a:r>
            <a:r>
              <a:rPr lang="tr-TR" dirty="0" smtClean="0">
                <a:solidFill>
                  <a:srgbClr val="FFFF00"/>
                </a:solidFill>
              </a:rPr>
              <a:t>başarılı olduğu </a:t>
            </a:r>
            <a:r>
              <a:rPr lang="tr-TR" dirty="0">
                <a:solidFill>
                  <a:srgbClr val="FFFF00"/>
                </a:solidFill>
              </a:rPr>
              <a:t>görülmüştür. </a:t>
            </a:r>
            <a:r>
              <a:rPr lang="tr-TR" dirty="0">
                <a:solidFill>
                  <a:schemeClr val="bg1"/>
                </a:solidFill>
              </a:rPr>
              <a:t>Sporu yaşam </a:t>
            </a:r>
            <a:r>
              <a:rPr lang="tr-TR" dirty="0" smtClean="0">
                <a:solidFill>
                  <a:schemeClr val="bg1"/>
                </a:solidFill>
              </a:rPr>
              <a:t>biçimi hâline </a:t>
            </a:r>
            <a:r>
              <a:rPr lang="tr-TR" dirty="0">
                <a:solidFill>
                  <a:schemeClr val="bg1"/>
                </a:solidFill>
              </a:rPr>
              <a:t>getiren gençlerin stresle daha </a:t>
            </a:r>
            <a:r>
              <a:rPr lang="tr-TR" dirty="0" smtClean="0">
                <a:solidFill>
                  <a:schemeClr val="bg1"/>
                </a:solidFill>
              </a:rPr>
              <a:t>çabuk başa </a:t>
            </a:r>
            <a:r>
              <a:rPr lang="tr-TR" dirty="0">
                <a:solidFill>
                  <a:schemeClr val="bg1"/>
                </a:solidFill>
              </a:rPr>
              <a:t>çıkabildikleri ve eğitim hayatında </a:t>
            </a:r>
            <a:r>
              <a:rPr lang="tr-TR" dirty="0" smtClean="0">
                <a:solidFill>
                  <a:schemeClr val="bg1"/>
                </a:solidFill>
              </a:rPr>
              <a:t>daha başarılı </a:t>
            </a:r>
            <a:r>
              <a:rPr lang="tr-TR" dirty="0">
                <a:solidFill>
                  <a:schemeClr val="bg1"/>
                </a:solidFill>
              </a:rPr>
              <a:t>oldukları da gözlenmiştir.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31" y="116632"/>
            <a:ext cx="6674529" cy="33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4437112"/>
            <a:ext cx="9143999" cy="242088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</a:pPr>
            <a:r>
              <a:rPr lang="tr-TR" dirty="0">
                <a:solidFill>
                  <a:prstClr val="white"/>
                </a:solidFill>
              </a:rPr>
              <a:t>Spor, bireyin </a:t>
            </a:r>
            <a:r>
              <a:rPr lang="tr-TR" dirty="0">
                <a:solidFill>
                  <a:srgbClr val="FFFF00"/>
                </a:solidFill>
              </a:rPr>
              <a:t>fizikî ve zihinsel </a:t>
            </a:r>
            <a:r>
              <a:rPr lang="tr-TR" dirty="0" smtClean="0">
                <a:solidFill>
                  <a:srgbClr val="FFFF00"/>
                </a:solidFill>
              </a:rPr>
              <a:t>yapısını olumlu </a:t>
            </a:r>
            <a:r>
              <a:rPr lang="tr-TR" dirty="0">
                <a:solidFill>
                  <a:srgbClr val="FFFF00"/>
                </a:solidFill>
              </a:rPr>
              <a:t>yönde etkilediği gibi bireyi </a:t>
            </a:r>
            <a:r>
              <a:rPr lang="tr-TR" dirty="0" smtClean="0">
                <a:solidFill>
                  <a:srgbClr val="FFFF00"/>
                </a:solidFill>
              </a:rPr>
              <a:t>sosyalleştirerek çevre </a:t>
            </a:r>
            <a:r>
              <a:rPr lang="tr-TR" dirty="0">
                <a:solidFill>
                  <a:srgbClr val="FFFF00"/>
                </a:solidFill>
              </a:rPr>
              <a:t>bilincinin oluşmasını da </a:t>
            </a:r>
            <a:r>
              <a:rPr lang="tr-TR" dirty="0" smtClean="0">
                <a:solidFill>
                  <a:srgbClr val="FFFF00"/>
                </a:solidFill>
              </a:rPr>
              <a:t>sağlar. Takım </a:t>
            </a:r>
            <a:r>
              <a:rPr lang="tr-TR" dirty="0">
                <a:solidFill>
                  <a:srgbClr val="FFFF00"/>
                </a:solidFill>
              </a:rPr>
              <a:t>hâlinde yapılan spor faaliyetleri, </a:t>
            </a:r>
            <a:r>
              <a:rPr lang="tr-TR" dirty="0" smtClean="0">
                <a:solidFill>
                  <a:srgbClr val="FFFF00"/>
                </a:solidFill>
              </a:rPr>
              <a:t>toplumda birlik </a:t>
            </a:r>
            <a:r>
              <a:rPr lang="tr-TR" dirty="0">
                <a:solidFill>
                  <a:srgbClr val="FFFF00"/>
                </a:solidFill>
              </a:rPr>
              <a:t>ve beraberlik duygularının </a:t>
            </a:r>
            <a:r>
              <a:rPr lang="tr-TR" dirty="0" smtClean="0">
                <a:solidFill>
                  <a:prstClr val="white"/>
                </a:solidFill>
              </a:rPr>
              <a:t>gelişmesine katkıda bulunur.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14.09.2021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5" y="188640"/>
            <a:ext cx="7620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</a:rPr>
              <a:t>Spor, insan hayatında önemli bir </a:t>
            </a:r>
            <a:r>
              <a:rPr lang="tr-TR" dirty="0" smtClean="0">
                <a:solidFill>
                  <a:schemeClr val="bg1"/>
                </a:solidFill>
              </a:rPr>
              <a:t>yere sahiptir</a:t>
            </a:r>
            <a:r>
              <a:rPr lang="tr-TR" dirty="0">
                <a:solidFill>
                  <a:schemeClr val="bg1"/>
                </a:solidFill>
              </a:rPr>
              <a:t>. </a:t>
            </a:r>
            <a:r>
              <a:rPr lang="tr-TR" dirty="0">
                <a:solidFill>
                  <a:srgbClr val="FFFF00"/>
                </a:solidFill>
              </a:rPr>
              <a:t>Çünkü kişinin sağlıklı </a:t>
            </a:r>
            <a:r>
              <a:rPr lang="tr-TR" dirty="0" smtClean="0">
                <a:solidFill>
                  <a:srgbClr val="FFFF00"/>
                </a:solidFill>
              </a:rPr>
              <a:t>olmasını, kendisini </a:t>
            </a:r>
            <a:r>
              <a:rPr lang="tr-TR" dirty="0">
                <a:solidFill>
                  <a:srgbClr val="FFFF00"/>
                </a:solidFill>
              </a:rPr>
              <a:t>geliştirmesini ve yenilemesini </a:t>
            </a:r>
            <a:r>
              <a:rPr lang="tr-TR" dirty="0" smtClean="0">
                <a:solidFill>
                  <a:srgbClr val="FFFF00"/>
                </a:solidFill>
              </a:rPr>
              <a:t>sağlar. Sporun </a:t>
            </a:r>
            <a:r>
              <a:rPr lang="tr-TR" dirty="0">
                <a:solidFill>
                  <a:srgbClr val="FFFF00"/>
                </a:solidFill>
              </a:rPr>
              <a:t>sosyalleşme sürecindeki olumlu etkileri; bireyler ve toplumlar arasında birlik, </a:t>
            </a:r>
            <a:r>
              <a:rPr lang="tr-TR" dirty="0" smtClean="0">
                <a:solidFill>
                  <a:srgbClr val="FFFF00"/>
                </a:solidFill>
              </a:rPr>
              <a:t>beraberlik, dostluk </a:t>
            </a:r>
            <a:r>
              <a:rPr lang="tr-TR" dirty="0">
                <a:solidFill>
                  <a:srgbClr val="FFFF00"/>
                </a:solidFill>
              </a:rPr>
              <a:t>ve kardeşlik duygularını geliştirerek dünya barışına olumlu katkılarda </a:t>
            </a:r>
            <a:r>
              <a:rPr lang="tr-TR" dirty="0" smtClean="0">
                <a:solidFill>
                  <a:srgbClr val="FFFF00"/>
                </a:solidFill>
              </a:rPr>
              <a:t>bulunur.</a:t>
            </a:r>
            <a:r>
              <a:rPr lang="tr-TR" dirty="0" smtClean="0">
                <a:solidFill>
                  <a:schemeClr val="bg1"/>
                </a:solidFill>
              </a:rPr>
              <a:t> Spor </a:t>
            </a:r>
            <a:r>
              <a:rPr lang="tr-TR" dirty="0">
                <a:solidFill>
                  <a:schemeClr val="bg1"/>
                </a:solidFill>
              </a:rPr>
              <a:t>sosyolojisi alanında bilimsel çalışmaları teşvik eden toplumlar, insanların sosyalleşme </a:t>
            </a:r>
            <a:r>
              <a:rPr lang="tr-TR" dirty="0" smtClean="0">
                <a:solidFill>
                  <a:schemeClr val="bg1"/>
                </a:solidFill>
              </a:rPr>
              <a:t>sürecini daha </a:t>
            </a:r>
            <a:r>
              <a:rPr lang="tr-TR" dirty="0">
                <a:solidFill>
                  <a:schemeClr val="bg1"/>
                </a:solidFill>
              </a:rPr>
              <a:t>etkin bir şekilde gerçekleştirmesini sağlar.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05" y="40979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FFFF00"/>
                </a:solidFill>
              </a:rPr>
              <a:t>Modern anlamda beden eğitimi ile ilgili çalışmalar Osmanlı’nın son dönemlerinde </a:t>
            </a:r>
            <a:r>
              <a:rPr lang="tr-TR" dirty="0" smtClean="0">
                <a:solidFill>
                  <a:srgbClr val="FFFF00"/>
                </a:solidFill>
              </a:rPr>
              <a:t>başlamıştır.</a:t>
            </a:r>
            <a:r>
              <a:rPr lang="tr-TR" dirty="0" smtClean="0">
                <a:solidFill>
                  <a:schemeClr val="bg1"/>
                </a:solidFill>
              </a:rPr>
              <a:t> Bu </a:t>
            </a:r>
            <a:r>
              <a:rPr lang="tr-TR" dirty="0">
                <a:solidFill>
                  <a:schemeClr val="bg1"/>
                </a:solidFill>
              </a:rPr>
              <a:t>dönemdeki beden eğitimi çalışmaları ilk kez askerî okulların bünyesinde </a:t>
            </a:r>
            <a:r>
              <a:rPr lang="tr-TR" dirty="0" smtClean="0">
                <a:solidFill>
                  <a:schemeClr val="bg1"/>
                </a:solidFill>
              </a:rPr>
              <a:t>uygulanmış, II</a:t>
            </a:r>
            <a:r>
              <a:rPr lang="tr-TR" dirty="0">
                <a:solidFill>
                  <a:schemeClr val="bg1"/>
                </a:solidFill>
              </a:rPr>
              <a:t>. Meşrutiyet’le birlikte yaygınlaşan özel spor organizasyonlarına halk da ilgi göstermeye </a:t>
            </a:r>
            <a:r>
              <a:rPr lang="tr-TR" dirty="0" smtClean="0">
                <a:solidFill>
                  <a:schemeClr val="bg1"/>
                </a:solidFill>
              </a:rPr>
              <a:t>başlamıştır. Bu </a:t>
            </a:r>
            <a:r>
              <a:rPr lang="tr-TR" dirty="0">
                <a:solidFill>
                  <a:schemeClr val="bg1"/>
                </a:solidFill>
              </a:rPr>
              <a:t>dönem spor çalışmalarının öncülüğünü </a:t>
            </a:r>
            <a:r>
              <a:rPr lang="tr-TR" b="1" dirty="0">
                <a:solidFill>
                  <a:srgbClr val="FFFF00"/>
                </a:solidFill>
              </a:rPr>
              <a:t>Selim Sırrı ve Rıza Tevfik </a:t>
            </a:r>
            <a:r>
              <a:rPr lang="tr-TR" dirty="0">
                <a:solidFill>
                  <a:schemeClr val="bg1"/>
                </a:solidFill>
              </a:rPr>
              <a:t>yapmıştır. </a:t>
            </a:r>
            <a:r>
              <a:rPr lang="tr-TR" dirty="0" smtClean="0">
                <a:solidFill>
                  <a:schemeClr val="bg1"/>
                </a:solidFill>
              </a:rPr>
              <a:t>Spor alanında </a:t>
            </a:r>
            <a:r>
              <a:rPr lang="tr-TR" dirty="0">
                <a:solidFill>
                  <a:schemeClr val="bg1"/>
                </a:solidFill>
              </a:rPr>
              <a:t>yapılan bu çalışmalar, Cumhuriyet Dönemi’nde de devam etmiştir.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16722" y="260648"/>
            <a:ext cx="892727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Cumhuriyet Dönemi’nde Spor Faaliyetleri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031" t="17718" r="27500" b="70469"/>
          <a:stretch/>
        </p:blipFill>
        <p:spPr>
          <a:xfrm>
            <a:off x="216722" y="1268760"/>
            <a:ext cx="892899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2110</TotalTime>
  <Words>807</Words>
  <Application>Microsoft Office PowerPoint</Application>
  <PresentationFormat>Ekran Gösterisi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Paralaks</vt:lpstr>
      <vt:lpstr>TÜRK KÜLTÜR VE MEDENİYET TARİHİ 11</vt:lpstr>
      <vt:lpstr>Ç) CUMHURİYET DÖNEMİ’NDE SPOR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 TÜRK DEVLETLERİNDE DEVLET TEŞKİLATI</dc:title>
  <dc:creator>motun</dc:creator>
  <cp:lastModifiedBy>toshiba</cp:lastModifiedBy>
  <cp:revision>248</cp:revision>
  <dcterms:created xsi:type="dcterms:W3CDTF">2014-09-16T17:27:29Z</dcterms:created>
  <dcterms:modified xsi:type="dcterms:W3CDTF">2021-09-14T10:32:56Z</dcterms:modified>
</cp:coreProperties>
</file>