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1.xml" ContentType="application/vnd.openxmlformats-officedocument.drawingml.diagram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Default Extension="jpeg" ContentType="image/jpeg"/>
  <Override PartName="/ppt/slideLayouts/slideLayout3.xml" ContentType="application/vnd.openxmlformats-officedocument.presentationml.slideLayout+xml"/>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8.xml" ContentType="application/vnd.openxmlformats-officedocument.presentationml.slide+xml"/>
  <Override PartName="/ppt/slides/slide49.xml" ContentType="application/vnd.openxmlformats-officedocument.presentationml.slide+xml"/>
  <Override PartName="/ppt/diagrams/data1.xml" ContentType="application/vnd.openxmlformats-officedocument.drawingml.diagramData+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notesMasterIdLst>
    <p:notesMasterId r:id="rId64"/>
  </p:notesMasterIdLst>
  <p:sldIdLst>
    <p:sldId id="431" r:id="rId2"/>
    <p:sldId id="258" r:id="rId3"/>
    <p:sldId id="259" r:id="rId4"/>
    <p:sldId id="260" r:id="rId5"/>
    <p:sldId id="261" r:id="rId6"/>
    <p:sldId id="262" r:id="rId7"/>
    <p:sldId id="263" r:id="rId8"/>
    <p:sldId id="353" r:id="rId9"/>
    <p:sldId id="264" r:id="rId10"/>
    <p:sldId id="265" r:id="rId11"/>
    <p:sldId id="266" r:id="rId12"/>
    <p:sldId id="324" r:id="rId13"/>
    <p:sldId id="433" r:id="rId14"/>
    <p:sldId id="267" r:id="rId15"/>
    <p:sldId id="268" r:id="rId16"/>
    <p:sldId id="269" r:id="rId17"/>
    <p:sldId id="346" r:id="rId18"/>
    <p:sldId id="348" r:id="rId19"/>
    <p:sldId id="342" r:id="rId20"/>
    <p:sldId id="270" r:id="rId21"/>
    <p:sldId id="349" r:id="rId22"/>
    <p:sldId id="350" r:id="rId23"/>
    <p:sldId id="325" r:id="rId24"/>
    <p:sldId id="271" r:id="rId25"/>
    <p:sldId id="272" r:id="rId26"/>
    <p:sldId id="273" r:id="rId27"/>
    <p:sldId id="357" r:id="rId28"/>
    <p:sldId id="358" r:id="rId29"/>
    <p:sldId id="359" r:id="rId30"/>
    <p:sldId id="360" r:id="rId31"/>
    <p:sldId id="361" r:id="rId32"/>
    <p:sldId id="364" r:id="rId33"/>
    <p:sldId id="365" r:id="rId34"/>
    <p:sldId id="354" r:id="rId35"/>
    <p:sldId id="355" r:id="rId36"/>
    <p:sldId id="275" r:id="rId37"/>
    <p:sldId id="276" r:id="rId38"/>
    <p:sldId id="345" r:id="rId39"/>
    <p:sldId id="277" r:id="rId40"/>
    <p:sldId id="328" r:id="rId41"/>
    <p:sldId id="278" r:id="rId42"/>
    <p:sldId id="279" r:id="rId43"/>
    <p:sldId id="280" r:id="rId44"/>
    <p:sldId id="281" r:id="rId45"/>
    <p:sldId id="282" r:id="rId46"/>
    <p:sldId id="283" r:id="rId47"/>
    <p:sldId id="439" r:id="rId48"/>
    <p:sldId id="434" r:id="rId49"/>
    <p:sldId id="366" r:id="rId50"/>
    <p:sldId id="367" r:id="rId51"/>
    <p:sldId id="368" r:id="rId52"/>
    <p:sldId id="323" r:id="rId53"/>
    <p:sldId id="332" r:id="rId54"/>
    <p:sldId id="331" r:id="rId55"/>
    <p:sldId id="334" r:id="rId56"/>
    <p:sldId id="432" r:id="rId57"/>
    <p:sldId id="351" r:id="rId58"/>
    <p:sldId id="435" r:id="rId59"/>
    <p:sldId id="438" r:id="rId60"/>
    <p:sldId id="437" r:id="rId61"/>
    <p:sldId id="436" r:id="rId62"/>
    <p:sldId id="396" r:id="rId63"/>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FF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62" autoAdjust="0"/>
    <p:restoredTop sz="94660"/>
  </p:normalViewPr>
  <p:slideViewPr>
    <p:cSldViewPr>
      <p:cViewPr varScale="1">
        <p:scale>
          <a:sx n="65" d="100"/>
          <a:sy n="65" d="100"/>
        </p:scale>
        <p:origin x="-1530" y="-10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diagrams/_rels/data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image" Target="../media/image17.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07D28E3-501A-4BA5-AC88-BD646852F8CB}" type="doc">
      <dgm:prSet loTypeId="urn:microsoft.com/office/officeart/2005/8/layout/hierarchy1" loCatId="hierarchy" qsTypeId="urn:microsoft.com/office/officeart/2005/8/quickstyle/simple1" qsCatId="simple" csTypeId="urn:microsoft.com/office/officeart/2005/8/colors/accent1_2" csCatId="accent1" phldr="1"/>
      <dgm:spPr/>
      <dgm:t>
        <a:bodyPr/>
        <a:lstStyle/>
        <a:p>
          <a:endParaRPr lang="tr-TR"/>
        </a:p>
      </dgm:t>
    </dgm:pt>
    <dgm:pt modelId="{9360B415-A8EA-4ED4-8A2B-BFE46215061C}">
      <dgm:prSet phldrT="[Metin]" custT="1"/>
      <dgm:spPr>
        <a:blipFill rotWithShape="0">
          <a:blip xmlns:r="http://schemas.openxmlformats.org/officeDocument/2006/relationships" r:embed="rId1"/>
          <a:stretch>
            <a:fillRect/>
          </a:stretch>
        </a:blipFill>
      </dgm:spPr>
      <dgm:t>
        <a:bodyPr/>
        <a:lstStyle/>
        <a:p>
          <a:endParaRPr lang="tr-TR" sz="2000" b="1" dirty="0" smtClean="0">
            <a:solidFill>
              <a:schemeClr val="bg1"/>
            </a:solidFill>
          </a:endParaRPr>
        </a:p>
        <a:p>
          <a:endParaRPr lang="tr-TR" sz="2000" b="1" dirty="0" smtClean="0">
            <a:solidFill>
              <a:schemeClr val="bg1"/>
            </a:solidFill>
          </a:endParaRPr>
        </a:p>
        <a:p>
          <a:endParaRPr lang="tr-TR" sz="2000" b="1" dirty="0" smtClean="0">
            <a:solidFill>
              <a:schemeClr val="bg1"/>
            </a:solidFill>
          </a:endParaRPr>
        </a:p>
        <a:p>
          <a:r>
            <a:rPr lang="tr-TR" sz="1400" b="1" dirty="0" smtClean="0">
              <a:solidFill>
                <a:srgbClr val="FFFF00"/>
              </a:solidFill>
            </a:rPr>
            <a:t>II.MAHMUT  DÖNEMİ</a:t>
          </a:r>
        </a:p>
        <a:p>
          <a:r>
            <a:rPr lang="tr-TR" sz="1400" b="1" dirty="0" smtClean="0">
              <a:solidFill>
                <a:srgbClr val="FFFF00"/>
              </a:solidFill>
            </a:rPr>
            <a:t> (1808-1839)</a:t>
          </a:r>
          <a:endParaRPr lang="tr-TR" sz="1400" b="1" dirty="0">
            <a:solidFill>
              <a:srgbClr val="FFFF00"/>
            </a:solidFill>
          </a:endParaRPr>
        </a:p>
      </dgm:t>
    </dgm:pt>
    <dgm:pt modelId="{D6AA0BEE-2B9E-45BB-AEA9-7D1090FF1492}" type="parTrans" cxnId="{1E9719B5-A8A8-44DC-B817-86ACAC4C801A}">
      <dgm:prSet/>
      <dgm:spPr/>
      <dgm:t>
        <a:bodyPr/>
        <a:lstStyle/>
        <a:p>
          <a:endParaRPr lang="tr-TR"/>
        </a:p>
      </dgm:t>
    </dgm:pt>
    <dgm:pt modelId="{F35A0BE2-F65E-4537-B223-E3E4885F355D}" type="sibTrans" cxnId="{1E9719B5-A8A8-44DC-B817-86ACAC4C801A}">
      <dgm:prSet/>
      <dgm:spPr/>
      <dgm:t>
        <a:bodyPr/>
        <a:lstStyle/>
        <a:p>
          <a:endParaRPr lang="tr-TR"/>
        </a:p>
      </dgm:t>
    </dgm:pt>
    <dgm:pt modelId="{081206AE-FC4B-4B71-8F45-F0CABD758F42}">
      <dgm:prSet phldrT="[Metin]" custT="1"/>
      <dgm:spPr>
        <a:solidFill>
          <a:schemeClr val="accent5">
            <a:lumMod val="20000"/>
            <a:lumOff val="80000"/>
            <a:alpha val="90000"/>
          </a:schemeClr>
        </a:solidFill>
      </dgm:spPr>
      <dgm:t>
        <a:bodyPr/>
        <a:lstStyle/>
        <a:p>
          <a:r>
            <a:rPr lang="tr-TR" sz="1800" b="1" dirty="0" smtClean="0"/>
            <a:t>SİYASİ OLAYLAR</a:t>
          </a:r>
          <a:endParaRPr lang="tr-TR" sz="1800" b="1" dirty="0"/>
        </a:p>
      </dgm:t>
    </dgm:pt>
    <dgm:pt modelId="{5D6924AD-72BC-4C5D-8FFC-E9EAC5D4DB5D}" type="parTrans" cxnId="{9B3CF82E-182D-40C2-B58A-D2CAC708C635}">
      <dgm:prSet/>
      <dgm:spPr/>
      <dgm:t>
        <a:bodyPr/>
        <a:lstStyle/>
        <a:p>
          <a:endParaRPr lang="tr-TR"/>
        </a:p>
      </dgm:t>
    </dgm:pt>
    <dgm:pt modelId="{BD5C9EC3-1C4F-4B38-84BE-0F47EA32422B}" type="sibTrans" cxnId="{9B3CF82E-182D-40C2-B58A-D2CAC708C635}">
      <dgm:prSet/>
      <dgm:spPr/>
      <dgm:t>
        <a:bodyPr/>
        <a:lstStyle/>
        <a:p>
          <a:endParaRPr lang="tr-TR"/>
        </a:p>
      </dgm:t>
    </dgm:pt>
    <dgm:pt modelId="{5DFE1D3B-1D3F-44AC-A83E-432A77A6234B}">
      <dgm:prSet phldrT="[Metin]" custT="1"/>
      <dgm:spPr>
        <a:solidFill>
          <a:schemeClr val="accent4">
            <a:lumMod val="20000"/>
            <a:lumOff val="80000"/>
            <a:alpha val="90000"/>
          </a:schemeClr>
        </a:solidFill>
      </dgm:spPr>
      <dgm:t>
        <a:bodyPr/>
        <a:lstStyle/>
        <a:p>
          <a:endParaRPr lang="tr-TR" sz="1400" b="1" dirty="0" smtClean="0"/>
        </a:p>
        <a:p>
          <a:r>
            <a:rPr lang="tr-TR" sz="1400" b="1" dirty="0" err="1" smtClean="0"/>
            <a:t>Kal’a</a:t>
          </a:r>
          <a:r>
            <a:rPr lang="tr-TR" sz="1400" b="1" dirty="0" smtClean="0"/>
            <a:t>-i Sultaniye (Çanakkale ) Antlaşması-</a:t>
          </a:r>
          <a:r>
            <a:rPr lang="tr-TR" sz="1400" i="1" dirty="0" smtClean="0"/>
            <a:t>Bu antlaşmayla Boğazlardan barış zamanında hiçbir savaş gemisi geçemeyecekti.(1809)</a:t>
          </a:r>
          <a:endParaRPr lang="tr-TR" sz="1400" dirty="0" smtClean="0"/>
        </a:p>
        <a:p>
          <a:r>
            <a:rPr lang="tr-TR" sz="1400" b="1" dirty="0" smtClean="0"/>
            <a:t>Bükreş Antlaşması-</a:t>
          </a:r>
          <a:r>
            <a:rPr lang="tr-TR" sz="1400" i="1" dirty="0" smtClean="0"/>
            <a:t>Bu antlaşma ile </a:t>
          </a:r>
          <a:r>
            <a:rPr lang="tr-TR" sz="1400" i="1" dirty="0" err="1" smtClean="0"/>
            <a:t>Prut</a:t>
          </a:r>
          <a:r>
            <a:rPr lang="tr-TR" sz="1400" i="1" dirty="0" smtClean="0"/>
            <a:t> nehri sınır oldu. Sırbistan’a bazı ayrıcalıklar tanındı. </a:t>
          </a:r>
          <a:r>
            <a:rPr lang="tr-TR" sz="1400" i="1" dirty="0" err="1" smtClean="0"/>
            <a:t>Besarab</a:t>
          </a:r>
          <a:r>
            <a:rPr lang="tr-TR" sz="1400" i="1" dirty="0" smtClean="0"/>
            <a:t>-ya Ruslara bırakıldı.(1812)</a:t>
          </a:r>
          <a:endParaRPr lang="tr-TR" sz="1400" dirty="0" smtClean="0"/>
        </a:p>
        <a:p>
          <a:r>
            <a:rPr lang="tr-TR" sz="1400" b="1" dirty="0" smtClean="0"/>
            <a:t>Sırp İsyanı (1804)</a:t>
          </a:r>
        </a:p>
        <a:p>
          <a:r>
            <a:rPr lang="tr-TR" sz="1400" b="1" dirty="0" smtClean="0"/>
            <a:t>Yunan İsyanı (1821)</a:t>
          </a:r>
        </a:p>
        <a:p>
          <a:r>
            <a:rPr lang="tr-TR" sz="1400" b="1" dirty="0" smtClean="0"/>
            <a:t>Yeniçeri Ocağı’nın kaldırılması (1826)</a:t>
          </a:r>
          <a:endParaRPr lang="tr-TR" sz="1400" dirty="0" smtClean="0"/>
        </a:p>
        <a:p>
          <a:r>
            <a:rPr lang="tr-TR" sz="1400" b="1" dirty="0" err="1" smtClean="0"/>
            <a:t>Navarin</a:t>
          </a:r>
          <a:r>
            <a:rPr lang="tr-TR" sz="1400" b="1" dirty="0" smtClean="0"/>
            <a:t> Olayı (1827)    </a:t>
          </a:r>
        </a:p>
        <a:p>
          <a:r>
            <a:rPr lang="tr-TR" sz="1400" b="1" dirty="0" smtClean="0"/>
            <a:t>   1828-1829 Osmanlı-Rus Savaşı-</a:t>
          </a:r>
          <a:endParaRPr lang="tr-TR" sz="1400" dirty="0" smtClean="0"/>
        </a:p>
        <a:p>
          <a:r>
            <a:rPr lang="tr-TR" sz="1400" b="1" dirty="0" smtClean="0"/>
            <a:t>Edirne Antlaşması-</a:t>
          </a:r>
          <a:r>
            <a:rPr lang="tr-TR" sz="1400" i="1" dirty="0" smtClean="0"/>
            <a:t>Bu antlaşma </a:t>
          </a:r>
          <a:r>
            <a:rPr lang="tr-TR" sz="1400" i="1" dirty="0" err="1" smtClean="0"/>
            <a:t>Prut</a:t>
          </a:r>
          <a:r>
            <a:rPr lang="tr-TR" sz="1400" i="1" dirty="0" smtClean="0"/>
            <a:t> nehri iki ülke arasında sınır kabul edilmiş,Rus ticaret gemilerine Boğazlardan geçiş hakkı verilmiş,Sırbistan özerk hale getirilmiş, Yunanistan’ın bağımsızlığı kabul edildi (1829)</a:t>
          </a:r>
          <a:endParaRPr lang="tr-TR" sz="1400" dirty="0" smtClean="0"/>
        </a:p>
        <a:p>
          <a:endParaRPr lang="tr-TR" sz="1400" dirty="0"/>
        </a:p>
      </dgm:t>
    </dgm:pt>
    <dgm:pt modelId="{431A6F3C-759B-46CE-8E0B-ADAC11828BA4}" type="parTrans" cxnId="{64AB4083-0F8D-4CFD-9E3E-1165055E710A}">
      <dgm:prSet/>
      <dgm:spPr/>
      <dgm:t>
        <a:bodyPr/>
        <a:lstStyle/>
        <a:p>
          <a:endParaRPr lang="tr-TR"/>
        </a:p>
      </dgm:t>
    </dgm:pt>
    <dgm:pt modelId="{86621DF7-27D7-4F65-8786-2889AECEC68B}" type="sibTrans" cxnId="{64AB4083-0F8D-4CFD-9E3E-1165055E710A}">
      <dgm:prSet/>
      <dgm:spPr/>
      <dgm:t>
        <a:bodyPr/>
        <a:lstStyle/>
        <a:p>
          <a:endParaRPr lang="tr-TR"/>
        </a:p>
      </dgm:t>
    </dgm:pt>
    <dgm:pt modelId="{FEAD155C-772C-4FA5-83B5-66D7D488769C}">
      <dgm:prSet custT="1"/>
      <dgm:spPr>
        <a:solidFill>
          <a:schemeClr val="accent2">
            <a:lumMod val="20000"/>
            <a:lumOff val="80000"/>
            <a:alpha val="90000"/>
          </a:schemeClr>
        </a:solidFill>
      </dgm:spPr>
      <dgm:t>
        <a:bodyPr/>
        <a:lstStyle/>
        <a:p>
          <a:r>
            <a:rPr lang="tr-TR" sz="1400" b="1" dirty="0" smtClean="0"/>
            <a:t>Mısır Meselesi ve </a:t>
          </a:r>
          <a:r>
            <a:rPr lang="tr-TR" sz="1400" b="1" dirty="0" err="1" smtClean="0"/>
            <a:t>Kavalalı</a:t>
          </a:r>
          <a:r>
            <a:rPr lang="tr-TR" sz="1400" b="1" dirty="0" smtClean="0"/>
            <a:t> Mehmet Ali Paşa İsyanı</a:t>
          </a:r>
          <a:endParaRPr lang="tr-TR" sz="1400" dirty="0" smtClean="0"/>
        </a:p>
        <a:p>
          <a:r>
            <a:rPr lang="tr-TR" sz="1400" b="1" dirty="0" smtClean="0"/>
            <a:t>Kütahya Antlaşması-</a:t>
          </a:r>
          <a:r>
            <a:rPr lang="tr-TR" sz="1400" i="1" dirty="0" smtClean="0"/>
            <a:t>Bir Rus filosu Marmara’ya geldi. Telaşlanan İngiltere ve Fransa araya girerek Osmanlı Devleti ile Mehmet Ali Paşa arasında bu antlaşma imzalandı.(1833)</a:t>
          </a:r>
          <a:endParaRPr lang="tr-TR" sz="1400" dirty="0" smtClean="0"/>
        </a:p>
        <a:p>
          <a:r>
            <a:rPr lang="tr-TR" sz="1400" b="1" dirty="0" smtClean="0"/>
            <a:t>Hünkar İskelesi Antlaşması-</a:t>
          </a:r>
          <a:r>
            <a:rPr lang="tr-TR" sz="1400" i="1" dirty="0" smtClean="0"/>
            <a:t>Kütahya Antlaşmasına rağmen kendisini güvende hissetmeyen II.Mahmut Rusya ile bu antlaşmayı imzaladı.(1833)</a:t>
          </a:r>
          <a:endParaRPr lang="tr-TR" sz="1400" dirty="0" smtClean="0"/>
        </a:p>
        <a:p>
          <a:r>
            <a:rPr lang="tr-TR" sz="1400" b="1" dirty="0" smtClean="0"/>
            <a:t>Balta Limanı Sözleşmesi-</a:t>
          </a:r>
          <a:r>
            <a:rPr lang="tr-TR" sz="1400" i="1" dirty="0" smtClean="0"/>
            <a:t>Bu antlaşma ile kapitülasyonlar özellikle İngiltere lehine genişletilmiştir. (1838)</a:t>
          </a:r>
          <a:endParaRPr lang="tr-TR" sz="1400" dirty="0" smtClean="0"/>
        </a:p>
        <a:p>
          <a:r>
            <a:rPr lang="tr-TR" sz="1400" b="1" dirty="0" smtClean="0"/>
            <a:t>Nizip Savaşı (1839)-</a:t>
          </a:r>
          <a:r>
            <a:rPr lang="tr-TR" sz="1400" b="0" dirty="0" err="1" smtClean="0"/>
            <a:t>Kavalalı</a:t>
          </a:r>
          <a:r>
            <a:rPr lang="tr-TR" sz="1400" b="0" dirty="0" smtClean="0"/>
            <a:t> Mehmet Ali Paşa ve Osmanlı </a:t>
          </a:r>
          <a:r>
            <a:rPr lang="tr-TR" sz="1400" b="0" dirty="0" err="1" smtClean="0"/>
            <a:t>Devletii</a:t>
          </a:r>
          <a:r>
            <a:rPr lang="tr-TR" sz="1400" b="0" dirty="0" smtClean="0"/>
            <a:t> arasında.</a:t>
          </a:r>
          <a:endParaRPr lang="tr-TR" sz="1400" b="0" dirty="0"/>
        </a:p>
      </dgm:t>
    </dgm:pt>
    <dgm:pt modelId="{DD28357D-70BA-42D9-977E-1544DE0ADA61}" type="parTrans" cxnId="{B09E8E2B-D4F4-4832-954A-223054355F98}">
      <dgm:prSet/>
      <dgm:spPr/>
      <dgm:t>
        <a:bodyPr/>
        <a:lstStyle/>
        <a:p>
          <a:endParaRPr lang="tr-TR"/>
        </a:p>
      </dgm:t>
    </dgm:pt>
    <dgm:pt modelId="{C00F2794-DE35-40A0-A090-95C216B27F41}" type="sibTrans" cxnId="{B09E8E2B-D4F4-4832-954A-223054355F98}">
      <dgm:prSet/>
      <dgm:spPr/>
      <dgm:t>
        <a:bodyPr/>
        <a:lstStyle/>
        <a:p>
          <a:endParaRPr lang="tr-TR"/>
        </a:p>
      </dgm:t>
    </dgm:pt>
    <dgm:pt modelId="{EF3E41FF-A2F9-435D-9627-DB7A3B5A329F}" type="pres">
      <dgm:prSet presAssocID="{007D28E3-501A-4BA5-AC88-BD646852F8CB}" presName="hierChild1" presStyleCnt="0">
        <dgm:presLayoutVars>
          <dgm:chPref val="1"/>
          <dgm:dir/>
          <dgm:animOne val="branch"/>
          <dgm:animLvl val="lvl"/>
          <dgm:resizeHandles/>
        </dgm:presLayoutVars>
      </dgm:prSet>
      <dgm:spPr/>
      <dgm:t>
        <a:bodyPr/>
        <a:lstStyle/>
        <a:p>
          <a:endParaRPr lang="tr-TR"/>
        </a:p>
      </dgm:t>
    </dgm:pt>
    <dgm:pt modelId="{44B5429A-9571-495C-8830-098AFAB2649B}" type="pres">
      <dgm:prSet presAssocID="{9360B415-A8EA-4ED4-8A2B-BFE46215061C}" presName="hierRoot1" presStyleCnt="0"/>
      <dgm:spPr/>
    </dgm:pt>
    <dgm:pt modelId="{093DF216-3BE5-47C1-A2C8-B3594532E3B6}" type="pres">
      <dgm:prSet presAssocID="{9360B415-A8EA-4ED4-8A2B-BFE46215061C}" presName="composite" presStyleCnt="0"/>
      <dgm:spPr/>
    </dgm:pt>
    <dgm:pt modelId="{C1CF3A0E-E459-45B9-AD73-619E7252345D}" type="pres">
      <dgm:prSet presAssocID="{9360B415-A8EA-4ED4-8A2B-BFE46215061C}" presName="background" presStyleLbl="node0" presStyleIdx="0" presStyleCnt="1"/>
      <dgm:spPr/>
    </dgm:pt>
    <dgm:pt modelId="{BE47AEC1-3499-40C9-B724-F6F009B53547}" type="pres">
      <dgm:prSet presAssocID="{9360B415-A8EA-4ED4-8A2B-BFE46215061C}" presName="text" presStyleLbl="fgAcc0" presStyleIdx="0" presStyleCnt="1" custScaleX="170536" custScaleY="198967">
        <dgm:presLayoutVars>
          <dgm:chPref val="3"/>
        </dgm:presLayoutVars>
      </dgm:prSet>
      <dgm:spPr/>
      <dgm:t>
        <a:bodyPr/>
        <a:lstStyle/>
        <a:p>
          <a:endParaRPr lang="tr-TR"/>
        </a:p>
      </dgm:t>
    </dgm:pt>
    <dgm:pt modelId="{59533DFE-683A-463D-B99A-E81FC896368E}" type="pres">
      <dgm:prSet presAssocID="{9360B415-A8EA-4ED4-8A2B-BFE46215061C}" presName="hierChild2" presStyleCnt="0"/>
      <dgm:spPr/>
    </dgm:pt>
    <dgm:pt modelId="{3E9AF354-548A-4884-B73E-DCE2EE79826E}" type="pres">
      <dgm:prSet presAssocID="{5D6924AD-72BC-4C5D-8FFC-E9EAC5D4DB5D}" presName="Name10" presStyleLbl="parChTrans1D2" presStyleIdx="0" presStyleCnt="1"/>
      <dgm:spPr/>
      <dgm:t>
        <a:bodyPr/>
        <a:lstStyle/>
        <a:p>
          <a:endParaRPr lang="tr-TR"/>
        </a:p>
      </dgm:t>
    </dgm:pt>
    <dgm:pt modelId="{783FBF00-BED1-44BF-935B-7C609FA3023B}" type="pres">
      <dgm:prSet presAssocID="{081206AE-FC4B-4B71-8F45-F0CABD758F42}" presName="hierRoot2" presStyleCnt="0"/>
      <dgm:spPr/>
    </dgm:pt>
    <dgm:pt modelId="{C27A3777-61C3-4681-9733-0CF0DDD9AF13}" type="pres">
      <dgm:prSet presAssocID="{081206AE-FC4B-4B71-8F45-F0CABD758F42}" presName="composite2" presStyleCnt="0"/>
      <dgm:spPr/>
    </dgm:pt>
    <dgm:pt modelId="{4228414B-F3D2-4F78-B5D0-05836DAAEB9F}" type="pres">
      <dgm:prSet presAssocID="{081206AE-FC4B-4B71-8F45-F0CABD758F42}" presName="background2" presStyleLbl="node2" presStyleIdx="0" presStyleCnt="1"/>
      <dgm:spPr/>
    </dgm:pt>
    <dgm:pt modelId="{C81A854B-60F9-455B-9D7A-3F470B6B4683}" type="pres">
      <dgm:prSet presAssocID="{081206AE-FC4B-4B71-8F45-F0CABD758F42}" presName="text2" presStyleLbl="fgAcc2" presStyleIdx="0" presStyleCnt="1" custScaleX="145171" custScaleY="32912" custLinFactNeighborX="583" custLinFactNeighborY="2496">
        <dgm:presLayoutVars>
          <dgm:chPref val="3"/>
        </dgm:presLayoutVars>
      </dgm:prSet>
      <dgm:spPr/>
      <dgm:t>
        <a:bodyPr/>
        <a:lstStyle/>
        <a:p>
          <a:endParaRPr lang="tr-TR"/>
        </a:p>
      </dgm:t>
    </dgm:pt>
    <dgm:pt modelId="{4DBC346C-41BB-464B-AC08-64BBC9EC9905}" type="pres">
      <dgm:prSet presAssocID="{081206AE-FC4B-4B71-8F45-F0CABD758F42}" presName="hierChild3" presStyleCnt="0"/>
      <dgm:spPr/>
    </dgm:pt>
    <dgm:pt modelId="{317320AB-8F8D-4F26-8785-70B0D24DB508}" type="pres">
      <dgm:prSet presAssocID="{431A6F3C-759B-46CE-8E0B-ADAC11828BA4}" presName="Name17" presStyleLbl="parChTrans1D3" presStyleIdx="0" presStyleCnt="2"/>
      <dgm:spPr/>
      <dgm:t>
        <a:bodyPr/>
        <a:lstStyle/>
        <a:p>
          <a:endParaRPr lang="tr-TR"/>
        </a:p>
      </dgm:t>
    </dgm:pt>
    <dgm:pt modelId="{17C42544-0051-4BD6-8B3B-1E7FE7F658E3}" type="pres">
      <dgm:prSet presAssocID="{5DFE1D3B-1D3F-44AC-A83E-432A77A6234B}" presName="hierRoot3" presStyleCnt="0"/>
      <dgm:spPr/>
    </dgm:pt>
    <dgm:pt modelId="{BB7F7B10-4948-400A-A410-35D12A9D6F35}" type="pres">
      <dgm:prSet presAssocID="{5DFE1D3B-1D3F-44AC-A83E-432A77A6234B}" presName="composite3" presStyleCnt="0"/>
      <dgm:spPr/>
    </dgm:pt>
    <dgm:pt modelId="{FC3E7820-8286-4114-B7A3-DAC66AB7BDFC}" type="pres">
      <dgm:prSet presAssocID="{5DFE1D3B-1D3F-44AC-A83E-432A77A6234B}" presName="background3" presStyleLbl="node3" presStyleIdx="0" presStyleCnt="2"/>
      <dgm:spPr/>
    </dgm:pt>
    <dgm:pt modelId="{54F49890-3009-49F3-A895-4A088A7C302C}" type="pres">
      <dgm:prSet presAssocID="{5DFE1D3B-1D3F-44AC-A83E-432A77A6234B}" presName="text3" presStyleLbl="fgAcc3" presStyleIdx="0" presStyleCnt="2" custScaleX="338539" custScaleY="432134" custLinFactNeighborX="1019" custLinFactNeighborY="918">
        <dgm:presLayoutVars>
          <dgm:chPref val="3"/>
        </dgm:presLayoutVars>
      </dgm:prSet>
      <dgm:spPr/>
      <dgm:t>
        <a:bodyPr/>
        <a:lstStyle/>
        <a:p>
          <a:endParaRPr lang="tr-TR"/>
        </a:p>
      </dgm:t>
    </dgm:pt>
    <dgm:pt modelId="{3B3F0D56-C6BE-4FD6-9B90-63A5DD593A50}" type="pres">
      <dgm:prSet presAssocID="{5DFE1D3B-1D3F-44AC-A83E-432A77A6234B}" presName="hierChild4" presStyleCnt="0"/>
      <dgm:spPr/>
    </dgm:pt>
    <dgm:pt modelId="{F361A6F6-E8CC-4042-A6EF-EEE17C298633}" type="pres">
      <dgm:prSet presAssocID="{DD28357D-70BA-42D9-977E-1544DE0ADA61}" presName="Name17" presStyleLbl="parChTrans1D3" presStyleIdx="1" presStyleCnt="2"/>
      <dgm:spPr/>
      <dgm:t>
        <a:bodyPr/>
        <a:lstStyle/>
        <a:p>
          <a:endParaRPr lang="tr-TR"/>
        </a:p>
      </dgm:t>
    </dgm:pt>
    <dgm:pt modelId="{8D1E943A-F282-4DEA-907B-F3DE3A74CD0B}" type="pres">
      <dgm:prSet presAssocID="{FEAD155C-772C-4FA5-83B5-66D7D488769C}" presName="hierRoot3" presStyleCnt="0"/>
      <dgm:spPr/>
    </dgm:pt>
    <dgm:pt modelId="{15D5BAA8-2802-4682-BE50-527637D3EEE0}" type="pres">
      <dgm:prSet presAssocID="{FEAD155C-772C-4FA5-83B5-66D7D488769C}" presName="composite3" presStyleCnt="0"/>
      <dgm:spPr/>
    </dgm:pt>
    <dgm:pt modelId="{ED7EB406-26E9-43C6-8C32-7611A5D137FA}" type="pres">
      <dgm:prSet presAssocID="{FEAD155C-772C-4FA5-83B5-66D7D488769C}" presName="background3" presStyleLbl="node3" presStyleIdx="1" presStyleCnt="2"/>
      <dgm:spPr/>
    </dgm:pt>
    <dgm:pt modelId="{F787487F-F4CE-433F-9CAB-3F015E73AC5A}" type="pres">
      <dgm:prSet presAssocID="{FEAD155C-772C-4FA5-83B5-66D7D488769C}" presName="text3" presStyleLbl="fgAcc3" presStyleIdx="1" presStyleCnt="2" custScaleX="275636" custScaleY="446007">
        <dgm:presLayoutVars>
          <dgm:chPref val="3"/>
        </dgm:presLayoutVars>
      </dgm:prSet>
      <dgm:spPr/>
      <dgm:t>
        <a:bodyPr/>
        <a:lstStyle/>
        <a:p>
          <a:endParaRPr lang="tr-TR"/>
        </a:p>
      </dgm:t>
    </dgm:pt>
    <dgm:pt modelId="{DEF12CC1-7BCA-46A5-99B0-9AD68F240F6F}" type="pres">
      <dgm:prSet presAssocID="{FEAD155C-772C-4FA5-83B5-66D7D488769C}" presName="hierChild4" presStyleCnt="0"/>
      <dgm:spPr/>
    </dgm:pt>
  </dgm:ptLst>
  <dgm:cxnLst>
    <dgm:cxn modelId="{CC524302-4C0E-4E86-BA76-CD9346CAC026}" type="presOf" srcId="{DD28357D-70BA-42D9-977E-1544DE0ADA61}" destId="{F361A6F6-E8CC-4042-A6EF-EEE17C298633}" srcOrd="0" destOrd="0" presId="urn:microsoft.com/office/officeart/2005/8/layout/hierarchy1"/>
    <dgm:cxn modelId="{952FFED8-AC43-41B0-BF46-4A93DCF1C5DF}" type="presOf" srcId="{5D6924AD-72BC-4C5D-8FFC-E9EAC5D4DB5D}" destId="{3E9AF354-548A-4884-B73E-DCE2EE79826E}" srcOrd="0" destOrd="0" presId="urn:microsoft.com/office/officeart/2005/8/layout/hierarchy1"/>
    <dgm:cxn modelId="{9B3CF82E-182D-40C2-B58A-D2CAC708C635}" srcId="{9360B415-A8EA-4ED4-8A2B-BFE46215061C}" destId="{081206AE-FC4B-4B71-8F45-F0CABD758F42}" srcOrd="0" destOrd="0" parTransId="{5D6924AD-72BC-4C5D-8FFC-E9EAC5D4DB5D}" sibTransId="{BD5C9EC3-1C4F-4B38-84BE-0F47EA32422B}"/>
    <dgm:cxn modelId="{1E9719B5-A8A8-44DC-B817-86ACAC4C801A}" srcId="{007D28E3-501A-4BA5-AC88-BD646852F8CB}" destId="{9360B415-A8EA-4ED4-8A2B-BFE46215061C}" srcOrd="0" destOrd="0" parTransId="{D6AA0BEE-2B9E-45BB-AEA9-7D1090FF1492}" sibTransId="{F35A0BE2-F65E-4537-B223-E3E4885F355D}"/>
    <dgm:cxn modelId="{B09E8E2B-D4F4-4832-954A-223054355F98}" srcId="{081206AE-FC4B-4B71-8F45-F0CABD758F42}" destId="{FEAD155C-772C-4FA5-83B5-66D7D488769C}" srcOrd="1" destOrd="0" parTransId="{DD28357D-70BA-42D9-977E-1544DE0ADA61}" sibTransId="{C00F2794-DE35-40A0-A090-95C216B27F41}"/>
    <dgm:cxn modelId="{35DB9995-3D08-4335-A134-B526BA022B52}" type="presOf" srcId="{431A6F3C-759B-46CE-8E0B-ADAC11828BA4}" destId="{317320AB-8F8D-4F26-8785-70B0D24DB508}" srcOrd="0" destOrd="0" presId="urn:microsoft.com/office/officeart/2005/8/layout/hierarchy1"/>
    <dgm:cxn modelId="{BCD67553-4E91-4CB7-B455-AD9E39919A21}" type="presOf" srcId="{5DFE1D3B-1D3F-44AC-A83E-432A77A6234B}" destId="{54F49890-3009-49F3-A895-4A088A7C302C}" srcOrd="0" destOrd="0" presId="urn:microsoft.com/office/officeart/2005/8/layout/hierarchy1"/>
    <dgm:cxn modelId="{64AB4083-0F8D-4CFD-9E3E-1165055E710A}" srcId="{081206AE-FC4B-4B71-8F45-F0CABD758F42}" destId="{5DFE1D3B-1D3F-44AC-A83E-432A77A6234B}" srcOrd="0" destOrd="0" parTransId="{431A6F3C-759B-46CE-8E0B-ADAC11828BA4}" sibTransId="{86621DF7-27D7-4F65-8786-2889AECEC68B}"/>
    <dgm:cxn modelId="{66B7C47B-C6DB-48D5-9BED-8FD54BFC7032}" type="presOf" srcId="{081206AE-FC4B-4B71-8F45-F0CABD758F42}" destId="{C81A854B-60F9-455B-9D7A-3F470B6B4683}" srcOrd="0" destOrd="0" presId="urn:microsoft.com/office/officeart/2005/8/layout/hierarchy1"/>
    <dgm:cxn modelId="{0A40FEA5-1846-46B1-841C-1B8BD132B403}" type="presOf" srcId="{FEAD155C-772C-4FA5-83B5-66D7D488769C}" destId="{F787487F-F4CE-433F-9CAB-3F015E73AC5A}" srcOrd="0" destOrd="0" presId="urn:microsoft.com/office/officeart/2005/8/layout/hierarchy1"/>
    <dgm:cxn modelId="{484E24C7-6511-4750-98F4-B211DCE82C33}" type="presOf" srcId="{9360B415-A8EA-4ED4-8A2B-BFE46215061C}" destId="{BE47AEC1-3499-40C9-B724-F6F009B53547}" srcOrd="0" destOrd="0" presId="urn:microsoft.com/office/officeart/2005/8/layout/hierarchy1"/>
    <dgm:cxn modelId="{4F699CA4-A571-47B6-A423-1C4093CFF9F1}" type="presOf" srcId="{007D28E3-501A-4BA5-AC88-BD646852F8CB}" destId="{EF3E41FF-A2F9-435D-9627-DB7A3B5A329F}" srcOrd="0" destOrd="0" presId="urn:microsoft.com/office/officeart/2005/8/layout/hierarchy1"/>
    <dgm:cxn modelId="{4B4892C9-C341-48EF-9232-AD765EBCC1E4}" type="presParOf" srcId="{EF3E41FF-A2F9-435D-9627-DB7A3B5A329F}" destId="{44B5429A-9571-495C-8830-098AFAB2649B}" srcOrd="0" destOrd="0" presId="urn:microsoft.com/office/officeart/2005/8/layout/hierarchy1"/>
    <dgm:cxn modelId="{C8D53B09-B170-4FC2-9782-3042C2997FB7}" type="presParOf" srcId="{44B5429A-9571-495C-8830-098AFAB2649B}" destId="{093DF216-3BE5-47C1-A2C8-B3594532E3B6}" srcOrd="0" destOrd="0" presId="urn:microsoft.com/office/officeart/2005/8/layout/hierarchy1"/>
    <dgm:cxn modelId="{10C8E78A-8637-40CB-957B-28A685412530}" type="presParOf" srcId="{093DF216-3BE5-47C1-A2C8-B3594532E3B6}" destId="{C1CF3A0E-E459-45B9-AD73-619E7252345D}" srcOrd="0" destOrd="0" presId="urn:microsoft.com/office/officeart/2005/8/layout/hierarchy1"/>
    <dgm:cxn modelId="{92AA4DF8-0AB2-40EB-ADD1-ABC5C98FDF01}" type="presParOf" srcId="{093DF216-3BE5-47C1-A2C8-B3594532E3B6}" destId="{BE47AEC1-3499-40C9-B724-F6F009B53547}" srcOrd="1" destOrd="0" presId="urn:microsoft.com/office/officeart/2005/8/layout/hierarchy1"/>
    <dgm:cxn modelId="{35D28B7B-A1D0-443F-A2EA-8636109DF53C}" type="presParOf" srcId="{44B5429A-9571-495C-8830-098AFAB2649B}" destId="{59533DFE-683A-463D-B99A-E81FC896368E}" srcOrd="1" destOrd="0" presId="urn:microsoft.com/office/officeart/2005/8/layout/hierarchy1"/>
    <dgm:cxn modelId="{60596A11-B739-4EE4-8BD4-646DBE4D899F}" type="presParOf" srcId="{59533DFE-683A-463D-B99A-E81FC896368E}" destId="{3E9AF354-548A-4884-B73E-DCE2EE79826E}" srcOrd="0" destOrd="0" presId="urn:microsoft.com/office/officeart/2005/8/layout/hierarchy1"/>
    <dgm:cxn modelId="{B8B4F931-21C0-401A-B0CF-B830FC87701E}" type="presParOf" srcId="{59533DFE-683A-463D-B99A-E81FC896368E}" destId="{783FBF00-BED1-44BF-935B-7C609FA3023B}" srcOrd="1" destOrd="0" presId="urn:microsoft.com/office/officeart/2005/8/layout/hierarchy1"/>
    <dgm:cxn modelId="{6C16C31D-AF90-4159-80BD-5AE81C6AD386}" type="presParOf" srcId="{783FBF00-BED1-44BF-935B-7C609FA3023B}" destId="{C27A3777-61C3-4681-9733-0CF0DDD9AF13}" srcOrd="0" destOrd="0" presId="urn:microsoft.com/office/officeart/2005/8/layout/hierarchy1"/>
    <dgm:cxn modelId="{B419027B-B08C-4758-9379-035B4FE205DD}" type="presParOf" srcId="{C27A3777-61C3-4681-9733-0CF0DDD9AF13}" destId="{4228414B-F3D2-4F78-B5D0-05836DAAEB9F}" srcOrd="0" destOrd="0" presId="urn:microsoft.com/office/officeart/2005/8/layout/hierarchy1"/>
    <dgm:cxn modelId="{765B083C-BCBD-430B-9781-BFB3FEDE8B89}" type="presParOf" srcId="{C27A3777-61C3-4681-9733-0CF0DDD9AF13}" destId="{C81A854B-60F9-455B-9D7A-3F470B6B4683}" srcOrd="1" destOrd="0" presId="urn:microsoft.com/office/officeart/2005/8/layout/hierarchy1"/>
    <dgm:cxn modelId="{3ED81FA6-AE54-4882-A189-15A2618C73B1}" type="presParOf" srcId="{783FBF00-BED1-44BF-935B-7C609FA3023B}" destId="{4DBC346C-41BB-464B-AC08-64BBC9EC9905}" srcOrd="1" destOrd="0" presId="urn:microsoft.com/office/officeart/2005/8/layout/hierarchy1"/>
    <dgm:cxn modelId="{8B2ECAEE-AACC-45DA-8BBF-477DCF47A357}" type="presParOf" srcId="{4DBC346C-41BB-464B-AC08-64BBC9EC9905}" destId="{317320AB-8F8D-4F26-8785-70B0D24DB508}" srcOrd="0" destOrd="0" presId="urn:microsoft.com/office/officeart/2005/8/layout/hierarchy1"/>
    <dgm:cxn modelId="{48459024-7A26-4CF6-B15E-BA8A28AA3A6A}" type="presParOf" srcId="{4DBC346C-41BB-464B-AC08-64BBC9EC9905}" destId="{17C42544-0051-4BD6-8B3B-1E7FE7F658E3}" srcOrd="1" destOrd="0" presId="urn:microsoft.com/office/officeart/2005/8/layout/hierarchy1"/>
    <dgm:cxn modelId="{6861806F-4AF5-4196-9B68-02F7811E5B12}" type="presParOf" srcId="{17C42544-0051-4BD6-8B3B-1E7FE7F658E3}" destId="{BB7F7B10-4948-400A-A410-35D12A9D6F35}" srcOrd="0" destOrd="0" presId="urn:microsoft.com/office/officeart/2005/8/layout/hierarchy1"/>
    <dgm:cxn modelId="{5C23CA34-55E7-4FC3-846A-5AC54DD2B1A3}" type="presParOf" srcId="{BB7F7B10-4948-400A-A410-35D12A9D6F35}" destId="{FC3E7820-8286-4114-B7A3-DAC66AB7BDFC}" srcOrd="0" destOrd="0" presId="urn:microsoft.com/office/officeart/2005/8/layout/hierarchy1"/>
    <dgm:cxn modelId="{D3BBD018-BF4C-4BA4-87BF-8668B67CED12}" type="presParOf" srcId="{BB7F7B10-4948-400A-A410-35D12A9D6F35}" destId="{54F49890-3009-49F3-A895-4A088A7C302C}" srcOrd="1" destOrd="0" presId="urn:microsoft.com/office/officeart/2005/8/layout/hierarchy1"/>
    <dgm:cxn modelId="{14917639-F366-4572-9FB0-4D7D28B4ACE8}" type="presParOf" srcId="{17C42544-0051-4BD6-8B3B-1E7FE7F658E3}" destId="{3B3F0D56-C6BE-4FD6-9B90-63A5DD593A50}" srcOrd="1" destOrd="0" presId="urn:microsoft.com/office/officeart/2005/8/layout/hierarchy1"/>
    <dgm:cxn modelId="{FB17E46E-9C6C-4153-8D43-44BFC4E17BF6}" type="presParOf" srcId="{4DBC346C-41BB-464B-AC08-64BBC9EC9905}" destId="{F361A6F6-E8CC-4042-A6EF-EEE17C298633}" srcOrd="2" destOrd="0" presId="urn:microsoft.com/office/officeart/2005/8/layout/hierarchy1"/>
    <dgm:cxn modelId="{83100F75-0B8F-4D0D-BD60-DAAAB6092F35}" type="presParOf" srcId="{4DBC346C-41BB-464B-AC08-64BBC9EC9905}" destId="{8D1E943A-F282-4DEA-907B-F3DE3A74CD0B}" srcOrd="3" destOrd="0" presId="urn:microsoft.com/office/officeart/2005/8/layout/hierarchy1"/>
    <dgm:cxn modelId="{A8A159C9-86E0-4D39-99A1-58A4EA9439F0}" type="presParOf" srcId="{8D1E943A-F282-4DEA-907B-F3DE3A74CD0B}" destId="{15D5BAA8-2802-4682-BE50-527637D3EEE0}" srcOrd="0" destOrd="0" presId="urn:microsoft.com/office/officeart/2005/8/layout/hierarchy1"/>
    <dgm:cxn modelId="{0510B1AA-8D53-4EEA-8263-AF6C63EC435B}" type="presParOf" srcId="{15D5BAA8-2802-4682-BE50-527637D3EEE0}" destId="{ED7EB406-26E9-43C6-8C32-7611A5D137FA}" srcOrd="0" destOrd="0" presId="urn:microsoft.com/office/officeart/2005/8/layout/hierarchy1"/>
    <dgm:cxn modelId="{15C140CE-4B98-45B9-A290-18BC60611A29}" type="presParOf" srcId="{15D5BAA8-2802-4682-BE50-527637D3EEE0}" destId="{F787487F-F4CE-433F-9CAB-3F015E73AC5A}" srcOrd="1" destOrd="0" presId="urn:microsoft.com/office/officeart/2005/8/layout/hierarchy1"/>
    <dgm:cxn modelId="{4B7F6026-9B1F-490E-B4B9-4273C1E4A334}" type="presParOf" srcId="{8D1E943A-F282-4DEA-907B-F3DE3A74CD0B}" destId="{DEF12CC1-7BCA-46A5-99B0-9AD68F240F6F}" srcOrd="1" destOrd="0" presId="urn:microsoft.com/office/officeart/2005/8/layout/hierarchy1"/>
  </dgm:cxnLst>
  <dgm:bg>
    <a:blipFill>
      <a:blip xmlns:r="http://schemas.openxmlformats.org/officeDocument/2006/relationships" r:embed="rId2"/>
      <a:stretch>
        <a:fillRect/>
      </a:stretch>
    </a:blipFill>
  </dgm:bg>
  <dgm:whole/>
</dgm:dataModel>
</file>

<file path=ppt/diagrams/layout1.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8C2719A-9342-4073-95EB-9190B8F85322}" type="datetimeFigureOut">
              <a:rPr lang="tr-TR" smtClean="0"/>
              <a:pPr/>
              <a:t>30.08.2012</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412569A-B318-4E9C-88DB-BE8E87E60F6A}" type="slidenum">
              <a:rPr lang="tr-TR" smtClean="0"/>
              <a:pPr/>
              <a:t>‹#›</a:t>
            </a:fld>
            <a:endParaRPr lang="tr-T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7" name="6 İkizkenar Üçgen"/>
          <p:cNvSpPr/>
          <p:nvPr/>
        </p:nvSpPr>
        <p:spPr>
          <a:xfrm rot="16200000">
            <a:off x="7554353" y="5254283"/>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7 Başlık"/>
          <p:cNvSpPr>
            <a:spLocks noGrp="1"/>
          </p:cNvSpPr>
          <p:nvPr>
            <p:ph type="ctrTitle"/>
          </p:nvPr>
        </p:nvSpPr>
        <p:spPr>
          <a:xfrm>
            <a:off x="540544" y="776288"/>
            <a:ext cx="8062912" cy="1470025"/>
          </a:xfrm>
        </p:spPr>
        <p:txBody>
          <a:bodyPr anchor="b">
            <a:normAutofit/>
          </a:bodyPr>
          <a:lstStyle>
            <a:lvl1pPr algn="r">
              <a:defRPr sz="4400"/>
            </a:lvl1pPr>
          </a:lstStyle>
          <a:p>
            <a:r>
              <a:rPr kumimoji="0" lang="tr-TR" smtClean="0"/>
              <a:t>Asıl başlık stili için tıklatın</a:t>
            </a:r>
            <a:endParaRPr kumimoji="0" lang="en-US"/>
          </a:p>
        </p:txBody>
      </p:sp>
      <p:sp>
        <p:nvSpPr>
          <p:cNvPr id="9" name="8 Alt Başlık"/>
          <p:cNvSpPr>
            <a:spLocks noGrp="1"/>
          </p:cNvSpPr>
          <p:nvPr>
            <p:ph type="subTitle" idx="1"/>
          </p:nvPr>
        </p:nvSpPr>
        <p:spPr>
          <a:xfrm>
            <a:off x="540544" y="2250280"/>
            <a:ext cx="8062912" cy="1752600"/>
          </a:xfrm>
        </p:spPr>
        <p:txBody>
          <a:bodyPr/>
          <a:lstStyle>
            <a:lvl1pPr marL="0" marR="36576" indent="0" algn="r">
              <a:spcBef>
                <a:spcPts val="0"/>
              </a:spcBef>
              <a:buNone/>
              <a:defRPr>
                <a:ln>
                  <a:solidFill>
                    <a:schemeClr val="bg2"/>
                  </a:solidFill>
                </a:ln>
                <a:solidFill>
                  <a:schemeClr val="tx1">
                    <a:tint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28" name="27 Veri Yer Tutucusu"/>
          <p:cNvSpPr>
            <a:spLocks noGrp="1"/>
          </p:cNvSpPr>
          <p:nvPr>
            <p:ph type="dt" sz="half" idx="10"/>
          </p:nvPr>
        </p:nvSpPr>
        <p:spPr>
          <a:xfrm>
            <a:off x="1371600" y="6012656"/>
            <a:ext cx="5791200" cy="365125"/>
          </a:xfrm>
        </p:spPr>
        <p:txBody>
          <a:bodyPr tIns="0" bIns="0" anchor="t"/>
          <a:lstStyle>
            <a:lvl1pPr algn="r">
              <a:defRPr sz="1000"/>
            </a:lvl1pPr>
          </a:lstStyle>
          <a:p>
            <a:fld id="{094ECD14-0CCF-4C95-A2F5-06A64DD625E7}" type="datetimeFigureOut">
              <a:rPr lang="tr-TR" smtClean="0"/>
              <a:pPr/>
              <a:t>30.08.2012</a:t>
            </a:fld>
            <a:endParaRPr lang="tr-TR"/>
          </a:p>
        </p:txBody>
      </p:sp>
      <p:sp>
        <p:nvSpPr>
          <p:cNvPr id="17" name="16 Altbilgi Yer Tutucusu"/>
          <p:cNvSpPr>
            <a:spLocks noGrp="1"/>
          </p:cNvSpPr>
          <p:nvPr>
            <p:ph type="ftr" sz="quarter" idx="11"/>
          </p:nvPr>
        </p:nvSpPr>
        <p:spPr>
          <a:xfrm>
            <a:off x="1371600" y="5650704"/>
            <a:ext cx="5791200" cy="365125"/>
          </a:xfrm>
        </p:spPr>
        <p:txBody>
          <a:bodyPr tIns="0" bIns="0" anchor="b"/>
          <a:lstStyle>
            <a:lvl1pPr algn="r">
              <a:defRPr sz="1100"/>
            </a:lvl1pPr>
          </a:lstStyle>
          <a:p>
            <a:endParaRPr lang="tr-TR"/>
          </a:p>
        </p:txBody>
      </p:sp>
      <p:sp>
        <p:nvSpPr>
          <p:cNvPr id="29" name="28 Slayt Numarası Yer Tutucusu"/>
          <p:cNvSpPr>
            <a:spLocks noGrp="1"/>
          </p:cNvSpPr>
          <p:nvPr>
            <p:ph type="sldNum" sz="quarter" idx="12"/>
          </p:nvPr>
        </p:nvSpPr>
        <p:spPr>
          <a:xfrm>
            <a:off x="8392247" y="5752307"/>
            <a:ext cx="502920" cy="365125"/>
          </a:xfrm>
        </p:spPr>
        <p:txBody>
          <a:bodyPr anchor="ctr"/>
          <a:lstStyle>
            <a:lvl1pPr algn="ctr">
              <a:defRPr sz="1300">
                <a:solidFill>
                  <a:srgbClr val="FFFFFF"/>
                </a:solidFill>
              </a:defRPr>
            </a:lvl1pPr>
          </a:lstStyle>
          <a:p>
            <a:fld id="{2449F74A-79A6-4515-BF08-EA17BC1F1165}"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094ECD14-0CCF-4C95-A2F5-06A64DD625E7}" type="datetimeFigureOut">
              <a:rPr lang="tr-TR" smtClean="0"/>
              <a:pPr/>
              <a:t>30.08.2012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449F74A-79A6-4515-BF08-EA17BC1F1165}"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781800" y="381000"/>
            <a:ext cx="1905000" cy="5486400"/>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381000"/>
            <a:ext cx="6248400" cy="5486400"/>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094ECD14-0CCF-4C95-A2F5-06A64DD625E7}" type="datetimeFigureOut">
              <a:rPr lang="tr-TR" smtClean="0"/>
              <a:pPr/>
              <a:t>30.08.2012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449F74A-79A6-4515-BF08-EA17BC1F1165}" type="slidenum">
              <a:rPr lang="tr-TR" smtClean="0"/>
              <a:pPr/>
              <a:t>‹#›</a:t>
            </a:fld>
            <a:endParaRPr lang="tr-T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Başlık, Metin ve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1143000"/>
          </a:xfrm>
        </p:spPr>
        <p:txBody>
          <a:bodyPr/>
          <a:lstStyle/>
          <a:p>
            <a:r>
              <a:rPr lang="tr-TR" smtClean="0"/>
              <a:t>Asıl başlık stili için tıklatın</a:t>
            </a:r>
            <a:endParaRPr lang="tr-TR"/>
          </a:p>
        </p:txBody>
      </p:sp>
      <p:sp>
        <p:nvSpPr>
          <p:cNvPr id="3" name="2 Metin Yer Tutucusu"/>
          <p:cNvSpPr>
            <a:spLocks noGrp="1"/>
          </p:cNvSpPr>
          <p:nvPr>
            <p:ph type="body" sz="half" idx="1"/>
          </p:nvPr>
        </p:nvSpPr>
        <p:spPr>
          <a:xfrm>
            <a:off x="457200" y="1600200"/>
            <a:ext cx="4038600" cy="4525963"/>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Rectangle 2"/>
          <p:cNvSpPr>
            <a:spLocks noGrp="1" noChangeArrowheads="1"/>
          </p:cNvSpPr>
          <p:nvPr>
            <p:ph type="dt" sz="half" idx="10"/>
          </p:nvPr>
        </p:nvSpPr>
        <p:spPr>
          <a:ln/>
        </p:spPr>
        <p:txBody>
          <a:bodyPr/>
          <a:lstStyle>
            <a:lvl1pPr>
              <a:defRPr/>
            </a:lvl1pPr>
          </a:lstStyle>
          <a:p>
            <a:pPr>
              <a:defRPr/>
            </a:pPr>
            <a:endParaRPr lang="tr-TR"/>
          </a:p>
        </p:txBody>
      </p:sp>
      <p:sp>
        <p:nvSpPr>
          <p:cNvPr id="6" name="Rectangle 3"/>
          <p:cNvSpPr>
            <a:spLocks noGrp="1" noChangeArrowheads="1"/>
          </p:cNvSpPr>
          <p:nvPr>
            <p:ph type="sldNum" sz="quarter" idx="11"/>
          </p:nvPr>
        </p:nvSpPr>
        <p:spPr>
          <a:ln/>
        </p:spPr>
        <p:txBody>
          <a:bodyPr/>
          <a:lstStyle>
            <a:lvl1pPr>
              <a:defRPr/>
            </a:lvl1pPr>
          </a:lstStyle>
          <a:p>
            <a:pPr>
              <a:defRPr/>
            </a:pPr>
            <a:fld id="{BF172E68-F912-46A2-B04B-655923842D84}" type="slidenum">
              <a:rPr lang="tr-TR"/>
              <a:pPr>
                <a:defRPr/>
              </a:pPr>
              <a:t>‹#›</a:t>
            </a:fld>
            <a:endParaRPr lang="tr-TR"/>
          </a:p>
        </p:txBody>
      </p:sp>
      <p:sp>
        <p:nvSpPr>
          <p:cNvPr id="7" name="Rectangle 14"/>
          <p:cNvSpPr>
            <a:spLocks noGrp="1" noChangeArrowheads="1"/>
          </p:cNvSpPr>
          <p:nvPr>
            <p:ph type="ftr" sz="quarter" idx="12"/>
          </p:nvPr>
        </p:nvSpPr>
        <p:spPr>
          <a:ln/>
        </p:spPr>
        <p:txBody>
          <a:bodyPr/>
          <a:lstStyle>
            <a:lvl1pPr>
              <a:defRPr/>
            </a:lvl1pPr>
          </a:lstStyle>
          <a:p>
            <a:pPr>
              <a:defRPr/>
            </a:pPr>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67494"/>
            <a:ext cx="8229600" cy="1399032"/>
          </a:xfrm>
        </p:spPr>
        <p:txBody>
          <a:bodyPr/>
          <a:lstStyle/>
          <a:p>
            <a:r>
              <a:rPr kumimoji="0" lang="tr-TR" smtClean="0"/>
              <a:t>Asıl başlık stili için tıklatın</a:t>
            </a:r>
            <a:endParaRPr kumimoji="0" lang="en-US"/>
          </a:p>
        </p:txBody>
      </p:sp>
      <p:sp>
        <p:nvSpPr>
          <p:cNvPr id="3" name="2 İçerik Yer Tutucusu"/>
          <p:cNvSpPr>
            <a:spLocks noGrp="1"/>
          </p:cNvSpPr>
          <p:nvPr>
            <p:ph idx="1"/>
          </p:nvPr>
        </p:nvSpPr>
        <p:spPr>
          <a:xfrm>
            <a:off x="457200" y="1882808"/>
            <a:ext cx="8229600"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a:xfrm>
            <a:off x="4791456" y="6480048"/>
            <a:ext cx="2133600" cy="301752"/>
          </a:xfrm>
        </p:spPr>
        <p:txBody>
          <a:bodyPr/>
          <a:lstStyle/>
          <a:p>
            <a:fld id="{094ECD14-0CCF-4C95-A2F5-06A64DD625E7}" type="datetimeFigureOut">
              <a:rPr lang="tr-TR" smtClean="0"/>
              <a:pPr/>
              <a:t>30.08.2012</a:t>
            </a:fld>
            <a:endParaRPr lang="tr-TR"/>
          </a:p>
        </p:txBody>
      </p:sp>
      <p:sp>
        <p:nvSpPr>
          <p:cNvPr id="5" name="4 Altbilgi Yer Tutucusu"/>
          <p:cNvSpPr>
            <a:spLocks noGrp="1"/>
          </p:cNvSpPr>
          <p:nvPr>
            <p:ph type="ftr" sz="quarter" idx="11"/>
          </p:nvPr>
        </p:nvSpPr>
        <p:spPr>
          <a:xfrm>
            <a:off x="457200" y="6480969"/>
            <a:ext cx="4260056" cy="300831"/>
          </a:xfrm>
        </p:spPr>
        <p:txBody>
          <a:bodyPr/>
          <a:lstStyle/>
          <a:p>
            <a:endParaRPr lang="tr-TR"/>
          </a:p>
        </p:txBody>
      </p:sp>
      <p:sp>
        <p:nvSpPr>
          <p:cNvPr id="6" name="5 Slayt Numarası Yer Tutucusu"/>
          <p:cNvSpPr>
            <a:spLocks noGrp="1"/>
          </p:cNvSpPr>
          <p:nvPr>
            <p:ph type="sldNum" sz="quarter" idx="12"/>
          </p:nvPr>
        </p:nvSpPr>
        <p:spPr/>
        <p:txBody>
          <a:bodyPr/>
          <a:lstStyle/>
          <a:p>
            <a:fld id="{2449F74A-79A6-4515-BF08-EA17BC1F1165}"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bg>
      <p:bgRef idx="1002">
        <a:schemeClr val="bg1"/>
      </p:bgRef>
    </p:bg>
    <p:spTree>
      <p:nvGrpSpPr>
        <p:cNvPr id="1" name=""/>
        <p:cNvGrpSpPr/>
        <p:nvPr/>
      </p:nvGrpSpPr>
      <p:grpSpPr>
        <a:xfrm>
          <a:off x="0" y="0"/>
          <a:ext cx="0" cy="0"/>
          <a:chOff x="0" y="0"/>
          <a:chExt cx="0" cy="0"/>
        </a:xfrm>
      </p:grpSpPr>
      <p:sp>
        <p:nvSpPr>
          <p:cNvPr id="9" name="8 Dik Üçgen"/>
          <p:cNvSpPr/>
          <p:nvPr/>
        </p:nvSpPr>
        <p:spPr>
          <a:xfrm flipV="1">
            <a:off x="7034" y="7034"/>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algn="ctr" defTabSz="914400" rtl="0" eaLnBrk="1" latinLnBrk="0" hangingPunct="1"/>
            <a:endParaRPr kumimoji="0" lang="en-US" sz="1800" kern="1200">
              <a:solidFill>
                <a:schemeClr val="lt1"/>
              </a:solidFill>
              <a:latin typeface="+mn-lt"/>
              <a:ea typeface="+mn-ea"/>
              <a:cs typeface="+mn-cs"/>
            </a:endParaRPr>
          </a:p>
        </p:txBody>
      </p:sp>
      <p:sp>
        <p:nvSpPr>
          <p:cNvPr id="8" name="7 İkizkenar Üçgen"/>
          <p:cNvSpPr/>
          <p:nvPr/>
        </p:nvSpPr>
        <p:spPr>
          <a:xfrm rot="5400000" flipV="1">
            <a:off x="7554353" y="309490"/>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 name="3 Veri Yer Tutucusu"/>
          <p:cNvSpPr>
            <a:spLocks noGrp="1"/>
          </p:cNvSpPr>
          <p:nvPr>
            <p:ph type="dt" sz="half" idx="10"/>
          </p:nvPr>
        </p:nvSpPr>
        <p:spPr>
          <a:xfrm>
            <a:off x="6955632" y="6477000"/>
            <a:ext cx="2133600" cy="304800"/>
          </a:xfrm>
        </p:spPr>
        <p:txBody>
          <a:bodyPr/>
          <a:lstStyle/>
          <a:p>
            <a:fld id="{094ECD14-0CCF-4C95-A2F5-06A64DD625E7}" type="datetimeFigureOut">
              <a:rPr lang="tr-TR" smtClean="0"/>
              <a:pPr/>
              <a:t>30.08.2012</a:t>
            </a:fld>
            <a:endParaRPr lang="tr-TR"/>
          </a:p>
        </p:txBody>
      </p:sp>
      <p:sp>
        <p:nvSpPr>
          <p:cNvPr id="5" name="4 Altbilgi Yer Tutucusu"/>
          <p:cNvSpPr>
            <a:spLocks noGrp="1"/>
          </p:cNvSpPr>
          <p:nvPr>
            <p:ph type="ftr" sz="quarter" idx="11"/>
          </p:nvPr>
        </p:nvSpPr>
        <p:spPr>
          <a:xfrm>
            <a:off x="2619376" y="6480969"/>
            <a:ext cx="4260056" cy="300831"/>
          </a:xfrm>
        </p:spPr>
        <p:txBody>
          <a:bodyPr/>
          <a:lstStyle/>
          <a:p>
            <a:endParaRPr lang="tr-TR"/>
          </a:p>
        </p:txBody>
      </p:sp>
      <p:sp>
        <p:nvSpPr>
          <p:cNvPr id="6" name="5 Slayt Numarası Yer Tutucusu"/>
          <p:cNvSpPr>
            <a:spLocks noGrp="1"/>
          </p:cNvSpPr>
          <p:nvPr>
            <p:ph type="sldNum" sz="quarter" idx="12"/>
          </p:nvPr>
        </p:nvSpPr>
        <p:spPr>
          <a:xfrm>
            <a:off x="8451056" y="809624"/>
            <a:ext cx="502920" cy="300831"/>
          </a:xfrm>
        </p:spPr>
        <p:txBody>
          <a:bodyPr/>
          <a:lstStyle/>
          <a:p>
            <a:fld id="{2449F74A-79A6-4515-BF08-EA17BC1F1165}" type="slidenum">
              <a:rPr lang="tr-TR" smtClean="0"/>
              <a:pPr/>
              <a:t>‹#›</a:t>
            </a:fld>
            <a:endParaRPr lang="tr-TR"/>
          </a:p>
        </p:txBody>
      </p:sp>
      <p:cxnSp>
        <p:nvCxnSpPr>
          <p:cNvPr id="11" name="10 Düz Bağlayıcı"/>
          <p:cNvCxnSpPr/>
          <p:nvPr/>
        </p:nvCxnSpPr>
        <p:spPr>
          <a:xfrm rot="10800000">
            <a:off x="6468794" y="9381"/>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 name="9 Düz Bağlayıcı"/>
          <p:cNvCxnSpPr/>
          <p:nvPr/>
        </p:nvCxnSpPr>
        <p:spPr>
          <a:xfrm flipV="1">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1 Başlık"/>
          <p:cNvSpPr>
            <a:spLocks noGrp="1"/>
          </p:cNvSpPr>
          <p:nvPr>
            <p:ph type="title"/>
          </p:nvPr>
        </p:nvSpPr>
        <p:spPr>
          <a:xfrm>
            <a:off x="381000" y="271464"/>
            <a:ext cx="7239000" cy="1362075"/>
          </a:xfrm>
        </p:spPr>
        <p:txBody>
          <a:bodyPr anchor="ctr"/>
          <a:lstStyle>
            <a:lvl1pPr marL="0" algn="l">
              <a:buNone/>
              <a:defRPr sz="3600" b="1" cap="none" baseline="0"/>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381000" y="1633536"/>
            <a:ext cx="3886200" cy="2286000"/>
          </a:xfrm>
        </p:spPr>
        <p:txBody>
          <a:bodyPr anchor="t"/>
          <a:lstStyle>
            <a:lvl1pPr marL="54864" indent="0" algn="l">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marL="0" algn="l">
              <a:defRPr/>
            </a:lvl1pPr>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57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648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a:xfrm>
            <a:off x="4791456" y="6480969"/>
            <a:ext cx="2133600" cy="301752"/>
          </a:xfrm>
        </p:spPr>
        <p:txBody>
          <a:bodyPr/>
          <a:lstStyle/>
          <a:p>
            <a:fld id="{094ECD14-0CCF-4C95-A2F5-06A64DD625E7}" type="datetimeFigureOut">
              <a:rPr lang="tr-TR" smtClean="0"/>
              <a:pPr/>
              <a:t>30.08.2012</a:t>
            </a:fld>
            <a:endParaRPr lang="tr-TR"/>
          </a:p>
        </p:txBody>
      </p:sp>
      <p:sp>
        <p:nvSpPr>
          <p:cNvPr id="6" name="5 Altbilgi Yer Tutucusu"/>
          <p:cNvSpPr>
            <a:spLocks noGrp="1"/>
          </p:cNvSpPr>
          <p:nvPr>
            <p:ph type="ftr" sz="quarter" idx="11"/>
          </p:nvPr>
        </p:nvSpPr>
        <p:spPr>
          <a:xfrm>
            <a:off x="457200" y="6480969"/>
            <a:ext cx="4260056" cy="301752"/>
          </a:xfrm>
        </p:spPr>
        <p:txBody>
          <a:bodyPr/>
          <a:lstStyle/>
          <a:p>
            <a:endParaRPr lang="tr-TR"/>
          </a:p>
        </p:txBody>
      </p:sp>
      <p:sp>
        <p:nvSpPr>
          <p:cNvPr id="7" name="6 Slayt Numarası Yer Tutucusu"/>
          <p:cNvSpPr>
            <a:spLocks noGrp="1"/>
          </p:cNvSpPr>
          <p:nvPr>
            <p:ph type="sldNum" sz="quarter" idx="12"/>
          </p:nvPr>
        </p:nvSpPr>
        <p:spPr>
          <a:xfrm>
            <a:off x="7589520" y="6480969"/>
            <a:ext cx="502920" cy="301752"/>
          </a:xfrm>
        </p:spPr>
        <p:txBody>
          <a:bodyPr/>
          <a:lstStyle/>
          <a:p>
            <a:fld id="{2449F74A-79A6-4515-BF08-EA17BC1F1165}"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bg>
      <p:bgRef idx="1002">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248198" y="290732"/>
            <a:ext cx="1066800" cy="6153912"/>
          </a:xfrm>
        </p:spPr>
        <p:txBody>
          <a:bodyPr vert="vert270" anchor="b"/>
          <a:lstStyle>
            <a:lvl1pPr marL="0" algn="ctr">
              <a:defRPr sz="3300" b="1">
                <a:ln w="6350">
                  <a:solidFill>
                    <a:schemeClr val="tx1"/>
                  </a:solidFill>
                </a:ln>
                <a:solidFill>
                  <a:schemeClr val="tx1"/>
                </a:solidFill>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1365006" y="290732"/>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1365006" y="3427124"/>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2022230" y="290732"/>
            <a:ext cx="6858000" cy="3017520"/>
          </a:xfrm>
        </p:spPr>
        <p:txBody>
          <a:bodyPr/>
          <a:lstStyle>
            <a:lvl1pPr algn="l">
              <a:defRPr sz="2400"/>
            </a:lvl1pPr>
            <a:lvl2pPr algn="l">
              <a:defRPr sz="2000"/>
            </a:lvl2pPr>
            <a:lvl3pPr algn="l">
              <a:defRPr sz="1800"/>
            </a:lvl3pPr>
            <a:lvl4pPr algn="l">
              <a:defRPr sz="1600"/>
            </a:lvl4pPr>
            <a:lvl5pPr algn="l">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2022230" y="3427124"/>
            <a:ext cx="6858000" cy="3017520"/>
          </a:xfrm>
        </p:spPr>
        <p:txBody>
          <a:bodyPr/>
          <a:lstStyle>
            <a:lvl1pPr>
              <a:defRPr sz="24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a:xfrm>
            <a:off x="4791456" y="6480969"/>
            <a:ext cx="2130552" cy="301752"/>
          </a:xfrm>
        </p:spPr>
        <p:txBody>
          <a:bodyPr/>
          <a:lstStyle/>
          <a:p>
            <a:fld id="{094ECD14-0CCF-4C95-A2F5-06A64DD625E7}" type="datetimeFigureOut">
              <a:rPr lang="tr-TR" smtClean="0"/>
              <a:pPr/>
              <a:t>30.08.2012</a:t>
            </a:fld>
            <a:endParaRPr lang="tr-TR"/>
          </a:p>
        </p:txBody>
      </p:sp>
      <p:sp>
        <p:nvSpPr>
          <p:cNvPr id="8" name="7 Altbilgi Yer Tutucusu"/>
          <p:cNvSpPr>
            <a:spLocks noGrp="1"/>
          </p:cNvSpPr>
          <p:nvPr>
            <p:ph type="ftr" sz="quarter" idx="11"/>
          </p:nvPr>
        </p:nvSpPr>
        <p:spPr>
          <a:xfrm>
            <a:off x="457200" y="6480969"/>
            <a:ext cx="4261104" cy="301752"/>
          </a:xfrm>
        </p:spPr>
        <p:txBody>
          <a:bodyPr/>
          <a:lstStyle/>
          <a:p>
            <a:endParaRPr lang="tr-TR"/>
          </a:p>
        </p:txBody>
      </p:sp>
      <p:sp>
        <p:nvSpPr>
          <p:cNvPr id="9" name="8 Slayt Numarası Yer Tutucusu"/>
          <p:cNvSpPr>
            <a:spLocks noGrp="1"/>
          </p:cNvSpPr>
          <p:nvPr>
            <p:ph type="sldNum" sz="quarter" idx="12"/>
          </p:nvPr>
        </p:nvSpPr>
        <p:spPr>
          <a:xfrm>
            <a:off x="7589520" y="6483096"/>
            <a:ext cx="502920" cy="301752"/>
          </a:xfrm>
        </p:spPr>
        <p:txBody>
          <a:bodyPr/>
          <a:lstStyle>
            <a:lvl1pPr algn="ctr">
              <a:defRPr/>
            </a:lvl1pPr>
          </a:lstStyle>
          <a:p>
            <a:fld id="{2449F74A-79A6-4515-BF08-EA17BC1F1165}"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b="0"/>
            </a:lvl1pPr>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p>
            <a:fld id="{094ECD14-0CCF-4C95-A2F5-06A64DD625E7}" type="datetimeFigureOut">
              <a:rPr lang="tr-TR" smtClean="0"/>
              <a:pPr/>
              <a:t>30.08.2012</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2449F74A-79A6-4515-BF08-EA17BC1F1165}"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a:xfrm>
            <a:off x="4791456" y="6480969"/>
            <a:ext cx="2133600" cy="301752"/>
          </a:xfrm>
        </p:spPr>
        <p:txBody>
          <a:bodyPr/>
          <a:lstStyle/>
          <a:p>
            <a:fld id="{094ECD14-0CCF-4C95-A2F5-06A64DD625E7}" type="datetimeFigureOut">
              <a:rPr lang="tr-TR" smtClean="0"/>
              <a:pPr/>
              <a:t>30.08.2012</a:t>
            </a:fld>
            <a:endParaRPr lang="tr-TR"/>
          </a:p>
        </p:txBody>
      </p:sp>
      <p:sp>
        <p:nvSpPr>
          <p:cNvPr id="3" name="2 Altbilgi Yer Tutucusu"/>
          <p:cNvSpPr>
            <a:spLocks noGrp="1"/>
          </p:cNvSpPr>
          <p:nvPr>
            <p:ph type="ftr" sz="quarter" idx="11"/>
          </p:nvPr>
        </p:nvSpPr>
        <p:spPr>
          <a:xfrm>
            <a:off x="457200" y="6481890"/>
            <a:ext cx="4260056" cy="300831"/>
          </a:xfrm>
        </p:spPr>
        <p:txBody>
          <a:bodyPr/>
          <a:lstStyle/>
          <a:p>
            <a:endParaRPr lang="tr-TR"/>
          </a:p>
        </p:txBody>
      </p:sp>
      <p:sp>
        <p:nvSpPr>
          <p:cNvPr id="4" name="3 Slayt Numarası Yer Tutucusu"/>
          <p:cNvSpPr>
            <a:spLocks noGrp="1"/>
          </p:cNvSpPr>
          <p:nvPr>
            <p:ph type="sldNum" sz="quarter" idx="12"/>
          </p:nvPr>
        </p:nvSpPr>
        <p:spPr>
          <a:xfrm>
            <a:off x="7589520" y="6480969"/>
            <a:ext cx="502920" cy="301752"/>
          </a:xfrm>
        </p:spPr>
        <p:txBody>
          <a:bodyPr/>
          <a:lstStyle/>
          <a:p>
            <a:fld id="{2449F74A-79A6-4515-BF08-EA17BC1F1165}"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bg>
      <p:bgRef idx="1002">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219456" y="367664"/>
            <a:ext cx="914400" cy="5943600"/>
          </a:xfrm>
        </p:spPr>
        <p:txBody>
          <a:bodyPr vert="vert270" anchor="b"/>
          <a:lstStyle>
            <a:lvl1pPr marL="0" marR="18288" algn="r">
              <a:spcBef>
                <a:spcPts val="0"/>
              </a:spcBef>
              <a:buNone/>
              <a:defRPr sz="2900" b="0" cap="all" baseline="0"/>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1135856" y="367664"/>
            <a:ext cx="2438400" cy="5943600"/>
          </a:xfrm>
        </p:spPr>
        <p:txBody>
          <a:bodyPr anchor="t"/>
          <a:lstStyle>
            <a:lvl1pPr marL="0" indent="0">
              <a:spcBef>
                <a:spcPts val="0"/>
              </a:spcBef>
              <a:buNone/>
              <a:defRPr sz="1400"/>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3651250" y="320040"/>
            <a:ext cx="5276088" cy="5989320"/>
          </a:xfrm>
        </p:spPr>
        <p:txBody>
          <a:bodyPr/>
          <a:lstStyle>
            <a:lvl1pPr>
              <a:spcBef>
                <a:spcPts val="0"/>
              </a:spcBef>
              <a:defRPr sz="3000"/>
            </a:lvl1pPr>
            <a:lvl2pPr>
              <a:defRPr sz="2600"/>
            </a:lvl2pPr>
            <a:lvl3pPr>
              <a:defRPr sz="2400"/>
            </a:lvl3pPr>
            <a:lvl4pPr>
              <a:defRPr sz="2000"/>
            </a:lvl4pPr>
            <a:lvl5pPr>
              <a:defRPr sz="20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a:xfrm>
            <a:off x="6278976" y="6556248"/>
            <a:ext cx="2133600" cy="301752"/>
          </a:xfrm>
        </p:spPr>
        <p:txBody>
          <a:bodyPr/>
          <a:lstStyle>
            <a:lvl1pPr>
              <a:defRPr sz="900"/>
            </a:lvl1pPr>
          </a:lstStyle>
          <a:p>
            <a:fld id="{094ECD14-0CCF-4C95-A2F5-06A64DD625E7}" type="datetimeFigureOut">
              <a:rPr lang="tr-TR" smtClean="0"/>
              <a:pPr/>
              <a:t>30.08.2012</a:t>
            </a:fld>
            <a:endParaRPr lang="tr-TR"/>
          </a:p>
        </p:txBody>
      </p:sp>
      <p:sp>
        <p:nvSpPr>
          <p:cNvPr id="6" name="5 Altbilgi Yer Tutucusu"/>
          <p:cNvSpPr>
            <a:spLocks noGrp="1"/>
          </p:cNvSpPr>
          <p:nvPr>
            <p:ph type="ftr" sz="quarter" idx="11"/>
          </p:nvPr>
        </p:nvSpPr>
        <p:spPr>
          <a:xfrm>
            <a:off x="1135856" y="6556248"/>
            <a:ext cx="5143120" cy="301752"/>
          </a:xfrm>
        </p:spPr>
        <p:txBody>
          <a:bodyPr/>
          <a:lstStyle>
            <a:lvl1pPr>
              <a:defRPr sz="900"/>
            </a:lvl1pPr>
          </a:lstStyle>
          <a:p>
            <a:endParaRPr lang="tr-TR"/>
          </a:p>
        </p:txBody>
      </p:sp>
      <p:sp>
        <p:nvSpPr>
          <p:cNvPr id="7" name="6 Slayt Numarası Yer Tutucusu"/>
          <p:cNvSpPr>
            <a:spLocks noGrp="1"/>
          </p:cNvSpPr>
          <p:nvPr>
            <p:ph type="sldNum" sz="quarter" idx="12"/>
          </p:nvPr>
        </p:nvSpPr>
        <p:spPr>
          <a:xfrm>
            <a:off x="8410576" y="6556248"/>
            <a:ext cx="502920" cy="301752"/>
          </a:xfrm>
        </p:spPr>
        <p:txBody>
          <a:bodyPr/>
          <a:lstStyle>
            <a:lvl1pPr>
              <a:defRPr sz="900"/>
            </a:lvl1pPr>
          </a:lstStyle>
          <a:p>
            <a:fld id="{2449F74A-79A6-4515-BF08-EA17BC1F1165}"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bg>
      <p:bgRef idx="1002">
        <a:schemeClr val="bg1"/>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219456" y="150896"/>
            <a:ext cx="914400" cy="6400800"/>
          </a:xfrm>
        </p:spPr>
        <p:txBody>
          <a:bodyPr vert="vert270" anchor="b"/>
          <a:lstStyle>
            <a:lvl1pPr marL="0" algn="l">
              <a:buNone/>
              <a:defRPr sz="3000" b="0" cap="all" baseline="0"/>
            </a:lvl1pPr>
          </a:lstStyle>
          <a:p>
            <a:r>
              <a:rPr kumimoji="0" lang="tr-TR" smtClean="0"/>
              <a:t>Asıl başlık stili için tıklatın</a:t>
            </a:r>
            <a:endParaRPr kumimoji="0" lang="en-US"/>
          </a:p>
        </p:txBody>
      </p:sp>
      <p:sp>
        <p:nvSpPr>
          <p:cNvPr id="3" name="2 Resim Yer Tutucusu"/>
          <p:cNvSpPr>
            <a:spLocks noGrp="1"/>
          </p:cNvSpPr>
          <p:nvPr>
            <p:ph type="pic" idx="1"/>
          </p:nvPr>
        </p:nvSpPr>
        <p:spPr>
          <a:xfrm>
            <a:off x="1138237" y="373966"/>
            <a:ext cx="7333488" cy="5486400"/>
          </a:xfrm>
          <a:solidFill>
            <a:schemeClr val="bg2">
              <a:shade val="50000"/>
            </a:schemeClr>
          </a:solidFill>
        </p:spPr>
        <p:txBody>
          <a:bodyPr/>
          <a:lstStyle>
            <a:lvl1pPr marL="0" indent="0">
              <a:buNone/>
              <a:defRPr sz="3200"/>
            </a:lvl1pPr>
          </a:lstStyle>
          <a:p>
            <a:r>
              <a:rPr kumimoji="0" lang="tr-TR" smtClean="0"/>
              <a:t>Resim eklemek için simgeyi tıklatın</a:t>
            </a:r>
            <a:endParaRPr kumimoji="0" lang="en-US" dirty="0"/>
          </a:p>
        </p:txBody>
      </p:sp>
      <p:sp>
        <p:nvSpPr>
          <p:cNvPr id="4" name="3 Metin Yer Tutucusu"/>
          <p:cNvSpPr>
            <a:spLocks noGrp="1"/>
          </p:cNvSpPr>
          <p:nvPr>
            <p:ph type="body" sz="half" idx="2"/>
          </p:nvPr>
        </p:nvSpPr>
        <p:spPr>
          <a:xfrm>
            <a:off x="1143000" y="5867400"/>
            <a:ext cx="7333488" cy="685800"/>
          </a:xfrm>
          <a:solidFill>
            <a:schemeClr val="accent1">
              <a:alpha val="15000"/>
            </a:schemeClr>
          </a:solidFill>
          <a:ln>
            <a:solidFill>
              <a:schemeClr val="accent1"/>
            </a:solidFill>
            <a:miter lim="800000"/>
          </a:ln>
        </p:spPr>
        <p:txBody>
          <a:bodyPr/>
          <a:lstStyle>
            <a:lvl1pPr marL="0" indent="0">
              <a:spcBef>
                <a:spcPts val="0"/>
              </a:spcBef>
              <a:buNone/>
              <a:defRPr sz="14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4 Veri Yer Tutucusu"/>
          <p:cNvSpPr>
            <a:spLocks noGrp="1"/>
          </p:cNvSpPr>
          <p:nvPr>
            <p:ph type="dt" sz="half" idx="10"/>
          </p:nvPr>
        </p:nvSpPr>
        <p:spPr>
          <a:xfrm>
            <a:off x="6108192" y="6556248"/>
            <a:ext cx="2103120" cy="301752"/>
          </a:xfrm>
        </p:spPr>
        <p:txBody>
          <a:bodyPr/>
          <a:lstStyle>
            <a:lvl1pPr>
              <a:defRPr sz="900"/>
            </a:lvl1pPr>
          </a:lstStyle>
          <a:p>
            <a:fld id="{094ECD14-0CCF-4C95-A2F5-06A64DD625E7}" type="datetimeFigureOut">
              <a:rPr lang="tr-TR" smtClean="0"/>
              <a:pPr/>
              <a:t>30.08.2012</a:t>
            </a:fld>
            <a:endParaRPr lang="tr-TR"/>
          </a:p>
        </p:txBody>
      </p:sp>
      <p:sp>
        <p:nvSpPr>
          <p:cNvPr id="6" name="5 Altbilgi Yer Tutucusu"/>
          <p:cNvSpPr>
            <a:spLocks noGrp="1"/>
          </p:cNvSpPr>
          <p:nvPr>
            <p:ph type="ftr" sz="quarter" idx="11"/>
          </p:nvPr>
        </p:nvSpPr>
        <p:spPr>
          <a:xfrm>
            <a:off x="1170432" y="6557169"/>
            <a:ext cx="4948072" cy="301752"/>
          </a:xfrm>
        </p:spPr>
        <p:txBody>
          <a:bodyPr/>
          <a:lstStyle>
            <a:lvl1pPr>
              <a:defRPr sz="900"/>
            </a:lvl1pPr>
          </a:lstStyle>
          <a:p>
            <a:endParaRPr lang="tr-TR"/>
          </a:p>
        </p:txBody>
      </p:sp>
      <p:sp>
        <p:nvSpPr>
          <p:cNvPr id="7" name="6 Slayt Numarası Yer Tutucusu"/>
          <p:cNvSpPr>
            <a:spLocks noGrp="1"/>
          </p:cNvSpPr>
          <p:nvPr>
            <p:ph type="sldNum" sz="quarter" idx="12"/>
          </p:nvPr>
        </p:nvSpPr>
        <p:spPr>
          <a:xfrm>
            <a:off x="8217192" y="6556248"/>
            <a:ext cx="365760" cy="301752"/>
          </a:xfrm>
        </p:spPr>
        <p:txBody>
          <a:bodyPr/>
          <a:lstStyle>
            <a:lvl1pPr algn="ctr">
              <a:defRPr sz="900"/>
            </a:lvl1pPr>
          </a:lstStyle>
          <a:p>
            <a:fld id="{2449F74A-79A6-4515-BF08-EA17BC1F1165}"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1" name="10 Dik Üçgen"/>
          <p:cNvSpPr/>
          <p:nvPr/>
        </p:nvSpPr>
        <p:spPr>
          <a:xfrm>
            <a:off x="7034" y="14068"/>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cxnSp>
        <p:nvCxnSpPr>
          <p:cNvPr id="8" name="7 Düz Bağlayıcı"/>
          <p:cNvCxnSpPr/>
          <p:nvPr/>
        </p:nvCxnSpPr>
        <p:spPr>
          <a:xfrm>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8 Düz Bağlayıcı"/>
          <p:cNvCxnSpPr/>
          <p:nvPr/>
        </p:nvCxnSpPr>
        <p:spPr>
          <a:xfrm rot="10800000" flipV="1">
            <a:off x="6468794" y="4948410"/>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21 Başlık Yer Tutucusu"/>
          <p:cNvSpPr>
            <a:spLocks noGrp="1"/>
          </p:cNvSpPr>
          <p:nvPr>
            <p:ph type="title"/>
          </p:nvPr>
        </p:nvSpPr>
        <p:spPr>
          <a:xfrm>
            <a:off x="457200" y="267494"/>
            <a:ext cx="8229600" cy="1399032"/>
          </a:xfrm>
          <a:prstGeom prst="rect">
            <a:avLst/>
          </a:prstGeom>
        </p:spPr>
        <p:txBody>
          <a:bodyPr vert="horz" anchor="ctr">
            <a:normAutofit/>
          </a:bodyPr>
          <a:lstStyle/>
          <a:p>
            <a:r>
              <a:rPr kumimoji="0" lang="tr-TR" smtClean="0"/>
              <a:t>Asıl başlık stili için tıklatın</a:t>
            </a:r>
            <a:endParaRPr kumimoji="0" lang="en-US"/>
          </a:p>
        </p:txBody>
      </p:sp>
      <p:sp>
        <p:nvSpPr>
          <p:cNvPr id="13" name="12 Metin Yer Tutucusu"/>
          <p:cNvSpPr>
            <a:spLocks noGrp="1"/>
          </p:cNvSpPr>
          <p:nvPr>
            <p:ph type="body" idx="1"/>
          </p:nvPr>
        </p:nvSpPr>
        <p:spPr>
          <a:xfrm>
            <a:off x="457200" y="1882808"/>
            <a:ext cx="8229600" cy="4572000"/>
          </a:xfrm>
          <a:prstGeom prst="rect">
            <a:avLst/>
          </a:prstGeom>
        </p:spPr>
        <p:txBody>
          <a:bodyPr vert="horz" anchor="t">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4" name="13 Veri Yer Tutucusu"/>
          <p:cNvSpPr>
            <a:spLocks noGrp="1"/>
          </p:cNvSpPr>
          <p:nvPr>
            <p:ph type="dt" sz="half" idx="2"/>
          </p:nvPr>
        </p:nvSpPr>
        <p:spPr>
          <a:xfrm>
            <a:off x="4791456" y="6480969"/>
            <a:ext cx="2133600" cy="301752"/>
          </a:xfrm>
          <a:prstGeom prst="rect">
            <a:avLst/>
          </a:prstGeom>
        </p:spPr>
        <p:txBody>
          <a:bodyPr vert="horz" anchor="b"/>
          <a:lstStyle>
            <a:lvl1pPr algn="l" eaLnBrk="1" latinLnBrk="0" hangingPunct="1">
              <a:defRPr kumimoji="0" sz="1000" b="0">
                <a:solidFill>
                  <a:schemeClr val="tx1"/>
                </a:solidFill>
              </a:defRPr>
            </a:lvl1pPr>
          </a:lstStyle>
          <a:p>
            <a:fld id="{094ECD14-0CCF-4C95-A2F5-06A64DD625E7}" type="datetimeFigureOut">
              <a:rPr lang="tr-TR" smtClean="0"/>
              <a:pPr/>
              <a:t>30.08.2012</a:t>
            </a:fld>
            <a:endParaRPr lang="tr-TR"/>
          </a:p>
        </p:txBody>
      </p:sp>
      <p:sp>
        <p:nvSpPr>
          <p:cNvPr id="3" name="2 Altbilgi Yer Tutucusu"/>
          <p:cNvSpPr>
            <a:spLocks noGrp="1"/>
          </p:cNvSpPr>
          <p:nvPr>
            <p:ph type="ftr" sz="quarter" idx="3"/>
          </p:nvPr>
        </p:nvSpPr>
        <p:spPr>
          <a:xfrm>
            <a:off x="457200" y="6481890"/>
            <a:ext cx="4260056" cy="300831"/>
          </a:xfrm>
          <a:prstGeom prst="rect">
            <a:avLst/>
          </a:prstGeom>
        </p:spPr>
        <p:txBody>
          <a:bodyPr vert="horz" anchor="b"/>
          <a:lstStyle>
            <a:lvl1pPr algn="r" eaLnBrk="1" latinLnBrk="0" hangingPunct="1">
              <a:defRPr kumimoji="0" sz="1000">
                <a:solidFill>
                  <a:schemeClr val="tx1"/>
                </a:solidFill>
              </a:defRPr>
            </a:lvl1pPr>
          </a:lstStyle>
          <a:p>
            <a:endParaRPr lang="tr-TR"/>
          </a:p>
        </p:txBody>
      </p:sp>
      <p:sp>
        <p:nvSpPr>
          <p:cNvPr id="23" name="22 Slayt Numarası Yer Tutucusu"/>
          <p:cNvSpPr>
            <a:spLocks noGrp="1"/>
          </p:cNvSpPr>
          <p:nvPr>
            <p:ph type="sldNum" sz="quarter" idx="4"/>
          </p:nvPr>
        </p:nvSpPr>
        <p:spPr>
          <a:xfrm>
            <a:off x="7589520" y="6480969"/>
            <a:ext cx="502920" cy="301752"/>
          </a:xfrm>
          <a:prstGeom prst="rect">
            <a:avLst/>
          </a:prstGeom>
        </p:spPr>
        <p:txBody>
          <a:bodyPr vert="horz" anchor="b"/>
          <a:lstStyle>
            <a:lvl1pPr algn="ctr" eaLnBrk="1" latinLnBrk="0" hangingPunct="1">
              <a:defRPr kumimoji="0" sz="1200">
                <a:solidFill>
                  <a:schemeClr val="tx1"/>
                </a:solidFill>
              </a:defRPr>
            </a:lvl1pPr>
          </a:lstStyle>
          <a:p>
            <a:fld id="{2449F74A-79A6-4515-BF08-EA17BC1F1165}" type="slidenum">
              <a:rPr lang="tr-TR" smtClean="0"/>
              <a:pPr/>
              <a:t>‹#›</a:t>
            </a:fld>
            <a:endParaRPr lang="tr-TR"/>
          </a:p>
        </p:txBody>
      </p:sp>
    </p:spTree>
  </p:cSld>
  <p:clrMap bg1="dk1" tx1="lt1" bg2="dk2" tx2="lt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xStyles>
    <p:title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p:titleStyle>
    <p:bodyStyle>
      <a:lvl1pPr marL="448056"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822960" indent="-285750" algn="l" rtl="0" eaLnBrk="1" latinLnBrk="0" hangingPunct="1">
        <a:spcBef>
          <a:spcPct val="20000"/>
        </a:spcBef>
        <a:buClr>
          <a:schemeClr val="accent1"/>
        </a:buClr>
        <a:buSzPct val="95000"/>
        <a:buFont typeface="Verdana"/>
        <a:buChar char="›"/>
        <a:defRPr kumimoji="0" sz="2600" kern="1200">
          <a:solidFill>
            <a:schemeClr val="tx1"/>
          </a:solidFill>
          <a:latin typeface="+mn-lt"/>
          <a:ea typeface="+mn-ea"/>
          <a:cs typeface="+mn-cs"/>
        </a:defRPr>
      </a:lvl2pPr>
      <a:lvl3pPr marL="1106424" indent="-228600" algn="l" rtl="0" eaLnBrk="1" latinLnBrk="0" hangingPunct="1">
        <a:spcBef>
          <a:spcPct val="20000"/>
        </a:spcBef>
        <a:buClr>
          <a:schemeClr val="accent1"/>
        </a:buClr>
        <a:buFont typeface="Wingdings 2"/>
        <a:buChar char=""/>
        <a:defRPr kumimoji="0" sz="2400" kern="1200">
          <a:solidFill>
            <a:schemeClr val="tx1"/>
          </a:solidFill>
          <a:latin typeface="+mn-lt"/>
          <a:ea typeface="+mn-ea"/>
          <a:cs typeface="+mn-cs"/>
        </a:defRPr>
      </a:lvl3pPr>
      <a:lvl4pPr marL="1371600" indent="-210312" algn="l" rtl="0" eaLnBrk="1" latinLnBrk="0" hangingPunct="1">
        <a:spcBef>
          <a:spcPct val="20000"/>
        </a:spcBef>
        <a:buClr>
          <a:schemeClr val="accent1"/>
        </a:buClr>
        <a:buFont typeface="Wingdings 2"/>
        <a:buChar char=""/>
        <a:defRPr kumimoji="0" sz="2000" kern="1200">
          <a:solidFill>
            <a:schemeClr val="tx1"/>
          </a:solidFill>
          <a:latin typeface="+mn-lt"/>
          <a:ea typeface="+mn-ea"/>
          <a:cs typeface="+mn-cs"/>
        </a:defRPr>
      </a:lvl4pPr>
      <a:lvl5pPr marL="1600200" indent="-210312" algn="l" rtl="0" eaLnBrk="1" latinLnBrk="0" hangingPunct="1">
        <a:spcBef>
          <a:spcPct val="20000"/>
        </a:spcBef>
        <a:buClr>
          <a:schemeClr val="accent1">
            <a:tint val="75000"/>
          </a:schemeClr>
        </a:buClr>
        <a:buFont typeface="Wingdings 2"/>
        <a:buChar char=""/>
        <a:defRPr kumimoji="0"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642910" y="2571744"/>
            <a:ext cx="8062912" cy="1470025"/>
          </a:xfrm>
          <a:solidFill>
            <a:schemeClr val="accent6">
              <a:lumMod val="60000"/>
              <a:lumOff val="40000"/>
            </a:schemeClr>
          </a:solidFill>
        </p:spPr>
        <p:txBody>
          <a:bodyPr/>
          <a:lstStyle/>
          <a:p>
            <a:pPr algn="ctr"/>
            <a:r>
              <a:rPr lang="tr-TR" b="1" dirty="0" smtClean="0"/>
              <a:t>2.KONU: II.MAHMUT DÖNEMİ SİYASİ OLAYLARI</a:t>
            </a:r>
            <a:endParaRPr lang="tr-TR"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1858" name="Rectangle 2"/>
          <p:cNvSpPr>
            <a:spLocks noGrp="1" noRot="1" noChangeArrowheads="1"/>
          </p:cNvSpPr>
          <p:nvPr>
            <p:ph type="title"/>
          </p:nvPr>
        </p:nvSpPr>
        <p:spPr>
          <a:xfrm>
            <a:off x="2555875" y="274638"/>
            <a:ext cx="6130925" cy="1498600"/>
          </a:xfrm>
        </p:spPr>
        <p:txBody>
          <a:bodyPr>
            <a:normAutofit fontScale="90000"/>
          </a:bodyPr>
          <a:lstStyle/>
          <a:p>
            <a:pPr eaLnBrk="1" hangingPunct="1">
              <a:defRPr/>
            </a:pPr>
            <a:r>
              <a:rPr lang="tr-TR" sz="3200" b="1" dirty="0" smtClean="0">
                <a:solidFill>
                  <a:srgbClr val="FFFF00"/>
                </a:solidFill>
                <a:latin typeface="Times New Roman" pitchFamily="18" charset="0"/>
                <a:cs typeface="Times New Roman" pitchFamily="18" charset="0"/>
              </a:rPr>
              <a:t>2-Milliyetçilik Hareketleri ve Yeni Meseleler</a:t>
            </a:r>
            <a:br>
              <a:rPr lang="tr-TR" sz="3200" b="1" dirty="0" smtClean="0">
                <a:solidFill>
                  <a:srgbClr val="FFFF00"/>
                </a:solidFill>
                <a:latin typeface="Times New Roman" pitchFamily="18" charset="0"/>
                <a:cs typeface="Times New Roman" pitchFamily="18" charset="0"/>
              </a:rPr>
            </a:br>
            <a:endParaRPr lang="tr-TR" sz="3200" b="1" dirty="0" smtClean="0">
              <a:solidFill>
                <a:srgbClr val="FFFF00"/>
              </a:solidFill>
              <a:latin typeface="Times New Roman" pitchFamily="18" charset="0"/>
              <a:cs typeface="Times New Roman" pitchFamily="18" charset="0"/>
            </a:endParaRPr>
          </a:p>
        </p:txBody>
      </p:sp>
      <p:sp>
        <p:nvSpPr>
          <p:cNvPr id="761859" name="Rectangle 3"/>
          <p:cNvSpPr>
            <a:spLocks noGrp="1" noChangeArrowheads="1"/>
          </p:cNvSpPr>
          <p:nvPr>
            <p:ph type="body" sz="half" idx="1"/>
          </p:nvPr>
        </p:nvSpPr>
        <p:spPr>
          <a:xfrm>
            <a:off x="457200" y="1600200"/>
            <a:ext cx="8362950" cy="4900634"/>
          </a:xfrm>
        </p:spPr>
        <p:txBody>
          <a:bodyPr>
            <a:normAutofit fontScale="77500" lnSpcReduction="20000"/>
          </a:bodyPr>
          <a:lstStyle/>
          <a:p>
            <a:pPr eaLnBrk="1" hangingPunct="1">
              <a:lnSpc>
                <a:spcPct val="90000"/>
              </a:lnSpc>
              <a:defRPr/>
            </a:pPr>
            <a:r>
              <a:rPr lang="tr-TR" sz="4000" b="1" dirty="0" smtClean="0">
                <a:solidFill>
                  <a:srgbClr val="FFFF66"/>
                </a:solidFill>
                <a:cs typeface="Times New Roman" pitchFamily="18" charset="0"/>
              </a:rPr>
              <a:t>a-Sırp İsyanı</a:t>
            </a:r>
            <a:endParaRPr lang="tr-TR" sz="4000" dirty="0" smtClean="0">
              <a:solidFill>
                <a:srgbClr val="FFFF66"/>
              </a:solidFill>
              <a:cs typeface="Times New Roman" pitchFamily="18" charset="0"/>
            </a:endParaRPr>
          </a:p>
          <a:p>
            <a:pPr eaLnBrk="1" hangingPunct="1">
              <a:lnSpc>
                <a:spcPct val="150000"/>
              </a:lnSpc>
              <a:defRPr/>
            </a:pPr>
            <a:r>
              <a:rPr lang="tr-TR" sz="4000" b="1" dirty="0" smtClean="0">
                <a:cs typeface="Times New Roman" pitchFamily="18" charset="0"/>
              </a:rPr>
              <a:t>        </a:t>
            </a:r>
            <a:r>
              <a:rPr lang="tr-TR" sz="4400" b="1" dirty="0" smtClean="0">
                <a:cs typeface="Times New Roman" pitchFamily="18" charset="0"/>
              </a:rPr>
              <a:t>Sırp isyanının çıkmasında; Fransız </a:t>
            </a:r>
            <a:r>
              <a:rPr lang="tr-TR" sz="4400" b="1" dirty="0" err="1" smtClean="0">
                <a:cs typeface="Times New Roman" pitchFamily="18" charset="0"/>
              </a:rPr>
              <a:t>İhtilali’nin</a:t>
            </a:r>
            <a:r>
              <a:rPr lang="tr-TR" sz="4400" b="1" dirty="0" smtClean="0">
                <a:cs typeface="Times New Roman" pitchFamily="18" charset="0"/>
              </a:rPr>
              <a:t> yaydığı milliyetçilik fikirleri ,</a:t>
            </a:r>
            <a:r>
              <a:rPr lang="tr-TR" sz="4400" b="1" dirty="0" smtClean="0"/>
              <a:t> </a:t>
            </a:r>
            <a:r>
              <a:rPr lang="tr-TR" sz="4400" b="1" dirty="0" smtClean="0">
                <a:cs typeface="Times New Roman" pitchFamily="18" charset="0"/>
              </a:rPr>
              <a:t>Avusturya,</a:t>
            </a:r>
            <a:r>
              <a:rPr lang="tr-TR" sz="4400" b="1" dirty="0" smtClean="0"/>
              <a:t> </a:t>
            </a:r>
            <a:r>
              <a:rPr lang="tr-TR" sz="4400" b="1" dirty="0" smtClean="0">
                <a:cs typeface="Times New Roman" pitchFamily="18" charset="0"/>
              </a:rPr>
              <a:t>Fransa ve bilhassa Rusya’nın kışkırtmaları ve Yeniçerilerin sorumsuzca davranışları etkili olmuştur.</a:t>
            </a:r>
            <a:r>
              <a:rPr lang="tr-TR" sz="4400" dirty="0" smtClean="0">
                <a:cs typeface="Times New Roman" pitchFamily="18" charset="0"/>
              </a:rPr>
              <a:t>        </a:t>
            </a:r>
            <a:endParaRPr lang="tr-TR" sz="4400" dirty="0" smtClean="0"/>
          </a:p>
        </p:txBody>
      </p:sp>
      <p:pic>
        <p:nvPicPr>
          <p:cNvPr id="449540" name="Picture 4" descr="aslan_1"/>
          <p:cNvPicPr>
            <a:picLocks noGrp="1" noChangeAspect="1" noChangeArrowheads="1"/>
          </p:cNvPicPr>
          <p:nvPr>
            <p:ph sz="half" idx="2"/>
          </p:nvPr>
        </p:nvPicPr>
        <p:blipFill>
          <a:blip r:embed="rId2"/>
          <a:srcRect/>
          <a:stretch>
            <a:fillRect/>
          </a:stretch>
        </p:blipFill>
        <p:spPr>
          <a:xfrm>
            <a:off x="285720" y="0"/>
            <a:ext cx="1944687" cy="1458913"/>
          </a:xfr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2883" name="Rectangle 3"/>
          <p:cNvSpPr>
            <a:spLocks noGrp="1" noChangeArrowheads="1"/>
          </p:cNvSpPr>
          <p:nvPr>
            <p:ph idx="1"/>
          </p:nvPr>
        </p:nvSpPr>
        <p:spPr>
          <a:xfrm>
            <a:off x="285720" y="214290"/>
            <a:ext cx="8591550" cy="6296028"/>
          </a:xfrm>
        </p:spPr>
        <p:txBody>
          <a:bodyPr>
            <a:normAutofit fontScale="85000" lnSpcReduction="20000"/>
          </a:bodyPr>
          <a:lstStyle/>
          <a:p>
            <a:pPr eaLnBrk="1" hangingPunct="1">
              <a:lnSpc>
                <a:spcPct val="150000"/>
              </a:lnSpc>
              <a:buFont typeface="Wingdings" pitchFamily="2" charset="2"/>
              <a:buNone/>
              <a:defRPr/>
            </a:pPr>
            <a:r>
              <a:rPr lang="tr-TR" sz="4400" dirty="0" smtClean="0">
                <a:cs typeface="Times New Roman" pitchFamily="18" charset="0"/>
              </a:rPr>
              <a:t>   O sırada Osmanlı-Rus Savaşı devam ettiği  için ,Sırp isyanının bastırılması gecikmiştir.</a:t>
            </a:r>
            <a:r>
              <a:rPr lang="tr-TR" sz="4400" dirty="0" smtClean="0"/>
              <a:t> </a:t>
            </a:r>
            <a:r>
              <a:rPr lang="tr-TR" sz="4400" dirty="0" smtClean="0">
                <a:cs typeface="Times New Roman" pitchFamily="18" charset="0"/>
              </a:rPr>
              <a:t>1812 yılında yapılan Bükreş Antlaşması ile Sırbistan’a bazı haklar tanındı.1829 Edirne Antlaşması ile özerk olan Sırbistan,1878 Berlin Antlaşması ile bağımsız olmuştur.</a:t>
            </a:r>
          </a:p>
          <a:p>
            <a:pPr eaLnBrk="1" hangingPunct="1">
              <a:defRPr/>
            </a:pPr>
            <a:endParaRPr lang="tr-TR" sz="4400" dirty="0" smtClean="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714356"/>
            <a:ext cx="8229600" cy="5740452"/>
          </a:xfrm>
        </p:spPr>
        <p:txBody>
          <a:bodyPr>
            <a:normAutofit/>
          </a:bodyPr>
          <a:lstStyle/>
          <a:p>
            <a:r>
              <a:rPr lang="tr-TR" dirty="0" smtClean="0"/>
              <a:t>26. </a:t>
            </a:r>
            <a:r>
              <a:rPr lang="tr-TR" b="1" dirty="0" smtClean="0"/>
              <a:t>Osmanlı İmparatorluğu’nda, ilk bağımsızlık hareketini başlatarak iç işlerinde serbest bir prenslik kuran millet aşağıdakilerden hangisidir?</a:t>
            </a:r>
            <a:endParaRPr lang="tr-TR" dirty="0" smtClean="0"/>
          </a:p>
          <a:p>
            <a:pPr lvl="0"/>
            <a:r>
              <a:rPr lang="tr-TR" dirty="0" smtClean="0"/>
              <a:t>A-Bulgarlar</a:t>
            </a:r>
          </a:p>
          <a:p>
            <a:pPr lvl="0"/>
            <a:r>
              <a:rPr lang="tr-TR" dirty="0" smtClean="0"/>
              <a:t>B-Sırplar</a:t>
            </a:r>
          </a:p>
          <a:p>
            <a:pPr lvl="0"/>
            <a:r>
              <a:rPr lang="tr-TR" dirty="0" smtClean="0"/>
              <a:t>C-Romenler</a:t>
            </a:r>
          </a:p>
          <a:p>
            <a:pPr lvl="0"/>
            <a:r>
              <a:rPr lang="tr-TR" dirty="0" smtClean="0"/>
              <a:t>D-Rumlar</a:t>
            </a:r>
          </a:p>
          <a:p>
            <a:pPr lvl="0"/>
            <a:r>
              <a:rPr lang="tr-TR" dirty="0" smtClean="0"/>
              <a:t>E-Araplar</a:t>
            </a:r>
          </a:p>
          <a:p>
            <a:pPr lvl="0">
              <a:buNone/>
            </a:pPr>
            <a:r>
              <a:rPr lang="tr-TR" dirty="0" smtClean="0"/>
              <a:t>						</a:t>
            </a:r>
            <a:r>
              <a:rPr lang="tr-TR" b="1" dirty="0" smtClean="0"/>
              <a:t>1990-ÖYS</a:t>
            </a:r>
            <a:endParaRPr lang="tr-TR" dirty="0" smtClean="0"/>
          </a:p>
          <a:p>
            <a:pPr>
              <a:buNone/>
            </a:pPr>
            <a:endParaRPr lang="tr-TR" dirty="0" smtClean="0"/>
          </a:p>
          <a:p>
            <a:endParaRPr lang="tr-TR"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ctr"/>
            <a:r>
              <a:rPr lang="tr-TR" dirty="0" smtClean="0"/>
              <a:t>2010-LYS</a:t>
            </a:r>
            <a:endParaRPr lang="tr-TR" dirty="0"/>
          </a:p>
        </p:txBody>
      </p:sp>
      <p:pic>
        <p:nvPicPr>
          <p:cNvPr id="1026" name="Picture 2"/>
          <p:cNvPicPr>
            <a:picLocks noGrp="1" noChangeAspect="1" noChangeArrowheads="1"/>
          </p:cNvPicPr>
          <p:nvPr>
            <p:ph idx="1"/>
          </p:nvPr>
        </p:nvPicPr>
        <p:blipFill>
          <a:blip r:embed="rId2"/>
          <a:srcRect l="16618" t="35382" r="50000" b="17743"/>
          <a:stretch>
            <a:fillRect/>
          </a:stretch>
        </p:blipFill>
        <p:spPr bwMode="auto">
          <a:xfrm>
            <a:off x="857224" y="2285992"/>
            <a:ext cx="6858048" cy="3857652"/>
          </a:xfrm>
          <a:prstGeom prst="rect">
            <a:avLst/>
          </a:prstGeom>
          <a:noFill/>
          <a:ln w="9525">
            <a:noFill/>
            <a:miter lim="800000"/>
            <a:headEnd/>
            <a:tailEnd/>
          </a:ln>
          <a:effec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3906" name="Rectangle 2"/>
          <p:cNvSpPr>
            <a:spLocks noGrp="1" noRot="1" noChangeArrowheads="1"/>
          </p:cNvSpPr>
          <p:nvPr>
            <p:ph type="title"/>
          </p:nvPr>
        </p:nvSpPr>
        <p:spPr>
          <a:xfrm>
            <a:off x="2627313" y="274638"/>
            <a:ext cx="6059487" cy="1425575"/>
          </a:xfrm>
        </p:spPr>
        <p:txBody>
          <a:bodyPr>
            <a:normAutofit fontScale="90000"/>
          </a:bodyPr>
          <a:lstStyle/>
          <a:p>
            <a:pPr eaLnBrk="1" hangingPunct="1">
              <a:defRPr/>
            </a:pPr>
            <a:r>
              <a:rPr lang="tr-TR" sz="3200" b="1" dirty="0" smtClean="0">
                <a:solidFill>
                  <a:srgbClr val="FFFF00"/>
                </a:solidFill>
                <a:cs typeface="Times New Roman" pitchFamily="18" charset="0"/>
              </a:rPr>
              <a:t>b-Yunan İsyanı ve 1828-1829 Osmanlı-Rus Savaşı</a:t>
            </a:r>
            <a:br>
              <a:rPr lang="tr-TR" sz="3200" b="1" dirty="0" smtClean="0">
                <a:solidFill>
                  <a:srgbClr val="FFFF00"/>
                </a:solidFill>
                <a:cs typeface="Times New Roman" pitchFamily="18" charset="0"/>
              </a:rPr>
            </a:br>
            <a:endParaRPr lang="tr-TR" sz="3200" b="1" dirty="0" smtClean="0">
              <a:solidFill>
                <a:srgbClr val="FFFF00"/>
              </a:solidFill>
              <a:cs typeface="Times New Roman" pitchFamily="18" charset="0"/>
            </a:endParaRPr>
          </a:p>
        </p:txBody>
      </p:sp>
      <p:sp>
        <p:nvSpPr>
          <p:cNvPr id="763907" name="Rectangle 3"/>
          <p:cNvSpPr>
            <a:spLocks noGrp="1" noChangeArrowheads="1"/>
          </p:cNvSpPr>
          <p:nvPr>
            <p:ph type="body" sz="half" idx="1"/>
          </p:nvPr>
        </p:nvSpPr>
        <p:spPr>
          <a:xfrm>
            <a:off x="457200" y="1600200"/>
            <a:ext cx="8362950" cy="4525963"/>
          </a:xfrm>
        </p:spPr>
        <p:txBody>
          <a:bodyPr>
            <a:normAutofit fontScale="77500" lnSpcReduction="20000"/>
          </a:bodyPr>
          <a:lstStyle/>
          <a:p>
            <a:pPr eaLnBrk="1" hangingPunct="1">
              <a:lnSpc>
                <a:spcPct val="160000"/>
              </a:lnSpc>
              <a:defRPr/>
            </a:pPr>
            <a:r>
              <a:rPr lang="tr-TR" sz="3600" b="1" dirty="0" smtClean="0">
                <a:cs typeface="Times New Roman" pitchFamily="18" charset="0"/>
              </a:rPr>
              <a:t>Yunan isyanının çıkmasında;</a:t>
            </a:r>
            <a:r>
              <a:rPr lang="tr-TR" sz="3600" b="1" dirty="0" smtClean="0"/>
              <a:t> </a:t>
            </a:r>
            <a:r>
              <a:rPr lang="tr-TR" sz="3600" b="1" dirty="0" smtClean="0">
                <a:cs typeface="Times New Roman" pitchFamily="18" charset="0"/>
              </a:rPr>
              <a:t>Milliyetçilik fikirleri ,başta Rusya olmak üzere Avrupa devletlerinin Yunanlıları desteklemesi,</a:t>
            </a:r>
            <a:r>
              <a:rPr lang="tr-TR" sz="3600" b="1" dirty="0" smtClean="0"/>
              <a:t> </a:t>
            </a:r>
            <a:r>
              <a:rPr lang="tr-TR" sz="3600" b="1" dirty="0" smtClean="0">
                <a:cs typeface="Times New Roman" pitchFamily="18" charset="0"/>
              </a:rPr>
              <a:t>Rönesans’ın oluşmasında Yunanlıların etkisi olduğu için Avrupalıların sempatisi,</a:t>
            </a:r>
            <a:r>
              <a:rPr lang="tr-TR" sz="3600" b="1" dirty="0" smtClean="0"/>
              <a:t> </a:t>
            </a:r>
            <a:r>
              <a:rPr lang="tr-TR" sz="3600" b="1" dirty="0" smtClean="0">
                <a:cs typeface="Times New Roman" pitchFamily="18" charset="0"/>
              </a:rPr>
              <a:t>Yunanlı iş adamlarının desteği ve Etnik-i </a:t>
            </a:r>
            <a:r>
              <a:rPr lang="tr-TR" sz="3600" b="1" dirty="0" err="1" smtClean="0">
                <a:cs typeface="Times New Roman" pitchFamily="18" charset="0"/>
              </a:rPr>
              <a:t>Eterya</a:t>
            </a:r>
            <a:r>
              <a:rPr lang="tr-TR" sz="3600" b="1" dirty="0" smtClean="0">
                <a:cs typeface="Times New Roman" pitchFamily="18" charset="0"/>
              </a:rPr>
              <a:t> cemiyetinin çalışmaları etkili olmuştur. </a:t>
            </a:r>
            <a:endParaRPr lang="tr-TR" sz="3600" dirty="0" smtClean="0">
              <a:cs typeface="Times New Roman" pitchFamily="18" charset="0"/>
            </a:endParaRPr>
          </a:p>
          <a:p>
            <a:pPr eaLnBrk="1" hangingPunct="1">
              <a:lnSpc>
                <a:spcPct val="90000"/>
              </a:lnSpc>
              <a:defRPr/>
            </a:pPr>
            <a:endParaRPr lang="tr-TR" sz="3600" dirty="0" smtClean="0"/>
          </a:p>
        </p:txBody>
      </p:sp>
      <p:pic>
        <p:nvPicPr>
          <p:cNvPr id="451588" name="Picture 4" descr="aslan_1"/>
          <p:cNvPicPr>
            <a:picLocks noGrp="1" noChangeAspect="1" noChangeArrowheads="1"/>
          </p:cNvPicPr>
          <p:nvPr>
            <p:ph sz="half" idx="2"/>
          </p:nvPr>
        </p:nvPicPr>
        <p:blipFill>
          <a:blip r:embed="rId2"/>
          <a:srcRect/>
          <a:stretch>
            <a:fillRect/>
          </a:stretch>
        </p:blipFill>
        <p:spPr>
          <a:xfrm>
            <a:off x="468313" y="260350"/>
            <a:ext cx="1800225" cy="1350963"/>
          </a:xfrm>
          <a:noFill/>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4931" name="Rectangle 3"/>
          <p:cNvSpPr>
            <a:spLocks noGrp="1" noChangeArrowheads="1"/>
          </p:cNvSpPr>
          <p:nvPr>
            <p:ph idx="1"/>
          </p:nvPr>
        </p:nvSpPr>
        <p:spPr>
          <a:xfrm>
            <a:off x="228600" y="785794"/>
            <a:ext cx="8686800" cy="5538806"/>
          </a:xfrm>
        </p:spPr>
        <p:txBody>
          <a:bodyPr>
            <a:normAutofit fontScale="62500" lnSpcReduction="20000"/>
          </a:bodyPr>
          <a:lstStyle/>
          <a:p>
            <a:pPr eaLnBrk="1" hangingPunct="1">
              <a:lnSpc>
                <a:spcPct val="160000"/>
              </a:lnSpc>
              <a:defRPr/>
            </a:pPr>
            <a:r>
              <a:rPr lang="tr-TR" sz="2800" dirty="0" smtClean="0">
                <a:solidFill>
                  <a:srgbClr val="000000"/>
                </a:solidFill>
                <a:effectLst>
                  <a:outerShdw blurRad="38100" dist="38100" dir="2700000" algn="tl">
                    <a:srgbClr val="FFFFFF"/>
                  </a:outerShdw>
                </a:effectLst>
                <a:cs typeface="Times New Roman" pitchFamily="18" charset="0"/>
              </a:rPr>
              <a:t> </a:t>
            </a:r>
            <a:r>
              <a:rPr lang="tr-TR" sz="4800" dirty="0" smtClean="0">
                <a:cs typeface="Times New Roman" pitchFamily="18" charset="0"/>
              </a:rPr>
              <a:t>1821’de </a:t>
            </a:r>
            <a:r>
              <a:rPr lang="tr-TR" sz="4800" dirty="0" err="1" smtClean="0">
                <a:cs typeface="Times New Roman" pitchFamily="18" charset="0"/>
              </a:rPr>
              <a:t>Mora’da</a:t>
            </a:r>
            <a:r>
              <a:rPr lang="tr-TR" sz="4800" dirty="0" smtClean="0">
                <a:cs typeface="Times New Roman" pitchFamily="18" charset="0"/>
              </a:rPr>
              <a:t> başlayan isyanı Osmanlı Devleti bastıramayınca, Mora valiliğini vermek şartıyla Mısır valisi </a:t>
            </a:r>
            <a:r>
              <a:rPr lang="tr-TR" sz="4800" dirty="0" err="1" smtClean="0">
                <a:cs typeface="Times New Roman" pitchFamily="18" charset="0"/>
              </a:rPr>
              <a:t>Kavalalı</a:t>
            </a:r>
            <a:r>
              <a:rPr lang="tr-TR" sz="4800" dirty="0" smtClean="0">
                <a:cs typeface="Times New Roman" pitchFamily="18" charset="0"/>
              </a:rPr>
              <a:t> Mehmet Ali Paşa’dan yardım istemiştir. Oğlu İbrahim Paşa Mora isyanını kısa sürede bastırdı. Fakat bu durum</a:t>
            </a:r>
            <a:r>
              <a:rPr lang="tr-TR" sz="4800" dirty="0" smtClean="0"/>
              <a:t>-</a:t>
            </a:r>
            <a:r>
              <a:rPr lang="tr-TR" sz="4800" dirty="0" smtClean="0">
                <a:cs typeface="Times New Roman" pitchFamily="18" charset="0"/>
              </a:rPr>
              <a:t>dan Avrupa devletleri rahatsız oldular. </a:t>
            </a:r>
            <a:endParaRPr lang="tr-TR" sz="4800" dirty="0" smtClean="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5955" name="Rectangle 3"/>
          <p:cNvSpPr>
            <a:spLocks noGrp="1" noChangeArrowheads="1"/>
          </p:cNvSpPr>
          <p:nvPr>
            <p:ph idx="1"/>
          </p:nvPr>
        </p:nvSpPr>
        <p:spPr>
          <a:xfrm>
            <a:off x="304800" y="642918"/>
            <a:ext cx="8610600" cy="5857916"/>
          </a:xfrm>
        </p:spPr>
        <p:txBody>
          <a:bodyPr>
            <a:normAutofit fontScale="62500" lnSpcReduction="20000"/>
          </a:bodyPr>
          <a:lstStyle/>
          <a:p>
            <a:pPr eaLnBrk="1" hangingPunct="1">
              <a:lnSpc>
                <a:spcPct val="160000"/>
              </a:lnSpc>
              <a:defRPr/>
            </a:pPr>
            <a:r>
              <a:rPr lang="tr-TR" sz="4800" dirty="0" smtClean="0">
                <a:cs typeface="Times New Roman" pitchFamily="18" charset="0"/>
              </a:rPr>
              <a:t>İngiltere ve Rusya aralarında bir protokol imzaladılar. Buna göre;</a:t>
            </a:r>
            <a:r>
              <a:rPr lang="tr-TR" sz="4800" dirty="0" smtClean="0"/>
              <a:t> </a:t>
            </a:r>
            <a:r>
              <a:rPr lang="tr-TR" sz="4800" dirty="0" smtClean="0">
                <a:cs typeface="Times New Roman" pitchFamily="18" charset="0"/>
              </a:rPr>
              <a:t>Yunanistan özerk bir prenslik olacak ,bütün Türkler Yunanistan ’dan çıkarılacaktı. Bu durumu Avusturya ve Prusya kabul etmedi. İngiltere,Rusya ve Fransa arasında bir antlaşma yapıldı</a:t>
            </a:r>
          </a:p>
          <a:p>
            <a:pPr eaLnBrk="1" hangingPunct="1">
              <a:lnSpc>
                <a:spcPct val="160000"/>
              </a:lnSpc>
              <a:defRPr/>
            </a:pPr>
            <a:r>
              <a:rPr lang="tr-TR" sz="4800" dirty="0" smtClean="0">
                <a:solidFill>
                  <a:srgbClr val="FFFF00"/>
                </a:solidFill>
                <a:cs typeface="Times New Roman" pitchFamily="18" charset="0"/>
              </a:rPr>
              <a:t>( 1827 ).</a:t>
            </a:r>
            <a:r>
              <a:rPr lang="tr-TR" sz="4800" dirty="0" smtClean="0">
                <a:solidFill>
                  <a:srgbClr val="FFFF00"/>
                </a:solidFill>
              </a:rPr>
              <a:t> </a:t>
            </a:r>
          </a:p>
          <a:p>
            <a:pPr eaLnBrk="1" hangingPunct="1">
              <a:lnSpc>
                <a:spcPct val="90000"/>
              </a:lnSpc>
              <a:defRPr/>
            </a:pPr>
            <a:endParaRPr lang="tr-TR" sz="4800" dirty="0" smtClean="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FFFF00"/>
                </a:solidFill>
              </a:rPr>
              <a:t>LORD BYRON</a:t>
            </a:r>
            <a:endParaRPr lang="tr-TR" dirty="0">
              <a:solidFill>
                <a:srgbClr val="FFFF00"/>
              </a:solidFill>
            </a:endParaRPr>
          </a:p>
        </p:txBody>
      </p:sp>
      <p:pic>
        <p:nvPicPr>
          <p:cNvPr id="4098" name="Picture 2" descr="C:\Users\TOSHIBA\Desktop\Programlar\Osmanlı ordusu\lord-byron.jpg"/>
          <p:cNvPicPr>
            <a:picLocks noGrp="1" noChangeAspect="1" noChangeArrowheads="1"/>
          </p:cNvPicPr>
          <p:nvPr>
            <p:ph idx="1"/>
          </p:nvPr>
        </p:nvPicPr>
        <p:blipFill>
          <a:blip r:embed="rId2"/>
          <a:srcRect/>
          <a:stretch>
            <a:fillRect/>
          </a:stretch>
        </p:blipFill>
        <p:spPr bwMode="auto">
          <a:xfrm>
            <a:off x="2285984" y="1714488"/>
            <a:ext cx="3714766" cy="4500594"/>
          </a:xfrm>
          <a:prstGeom prst="rect">
            <a:avLst/>
          </a:prstGeom>
          <a:noFill/>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FFFF00"/>
                </a:solidFill>
              </a:rPr>
              <a:t>YAHYA KEMAL</a:t>
            </a:r>
            <a:endParaRPr lang="tr-TR" dirty="0">
              <a:solidFill>
                <a:srgbClr val="FFFF00"/>
              </a:solidFill>
            </a:endParaRPr>
          </a:p>
        </p:txBody>
      </p:sp>
      <p:pic>
        <p:nvPicPr>
          <p:cNvPr id="6146" name="Picture 2" descr="C:\Users\TOSHIBA\Desktop\Programlar\Osmanlı ordusu\yahya_kemal.jpg"/>
          <p:cNvPicPr>
            <a:picLocks noGrp="1" noChangeAspect="1" noChangeArrowheads="1"/>
          </p:cNvPicPr>
          <p:nvPr>
            <p:ph idx="1"/>
          </p:nvPr>
        </p:nvPicPr>
        <p:blipFill>
          <a:blip r:embed="rId2"/>
          <a:srcRect/>
          <a:stretch>
            <a:fillRect/>
          </a:stretch>
        </p:blipFill>
        <p:spPr bwMode="auto">
          <a:xfrm>
            <a:off x="3046719" y="1882775"/>
            <a:ext cx="3050561" cy="4572000"/>
          </a:xfrm>
          <a:prstGeom prst="rect">
            <a:avLst/>
          </a:prstGeom>
          <a:noFill/>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3" name="Rectangle 3"/>
          <p:cNvSpPr>
            <a:spLocks noGrp="1" noChangeArrowheads="1"/>
          </p:cNvSpPr>
          <p:nvPr>
            <p:ph type="body" idx="1"/>
          </p:nvPr>
        </p:nvSpPr>
        <p:spPr>
          <a:xfrm>
            <a:off x="685800" y="928670"/>
            <a:ext cx="7772400" cy="5167330"/>
          </a:xfrm>
          <a:solidFill>
            <a:schemeClr val="accent5"/>
          </a:solidFill>
        </p:spPr>
        <p:txBody>
          <a:bodyPr/>
          <a:lstStyle/>
          <a:p>
            <a:r>
              <a:rPr lang="tr-TR" sz="4400" dirty="0">
                <a:cs typeface="Times New Roman" pitchFamily="18" charset="0"/>
              </a:rPr>
              <a:t>Soru: Yunan isyanının sebepleri nelerdir?</a:t>
            </a:r>
          </a:p>
          <a:p>
            <a:r>
              <a:rPr lang="tr-TR" sz="4400" dirty="0">
                <a:cs typeface="Times New Roman" pitchFamily="18" charset="0"/>
              </a:rPr>
              <a:t>Cevap: Yunanistan’ın Avrupa’nın dedesi olduğu düşüncesi.</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4690" name="Rectangle 2"/>
          <p:cNvSpPr>
            <a:spLocks noGrp="1" noRot="1" noChangeArrowheads="1"/>
          </p:cNvSpPr>
          <p:nvPr>
            <p:ph type="title"/>
          </p:nvPr>
        </p:nvSpPr>
        <p:spPr>
          <a:xfrm>
            <a:off x="2268538" y="549275"/>
            <a:ext cx="6418262" cy="1295400"/>
          </a:xfrm>
        </p:spPr>
        <p:txBody>
          <a:bodyPr>
            <a:normAutofit fontScale="90000"/>
          </a:bodyPr>
          <a:lstStyle/>
          <a:p>
            <a:pPr eaLnBrk="1" hangingPunct="1">
              <a:defRPr/>
            </a:pPr>
            <a:r>
              <a:rPr lang="tr-TR" sz="4000" b="1" dirty="0" smtClean="0">
                <a:solidFill>
                  <a:srgbClr val="FFFF00"/>
                </a:solidFill>
                <a:cs typeface="Times New Roman" pitchFamily="18" charset="0"/>
              </a:rPr>
              <a:t>1806-1812 Osmanlı-Rus Savaşı </a:t>
            </a:r>
            <a:br>
              <a:rPr lang="tr-TR" sz="4000" b="1" dirty="0" smtClean="0">
                <a:solidFill>
                  <a:srgbClr val="FFFF00"/>
                </a:solidFill>
                <a:cs typeface="Times New Roman" pitchFamily="18" charset="0"/>
              </a:rPr>
            </a:br>
            <a:endParaRPr lang="tr-TR" sz="4000" b="1" dirty="0" smtClean="0">
              <a:solidFill>
                <a:srgbClr val="FFFF00"/>
              </a:solidFill>
              <a:cs typeface="Times New Roman" pitchFamily="18" charset="0"/>
            </a:endParaRPr>
          </a:p>
        </p:txBody>
      </p:sp>
      <p:sp>
        <p:nvSpPr>
          <p:cNvPr id="754691" name="Rectangle 3"/>
          <p:cNvSpPr>
            <a:spLocks noGrp="1" noChangeArrowheads="1"/>
          </p:cNvSpPr>
          <p:nvPr>
            <p:ph type="body" sz="half" idx="1"/>
          </p:nvPr>
        </p:nvSpPr>
        <p:spPr>
          <a:xfrm>
            <a:off x="179388" y="1989138"/>
            <a:ext cx="8678892" cy="4137025"/>
          </a:xfrm>
        </p:spPr>
        <p:txBody>
          <a:bodyPr>
            <a:normAutofit fontScale="70000" lnSpcReduction="20000"/>
          </a:bodyPr>
          <a:lstStyle/>
          <a:p>
            <a:pPr marL="457200" indent="-457200" eaLnBrk="1" hangingPunct="1">
              <a:lnSpc>
                <a:spcPct val="160000"/>
              </a:lnSpc>
              <a:defRPr/>
            </a:pPr>
            <a:r>
              <a:rPr lang="tr-TR" sz="3600" dirty="0" smtClean="0">
                <a:cs typeface="Times New Roman" pitchFamily="18" charset="0"/>
              </a:rPr>
              <a:t>Napolyon’un kendisini imparator ilan etmesi diğer Avrupa devletlerini kaygılandırdı (1804).İngiltere ve Rusya’nın da dahil olduğu devletler Fransa’</a:t>
            </a:r>
            <a:r>
              <a:rPr lang="tr-TR" sz="3600" dirty="0" smtClean="0"/>
              <a:t> </a:t>
            </a:r>
            <a:r>
              <a:rPr lang="tr-TR" sz="3600" dirty="0" smtClean="0">
                <a:cs typeface="Times New Roman" pitchFamily="18" charset="0"/>
              </a:rPr>
              <a:t>ya karşı ittifak oluşturdular. Osmanlı Devleti ise Napolyon’un imparatorluğunu tanıdı. Napolyon’un Avusturya ve Rusya’ya kazandığı askeri başarılar Osmanlı Devleti’ni Fransa’ya daha da yaklaştırdı. </a:t>
            </a:r>
          </a:p>
        </p:txBody>
      </p:sp>
      <p:pic>
        <p:nvPicPr>
          <p:cNvPr id="442372" name="Picture 4" descr="aslan_1"/>
          <p:cNvPicPr>
            <a:picLocks noGrp="1" noChangeAspect="1" noChangeArrowheads="1"/>
          </p:cNvPicPr>
          <p:nvPr>
            <p:ph sz="half" idx="2"/>
          </p:nvPr>
        </p:nvPicPr>
        <p:blipFill>
          <a:blip r:embed="rId2"/>
          <a:srcRect/>
          <a:stretch>
            <a:fillRect/>
          </a:stretch>
        </p:blipFill>
        <p:spPr>
          <a:xfrm>
            <a:off x="395288" y="333375"/>
            <a:ext cx="2016125" cy="1512888"/>
          </a:xfrm>
          <a:noFill/>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6979" name="Rectangle 3"/>
          <p:cNvSpPr>
            <a:spLocks noGrp="1" noChangeArrowheads="1"/>
          </p:cNvSpPr>
          <p:nvPr>
            <p:ph idx="1"/>
          </p:nvPr>
        </p:nvSpPr>
        <p:spPr>
          <a:xfrm>
            <a:off x="381000" y="381000"/>
            <a:ext cx="8534400" cy="5715000"/>
          </a:xfrm>
        </p:spPr>
        <p:txBody>
          <a:bodyPr>
            <a:normAutofit fontScale="70000" lnSpcReduction="20000"/>
          </a:bodyPr>
          <a:lstStyle/>
          <a:p>
            <a:pPr eaLnBrk="1" hangingPunct="1">
              <a:lnSpc>
                <a:spcPct val="160000"/>
              </a:lnSpc>
              <a:defRPr/>
            </a:pPr>
            <a:r>
              <a:rPr lang="tr-TR" sz="4800" dirty="0" smtClean="0">
                <a:cs typeface="Times New Roman" pitchFamily="18" charset="0"/>
              </a:rPr>
              <a:t>Osmanlı Devleti bunu kabul et</a:t>
            </a:r>
            <a:r>
              <a:rPr lang="tr-TR" sz="4800" dirty="0" smtClean="0"/>
              <a:t>-</a:t>
            </a:r>
            <a:r>
              <a:rPr lang="tr-TR" sz="4800" dirty="0" err="1" smtClean="0">
                <a:cs typeface="Times New Roman" pitchFamily="18" charset="0"/>
              </a:rPr>
              <a:t>medi</a:t>
            </a:r>
            <a:r>
              <a:rPr lang="tr-TR" sz="4800" dirty="0" smtClean="0">
                <a:cs typeface="Times New Roman" pitchFamily="18" charset="0"/>
              </a:rPr>
              <a:t>. Bunun üzerine İngiliz,</a:t>
            </a:r>
            <a:r>
              <a:rPr lang="tr-TR" sz="4800" dirty="0" smtClean="0"/>
              <a:t> </a:t>
            </a:r>
            <a:r>
              <a:rPr lang="tr-TR" sz="4800" dirty="0" smtClean="0">
                <a:cs typeface="Times New Roman" pitchFamily="18" charset="0"/>
              </a:rPr>
              <a:t>Fransız,Rus ortak donanması Osmanlı donanmasına saldırarak </a:t>
            </a:r>
            <a:r>
              <a:rPr lang="tr-TR" sz="4800" b="1" dirty="0" err="1" smtClean="0">
                <a:solidFill>
                  <a:srgbClr val="FFFF00"/>
                </a:solidFill>
                <a:cs typeface="Times New Roman" pitchFamily="18" charset="0"/>
              </a:rPr>
              <a:t>Navarin</a:t>
            </a:r>
            <a:r>
              <a:rPr lang="tr-TR" sz="4800" dirty="0" smtClean="0">
                <a:cs typeface="Times New Roman" pitchFamily="18" charset="0"/>
              </a:rPr>
              <a:t>’</a:t>
            </a:r>
            <a:r>
              <a:rPr lang="tr-TR" sz="4800" dirty="0" smtClean="0"/>
              <a:t> </a:t>
            </a:r>
            <a:r>
              <a:rPr lang="tr-TR" sz="4800" dirty="0" smtClean="0">
                <a:cs typeface="Times New Roman" pitchFamily="18" charset="0"/>
              </a:rPr>
              <a:t>de yakmışlardır (1827 ).Osmanlı Devleti savaş tazminatı istedi. Suçun Osmanlı Devleti’ne ait olduğunu ileri sürdüler. </a:t>
            </a:r>
            <a:endParaRPr lang="tr-TR" sz="4800" dirty="0" smtClean="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Grp="1" noChangeAspect="1" noChangeArrowheads="1"/>
          </p:cNvPicPr>
          <p:nvPr>
            <p:ph idx="1"/>
          </p:nvPr>
        </p:nvPicPr>
        <p:blipFill>
          <a:blip r:embed="rId2"/>
          <a:srcRect/>
          <a:stretch>
            <a:fillRect/>
          </a:stretch>
        </p:blipFill>
        <p:spPr bwMode="auto">
          <a:xfrm>
            <a:off x="1214414" y="785794"/>
            <a:ext cx="6786610" cy="529275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ctr"/>
            <a:r>
              <a:rPr lang="tr-TR" b="1" dirty="0" smtClean="0">
                <a:solidFill>
                  <a:srgbClr val="FFFF00"/>
                </a:solidFill>
              </a:rPr>
              <a:t>NAVARİN’DE OSMANLI DONANMASININ YAKILMASI</a:t>
            </a:r>
            <a:endParaRPr lang="tr-TR" b="1" dirty="0">
              <a:solidFill>
                <a:srgbClr val="FFFF00"/>
              </a:solidFill>
            </a:endParaRPr>
          </a:p>
        </p:txBody>
      </p:sp>
      <p:pic>
        <p:nvPicPr>
          <p:cNvPr id="8194" name="Picture 2"/>
          <p:cNvPicPr>
            <a:picLocks noGrp="1" noChangeAspect="1" noChangeArrowheads="1"/>
          </p:cNvPicPr>
          <p:nvPr>
            <p:ph idx="1"/>
          </p:nvPr>
        </p:nvPicPr>
        <p:blipFill>
          <a:blip r:embed="rId2"/>
          <a:srcRect/>
          <a:stretch>
            <a:fillRect/>
          </a:stretch>
        </p:blipFill>
        <p:spPr bwMode="auto">
          <a:xfrm>
            <a:off x="1000100" y="2000240"/>
            <a:ext cx="7000923" cy="421484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785794"/>
            <a:ext cx="8229600" cy="5669014"/>
          </a:xfrm>
        </p:spPr>
        <p:txBody>
          <a:bodyPr>
            <a:normAutofit/>
          </a:bodyPr>
          <a:lstStyle/>
          <a:p>
            <a:r>
              <a:rPr lang="tr-TR" dirty="0" smtClean="0"/>
              <a:t>33. </a:t>
            </a:r>
            <a:r>
              <a:rPr lang="tr-TR" b="1" dirty="0" smtClean="0"/>
              <a:t>Osmanlı imparatorluğunda aşağıdakilerden hangisinin ortaya çıkmasında dış güçlerin etkisi yoktur?</a:t>
            </a:r>
          </a:p>
          <a:p>
            <a:pPr>
              <a:buNone/>
            </a:pPr>
            <a:endParaRPr lang="tr-TR" dirty="0" smtClean="0"/>
          </a:p>
          <a:p>
            <a:pPr lvl="0"/>
            <a:r>
              <a:rPr lang="tr-TR" dirty="0" smtClean="0"/>
              <a:t>A-Macar mültecileri sorunu</a:t>
            </a:r>
          </a:p>
          <a:p>
            <a:pPr lvl="0"/>
            <a:r>
              <a:rPr lang="tr-TR" dirty="0" smtClean="0"/>
              <a:t>B-</a:t>
            </a:r>
            <a:r>
              <a:rPr lang="tr-TR" dirty="0" err="1" smtClean="0"/>
              <a:t>Navarin</a:t>
            </a:r>
            <a:r>
              <a:rPr lang="tr-TR" dirty="0" smtClean="0"/>
              <a:t> olayı</a:t>
            </a:r>
          </a:p>
          <a:p>
            <a:pPr lvl="0"/>
            <a:r>
              <a:rPr lang="tr-TR" dirty="0" smtClean="0"/>
              <a:t>C-Alemdar olayı</a:t>
            </a:r>
          </a:p>
          <a:p>
            <a:pPr lvl="0"/>
            <a:r>
              <a:rPr lang="tr-TR" dirty="0" smtClean="0"/>
              <a:t>D-Çeşme olayı</a:t>
            </a:r>
          </a:p>
          <a:p>
            <a:pPr lvl="0"/>
            <a:r>
              <a:rPr lang="tr-TR" dirty="0" smtClean="0"/>
              <a:t>D-</a:t>
            </a:r>
            <a:r>
              <a:rPr lang="tr-TR" dirty="0" err="1" smtClean="0"/>
              <a:t>Şahkulu</a:t>
            </a:r>
            <a:r>
              <a:rPr lang="tr-TR" dirty="0" smtClean="0"/>
              <a:t> ayaklanması</a:t>
            </a:r>
          </a:p>
          <a:p>
            <a:r>
              <a:rPr lang="tr-TR" dirty="0" smtClean="0"/>
              <a:t>					</a:t>
            </a:r>
            <a:r>
              <a:rPr lang="tr-TR" b="1" dirty="0" smtClean="0"/>
              <a:t>1992-ÖYS</a:t>
            </a:r>
            <a:endParaRPr lang="tr-TR" dirty="0" smtClean="0"/>
          </a:p>
          <a:p>
            <a:endParaRPr lang="tr-TR"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03" name="Rectangle 3"/>
          <p:cNvSpPr>
            <a:spLocks noGrp="1" noChangeArrowheads="1"/>
          </p:cNvSpPr>
          <p:nvPr>
            <p:ph idx="1"/>
          </p:nvPr>
        </p:nvSpPr>
        <p:spPr>
          <a:xfrm>
            <a:off x="228600" y="1214422"/>
            <a:ext cx="8686800" cy="4881578"/>
          </a:xfrm>
        </p:spPr>
        <p:txBody>
          <a:bodyPr>
            <a:normAutofit fontScale="62500" lnSpcReduction="20000"/>
          </a:bodyPr>
          <a:lstStyle/>
          <a:p>
            <a:pPr eaLnBrk="1" hangingPunct="1">
              <a:lnSpc>
                <a:spcPct val="160000"/>
              </a:lnSpc>
              <a:defRPr/>
            </a:pPr>
            <a:r>
              <a:rPr lang="tr-TR" sz="5400" dirty="0" smtClean="0">
                <a:cs typeface="Times New Roman" pitchFamily="18" charset="0"/>
              </a:rPr>
              <a:t>Rusya daha da ileri giderek Osmanlı Devleti’ne savaş ilan etti (1828 )Osmanlı Devleti savaşacak durumda değildi. Yeniçeri Ocağı yeni kaldı</a:t>
            </a:r>
            <a:r>
              <a:rPr lang="tr-TR" sz="5400" dirty="0" smtClean="0"/>
              <a:t>-</a:t>
            </a:r>
            <a:r>
              <a:rPr lang="tr-TR" sz="5400" dirty="0" err="1" smtClean="0">
                <a:cs typeface="Times New Roman" pitchFamily="18" charset="0"/>
              </a:rPr>
              <a:t>rılmış</a:t>
            </a:r>
            <a:r>
              <a:rPr lang="tr-TR" sz="5400" dirty="0" smtClean="0">
                <a:cs typeface="Times New Roman" pitchFamily="18" charset="0"/>
              </a:rPr>
              <a:t>,donanma </a:t>
            </a:r>
            <a:r>
              <a:rPr lang="tr-TR" sz="5400" dirty="0" err="1" smtClean="0">
                <a:cs typeface="Times New Roman" pitchFamily="18" charset="0"/>
              </a:rPr>
              <a:t>Navarin’de</a:t>
            </a:r>
            <a:r>
              <a:rPr lang="tr-TR" sz="5400" dirty="0" smtClean="0">
                <a:cs typeface="Times New Roman" pitchFamily="18" charset="0"/>
              </a:rPr>
              <a:t> yakılmıştır.</a:t>
            </a:r>
          </a:p>
          <a:p>
            <a:pPr eaLnBrk="1" hangingPunct="1">
              <a:defRPr/>
            </a:pPr>
            <a:endParaRPr lang="tr-TR" sz="5400" dirty="0" smtClean="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9027" name="Rectangle 3"/>
          <p:cNvSpPr>
            <a:spLocks noGrp="1" noChangeArrowheads="1"/>
          </p:cNvSpPr>
          <p:nvPr>
            <p:ph idx="1"/>
          </p:nvPr>
        </p:nvSpPr>
        <p:spPr>
          <a:xfrm>
            <a:off x="381000" y="609600"/>
            <a:ext cx="8534400" cy="5715000"/>
          </a:xfrm>
        </p:spPr>
        <p:txBody>
          <a:bodyPr>
            <a:normAutofit fontScale="70000" lnSpcReduction="20000"/>
          </a:bodyPr>
          <a:lstStyle/>
          <a:p>
            <a:pPr eaLnBrk="1" hangingPunct="1">
              <a:lnSpc>
                <a:spcPct val="160000"/>
              </a:lnSpc>
              <a:defRPr/>
            </a:pPr>
            <a:r>
              <a:rPr lang="tr-TR" dirty="0" smtClean="0">
                <a:solidFill>
                  <a:srgbClr val="000000"/>
                </a:solidFill>
                <a:effectLst>
                  <a:outerShdw blurRad="38100" dist="38100" dir="2700000" algn="tl">
                    <a:srgbClr val="FFFFFF"/>
                  </a:outerShdw>
                </a:effectLst>
                <a:cs typeface="Times New Roman" pitchFamily="18" charset="0"/>
              </a:rPr>
              <a:t> </a:t>
            </a:r>
            <a:r>
              <a:rPr lang="tr-TR" sz="6000" dirty="0" smtClean="0">
                <a:cs typeface="Times New Roman" pitchFamily="18" charset="0"/>
              </a:rPr>
              <a:t>Ruslar hızlı bir şekilde Balkanlardan ve Kafkas</a:t>
            </a:r>
            <a:r>
              <a:rPr lang="tr-TR" sz="6000" dirty="0" smtClean="0"/>
              <a:t>-</a:t>
            </a:r>
            <a:r>
              <a:rPr lang="tr-TR" sz="6000" dirty="0" err="1" smtClean="0">
                <a:cs typeface="Times New Roman" pitchFamily="18" charset="0"/>
              </a:rPr>
              <a:t>ya’dan</a:t>
            </a:r>
            <a:r>
              <a:rPr lang="tr-TR" sz="6000" dirty="0" smtClean="0">
                <a:cs typeface="Times New Roman" pitchFamily="18" charset="0"/>
              </a:rPr>
              <a:t> ilerlemeye başladı. Edi</a:t>
            </a:r>
            <a:r>
              <a:rPr lang="tr-TR" sz="6000" dirty="0" smtClean="0"/>
              <a:t>r</a:t>
            </a:r>
            <a:r>
              <a:rPr lang="tr-TR" sz="6000" dirty="0" smtClean="0">
                <a:cs typeface="Times New Roman" pitchFamily="18" charset="0"/>
              </a:rPr>
              <a:t>ne önlerine kadar geldiler. Bunun üzerine Osmanlı Devleti barış istedi. </a:t>
            </a:r>
          </a:p>
          <a:p>
            <a:pPr eaLnBrk="1" hangingPunct="1">
              <a:lnSpc>
                <a:spcPct val="90000"/>
              </a:lnSpc>
              <a:defRPr/>
            </a:pPr>
            <a:endParaRPr lang="tr-TR" sz="6000" dirty="0" smtClean="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0051" name="Rectangle 3"/>
          <p:cNvSpPr>
            <a:spLocks noGrp="1" noChangeArrowheads="1"/>
          </p:cNvSpPr>
          <p:nvPr>
            <p:ph idx="1"/>
          </p:nvPr>
        </p:nvSpPr>
        <p:spPr>
          <a:xfrm>
            <a:off x="228600" y="500042"/>
            <a:ext cx="8686800" cy="5595958"/>
          </a:xfrm>
        </p:spPr>
        <p:txBody>
          <a:bodyPr>
            <a:normAutofit fontScale="62500" lnSpcReduction="20000"/>
          </a:bodyPr>
          <a:lstStyle/>
          <a:p>
            <a:pPr eaLnBrk="1" hangingPunct="1">
              <a:lnSpc>
                <a:spcPct val="170000"/>
              </a:lnSpc>
              <a:defRPr/>
            </a:pPr>
            <a:r>
              <a:rPr lang="tr-TR" sz="5400" dirty="0" smtClean="0">
                <a:cs typeface="Times New Roman" pitchFamily="18" charset="0"/>
              </a:rPr>
              <a:t>Yapılan Edirne Antlaşması ile </a:t>
            </a:r>
            <a:r>
              <a:rPr lang="tr-TR" sz="5400" dirty="0" err="1" smtClean="0">
                <a:cs typeface="Times New Roman" pitchFamily="18" charset="0"/>
              </a:rPr>
              <a:t>Prut</a:t>
            </a:r>
            <a:r>
              <a:rPr lang="tr-TR" sz="5400" dirty="0" smtClean="0">
                <a:cs typeface="Times New Roman" pitchFamily="18" charset="0"/>
              </a:rPr>
              <a:t> nehri iki ülke arasında sınır kabul edilmiş,Rus ticaret gemilerine Boğazlardan geçiş hakkı verilmiş,Sırbistan özerk hale getirilmiş,Yunanistan’ın bağımsızlığı kabul edildi.</a:t>
            </a:r>
          </a:p>
          <a:p>
            <a:pPr eaLnBrk="1" hangingPunct="1">
              <a:lnSpc>
                <a:spcPct val="160000"/>
              </a:lnSpc>
              <a:defRPr/>
            </a:pPr>
            <a:endParaRPr lang="tr-TR" sz="5400" dirty="0" smtClean="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7154" name="Rectangle 2"/>
          <p:cNvSpPr>
            <a:spLocks noGrp="1" noChangeArrowheads="1"/>
          </p:cNvSpPr>
          <p:nvPr>
            <p:ph type="title"/>
          </p:nvPr>
        </p:nvSpPr>
        <p:spPr>
          <a:xfrm>
            <a:off x="685800" y="152400"/>
            <a:ext cx="8077200" cy="990600"/>
          </a:xfrm>
        </p:spPr>
        <p:txBody>
          <a:bodyPr/>
          <a:lstStyle/>
          <a:p>
            <a:pPr algn="ctr">
              <a:lnSpc>
                <a:spcPct val="150000"/>
              </a:lnSpc>
            </a:pPr>
            <a:r>
              <a:rPr lang="tr-TR" sz="3600" b="1" dirty="0" smtClean="0">
                <a:solidFill>
                  <a:srgbClr val="FFFF00"/>
                </a:solidFill>
              </a:rPr>
              <a:t>a-Viyana </a:t>
            </a:r>
            <a:r>
              <a:rPr lang="tr-TR" sz="3600" b="1" dirty="0">
                <a:solidFill>
                  <a:srgbClr val="FFFF00"/>
                </a:solidFill>
              </a:rPr>
              <a:t>Kongresi (1815</a:t>
            </a:r>
            <a:r>
              <a:rPr lang="tr-TR" sz="3600" b="1" dirty="0" smtClean="0">
                <a:solidFill>
                  <a:srgbClr val="FFFF00"/>
                </a:solidFill>
              </a:rPr>
              <a:t>)</a:t>
            </a:r>
            <a:endParaRPr lang="tr-TR" sz="3600" b="1" dirty="0">
              <a:solidFill>
                <a:srgbClr val="FFFF00"/>
              </a:solidFill>
            </a:endParaRPr>
          </a:p>
        </p:txBody>
      </p:sp>
      <p:sp>
        <p:nvSpPr>
          <p:cNvPr id="177155" name="Rectangle 3"/>
          <p:cNvSpPr>
            <a:spLocks noGrp="1" noChangeArrowheads="1"/>
          </p:cNvSpPr>
          <p:nvPr>
            <p:ph idx="1"/>
          </p:nvPr>
        </p:nvSpPr>
        <p:spPr>
          <a:xfrm>
            <a:off x="228600" y="1143000"/>
            <a:ext cx="8686800" cy="5257800"/>
          </a:xfrm>
        </p:spPr>
        <p:txBody>
          <a:bodyPr>
            <a:normAutofit fontScale="62500" lnSpcReduction="20000"/>
          </a:bodyPr>
          <a:lstStyle/>
          <a:p>
            <a:pPr>
              <a:lnSpc>
                <a:spcPct val="150000"/>
              </a:lnSpc>
            </a:pPr>
            <a:r>
              <a:rPr lang="tr-TR" sz="5400" dirty="0" smtClean="0">
                <a:cs typeface="Times New Roman" pitchFamily="18" charset="0"/>
              </a:rPr>
              <a:t> </a:t>
            </a:r>
            <a:r>
              <a:rPr lang="tr-TR" sz="5400" dirty="0" err="1" smtClean="0">
                <a:cs typeface="Times New Roman" pitchFamily="18" charset="0"/>
              </a:rPr>
              <a:t>Mutlakiyet</a:t>
            </a:r>
            <a:r>
              <a:rPr lang="tr-TR" sz="5400" dirty="0" smtClean="0">
                <a:cs typeface="Times New Roman" pitchFamily="18" charset="0"/>
              </a:rPr>
              <a:t> </a:t>
            </a:r>
            <a:r>
              <a:rPr lang="tr-TR" sz="5400" dirty="0">
                <a:cs typeface="Times New Roman" pitchFamily="18" charset="0"/>
              </a:rPr>
              <a:t>rejimlerini </a:t>
            </a:r>
            <a:r>
              <a:rPr lang="tr-TR" sz="5400" dirty="0" smtClean="0">
                <a:cs typeface="Times New Roman" pitchFamily="18" charset="0"/>
              </a:rPr>
              <a:t>korumak</a:t>
            </a:r>
            <a:r>
              <a:rPr lang="tr-TR" sz="5400" dirty="0">
                <a:cs typeface="Times New Roman" pitchFamily="18" charset="0"/>
              </a:rPr>
              <a:t>,</a:t>
            </a:r>
            <a:r>
              <a:rPr lang="tr-TR" sz="5400" dirty="0"/>
              <a:t> </a:t>
            </a:r>
            <a:r>
              <a:rPr lang="tr-TR" sz="5400" dirty="0">
                <a:cs typeface="Times New Roman" pitchFamily="18" charset="0"/>
              </a:rPr>
              <a:t>milliyetçilik ve </a:t>
            </a:r>
            <a:r>
              <a:rPr lang="tr-TR" sz="5400" dirty="0" smtClean="0">
                <a:cs typeface="Times New Roman" pitchFamily="18" charset="0"/>
              </a:rPr>
              <a:t>bağımsızlık </a:t>
            </a:r>
            <a:r>
              <a:rPr lang="tr-TR" sz="5400" dirty="0">
                <a:cs typeface="Times New Roman" pitchFamily="18" charset="0"/>
              </a:rPr>
              <a:t>hareketlerine engel olmak için toplanmıştır.</a:t>
            </a:r>
          </a:p>
          <a:p>
            <a:pPr>
              <a:lnSpc>
                <a:spcPct val="170000"/>
              </a:lnSpc>
            </a:pPr>
            <a:r>
              <a:rPr lang="tr-TR" sz="5400" dirty="0">
                <a:cs typeface="Times New Roman" pitchFamily="18" charset="0"/>
              </a:rPr>
              <a:t>Napolyon Savaşları ile bozulan Avrupa sınırlarını yeniden</a:t>
            </a:r>
            <a:r>
              <a:rPr lang="tr-TR" sz="5400" dirty="0"/>
              <a:t> </a:t>
            </a:r>
            <a:r>
              <a:rPr lang="tr-TR" sz="5400" dirty="0">
                <a:cs typeface="Times New Roman" pitchFamily="18" charset="0"/>
              </a:rPr>
              <a:t>düzenlemiştir.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177155">
                                            <p:txEl>
                                              <p:pRg st="0" end="0"/>
                                            </p:txEl>
                                          </p:spTgt>
                                        </p:tgtEl>
                                        <p:attrNameLst>
                                          <p:attrName>style.visibility</p:attrName>
                                        </p:attrNameLst>
                                      </p:cBhvr>
                                      <p:to>
                                        <p:strVal val="visible"/>
                                      </p:to>
                                    </p:set>
                                    <p:animEffect transition="in" filter="box(out)">
                                      <p:cBhvr>
                                        <p:cTn id="7" dur="500"/>
                                        <p:tgtEl>
                                          <p:spTgt spid="177155">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builtIn="1"/>
                                        </p:tgtEl>
                                      </p:cMediaNode>
                                    </p:audio>
                                  </p:sub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177155">
                                            <p:txEl>
                                              <p:pRg st="1" end="1"/>
                                            </p:txEl>
                                          </p:spTgt>
                                        </p:tgtEl>
                                        <p:attrNameLst>
                                          <p:attrName>style.visibility</p:attrName>
                                        </p:attrNameLst>
                                      </p:cBhvr>
                                      <p:to>
                                        <p:strVal val="visible"/>
                                      </p:to>
                                    </p:set>
                                    <p:animEffect transition="in" filter="box(out)">
                                      <p:cBhvr>
                                        <p:cTn id="12" dur="500"/>
                                        <p:tgtEl>
                                          <p:spTgt spid="177155">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7155" grpId="0" build="p"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8179" name="Rectangle 3"/>
          <p:cNvSpPr>
            <a:spLocks noGrp="1" noChangeArrowheads="1"/>
          </p:cNvSpPr>
          <p:nvPr>
            <p:ph idx="1"/>
          </p:nvPr>
        </p:nvSpPr>
        <p:spPr>
          <a:xfrm>
            <a:off x="228600" y="914400"/>
            <a:ext cx="8686800" cy="5181600"/>
          </a:xfrm>
        </p:spPr>
        <p:txBody>
          <a:bodyPr>
            <a:normAutofit fontScale="55000" lnSpcReduction="20000"/>
          </a:bodyPr>
          <a:lstStyle/>
          <a:p>
            <a:pPr>
              <a:lnSpc>
                <a:spcPct val="160000"/>
              </a:lnSpc>
            </a:pPr>
            <a:r>
              <a:rPr lang="tr-TR" sz="6000" dirty="0">
                <a:cs typeface="Times New Roman" pitchFamily="18" charset="0"/>
              </a:rPr>
              <a:t>İngiltere’de meşruti </a:t>
            </a:r>
            <a:r>
              <a:rPr lang="tr-TR" sz="6000" dirty="0" smtClean="0">
                <a:cs typeface="Times New Roman" pitchFamily="18" charset="0"/>
              </a:rPr>
              <a:t>yönetim </a:t>
            </a:r>
            <a:r>
              <a:rPr lang="tr-TR" sz="6000" dirty="0">
                <a:cs typeface="Times New Roman" pitchFamily="18" charset="0"/>
              </a:rPr>
              <a:t>olmasına rağmen Fransa’nın güçlenmesini istemediği için bu </a:t>
            </a:r>
            <a:r>
              <a:rPr lang="tr-TR" sz="6000" dirty="0" smtClean="0">
                <a:cs typeface="Times New Roman" pitchFamily="18" charset="0"/>
              </a:rPr>
              <a:t>kongreye </a:t>
            </a:r>
            <a:r>
              <a:rPr lang="tr-TR" sz="6000" dirty="0">
                <a:cs typeface="Times New Roman" pitchFamily="18" charset="0"/>
              </a:rPr>
              <a:t>katılmıştır</a:t>
            </a:r>
            <a:r>
              <a:rPr lang="tr-TR" sz="6000" dirty="0" smtClean="0">
                <a:cs typeface="Times New Roman" pitchFamily="18" charset="0"/>
              </a:rPr>
              <a:t>. Bu konferansta </a:t>
            </a:r>
            <a:r>
              <a:rPr lang="tr-TR" sz="6000" dirty="0" smtClean="0">
                <a:solidFill>
                  <a:srgbClr val="FFFF00"/>
                </a:solidFill>
                <a:cs typeface="Times New Roman" pitchFamily="18" charset="0"/>
              </a:rPr>
              <a:t>Rusya, İngiltere, Avusturya ve Prusya </a:t>
            </a:r>
            <a:r>
              <a:rPr lang="tr-TR" sz="6000" b="1" dirty="0" smtClean="0">
                <a:solidFill>
                  <a:srgbClr val="FFFF00"/>
                </a:solidFill>
                <a:cs typeface="Times New Roman" pitchFamily="18" charset="0"/>
              </a:rPr>
              <a:t>Dörtlü İttifak’ı </a:t>
            </a:r>
            <a:r>
              <a:rPr lang="tr-TR" sz="6000" dirty="0" smtClean="0">
                <a:cs typeface="Times New Roman" pitchFamily="18" charset="0"/>
              </a:rPr>
              <a:t>meydana getirdiler.</a:t>
            </a:r>
            <a:endParaRPr lang="tr-TR" sz="6000" dirty="0">
              <a:cs typeface="Times New Roman" pitchFamily="18" charset="0"/>
            </a:endParaRPr>
          </a:p>
          <a:p>
            <a:endParaRPr lang="tr-TR" sz="6000" dirty="0"/>
          </a:p>
          <a:p>
            <a:endParaRPr lang="tr-TR" sz="6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178179">
                                            <p:txEl>
                                              <p:pRg st="0" end="0"/>
                                            </p:txEl>
                                          </p:spTgt>
                                        </p:tgtEl>
                                        <p:attrNameLst>
                                          <p:attrName>style.visibility</p:attrName>
                                        </p:attrNameLst>
                                      </p:cBhvr>
                                      <p:to>
                                        <p:strVal val="visible"/>
                                      </p:to>
                                    </p:set>
                                    <p:animEffect transition="in" filter="box(out)">
                                      <p:cBhvr>
                                        <p:cTn id="7" dur="500"/>
                                        <p:tgtEl>
                                          <p:spTgt spid="178179">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8179" grpId="0" build="p"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357166"/>
            <a:ext cx="8229600" cy="6097642"/>
          </a:xfrm>
        </p:spPr>
        <p:txBody>
          <a:bodyPr>
            <a:normAutofit fontScale="85000" lnSpcReduction="10000"/>
          </a:bodyPr>
          <a:lstStyle/>
          <a:p>
            <a:pPr>
              <a:lnSpc>
                <a:spcPct val="150000"/>
              </a:lnSpc>
            </a:pPr>
            <a:r>
              <a:rPr lang="tr-TR" b="1" dirty="0" smtClean="0">
                <a:solidFill>
                  <a:srgbClr val="FFFF00"/>
                </a:solidFill>
              </a:rPr>
              <a:t>1815-1827 </a:t>
            </a:r>
            <a:r>
              <a:rPr lang="tr-TR" dirty="0" smtClean="0"/>
              <a:t>yılları arasına Avrupa’da </a:t>
            </a:r>
            <a:r>
              <a:rPr lang="tr-TR" b="1" dirty="0" smtClean="0">
                <a:solidFill>
                  <a:srgbClr val="FFFF00"/>
                </a:solidFill>
              </a:rPr>
              <a:t>Restorasyon Dönemi </a:t>
            </a:r>
            <a:r>
              <a:rPr lang="tr-TR" dirty="0" smtClean="0"/>
              <a:t>denir. Napolyon tarafından bozulan Avrupa’ya yeniden düzen verildiği için bu isim verilmiştir. 1827 yılında </a:t>
            </a:r>
            <a:r>
              <a:rPr lang="tr-TR" dirty="0" err="1" smtClean="0"/>
              <a:t>Navarin’de</a:t>
            </a:r>
            <a:r>
              <a:rPr lang="tr-TR" dirty="0" smtClean="0"/>
              <a:t> Osmanlı donanmasının yıkılması ile bu dönem sona ermiştir. Yunan isyanını destekleyen İngiltere ve Rusya </a:t>
            </a:r>
            <a:r>
              <a:rPr lang="tr-TR" dirty="0" err="1" smtClean="0">
                <a:solidFill>
                  <a:srgbClr val="FFFF00"/>
                </a:solidFill>
              </a:rPr>
              <a:t>Navarin</a:t>
            </a:r>
            <a:r>
              <a:rPr lang="tr-TR" dirty="0" err="1" smtClean="0"/>
              <a:t>’de</a:t>
            </a:r>
            <a:r>
              <a:rPr lang="tr-TR" dirty="0" smtClean="0"/>
              <a:t> Osmanlı donanmasını yakarken Avusturya ve Prusya bu isyanı desteklememişlerdir. Bu da Restorasyon Döneminin sonunu getirmiştir.</a:t>
            </a:r>
            <a:endParaRPr lang="tr-TR"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5715" name="Rectangle 3"/>
          <p:cNvSpPr>
            <a:spLocks noGrp="1" noChangeArrowheads="1"/>
          </p:cNvSpPr>
          <p:nvPr>
            <p:ph type="body" sz="half" idx="1"/>
          </p:nvPr>
        </p:nvSpPr>
        <p:spPr>
          <a:xfrm>
            <a:off x="457200" y="1989138"/>
            <a:ext cx="8291513" cy="4137025"/>
          </a:xfrm>
        </p:spPr>
        <p:txBody>
          <a:bodyPr>
            <a:normAutofit fontScale="70000" lnSpcReduction="20000"/>
          </a:bodyPr>
          <a:lstStyle/>
          <a:p>
            <a:pPr marL="457200" indent="-457200" eaLnBrk="1" hangingPunct="1">
              <a:lnSpc>
                <a:spcPct val="170000"/>
              </a:lnSpc>
              <a:defRPr/>
            </a:pPr>
            <a:r>
              <a:rPr lang="tr-TR" sz="3600" dirty="0" smtClean="0">
                <a:cs typeface="Times New Roman" pitchFamily="18" charset="0"/>
              </a:rPr>
              <a:t>Osmanlı devleti,Fransa’nın isteğiyle Rus taraftarı olarak bilinen Eflak ve </a:t>
            </a:r>
            <a:r>
              <a:rPr lang="tr-TR" sz="3600" dirty="0" err="1" smtClean="0">
                <a:cs typeface="Times New Roman" pitchFamily="18" charset="0"/>
              </a:rPr>
              <a:t>Boğdan</a:t>
            </a:r>
            <a:r>
              <a:rPr lang="tr-TR" sz="3600" dirty="0" smtClean="0">
                <a:cs typeface="Times New Roman" pitchFamily="18" charset="0"/>
              </a:rPr>
              <a:t> beylerini azletti. Ayrıca Boğazlar Rus gemilerine kapatıldı. Rusya bu durumu bir ültimatomla protesto etti. İngiltere’de Rusya tarafını tuttu.Verdiği ültimatomun sonucunu beklemeden Eflak ve </a:t>
            </a:r>
            <a:r>
              <a:rPr lang="tr-TR" sz="3600" dirty="0" err="1" smtClean="0">
                <a:cs typeface="Times New Roman" pitchFamily="18" charset="0"/>
              </a:rPr>
              <a:t>Boğdan’ı</a:t>
            </a:r>
            <a:r>
              <a:rPr lang="tr-TR" sz="3600" dirty="0" smtClean="0">
                <a:cs typeface="Times New Roman" pitchFamily="18" charset="0"/>
              </a:rPr>
              <a:t> işgal etti (1806 ).</a:t>
            </a:r>
            <a:endParaRPr lang="tr-TR" sz="3600" dirty="0" smtClean="0"/>
          </a:p>
        </p:txBody>
      </p:sp>
      <p:pic>
        <p:nvPicPr>
          <p:cNvPr id="443396" name="Picture 4" descr="aslan_1"/>
          <p:cNvPicPr>
            <a:picLocks noGrp="1" noChangeAspect="1" noChangeArrowheads="1"/>
          </p:cNvPicPr>
          <p:nvPr>
            <p:ph sz="half" idx="2"/>
          </p:nvPr>
        </p:nvPicPr>
        <p:blipFill>
          <a:blip r:embed="rId2"/>
          <a:srcRect/>
          <a:stretch>
            <a:fillRect/>
          </a:stretch>
        </p:blipFill>
        <p:spPr>
          <a:xfrm>
            <a:off x="468313" y="260350"/>
            <a:ext cx="2087562" cy="1565275"/>
          </a:xfrm>
          <a:noFill/>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solidFill>
                  <a:srgbClr val="FFFF00"/>
                </a:solidFill>
              </a:rPr>
              <a:t>b-Şark Meselesi</a:t>
            </a:r>
            <a:endParaRPr lang="tr-TR" b="1" dirty="0">
              <a:solidFill>
                <a:srgbClr val="FFFF00"/>
              </a:solidFill>
            </a:endParaRPr>
          </a:p>
        </p:txBody>
      </p:sp>
      <p:sp>
        <p:nvSpPr>
          <p:cNvPr id="3" name="2 İçerik Yer Tutucusu"/>
          <p:cNvSpPr>
            <a:spLocks noGrp="1"/>
          </p:cNvSpPr>
          <p:nvPr>
            <p:ph idx="1"/>
          </p:nvPr>
        </p:nvSpPr>
        <p:spPr/>
        <p:txBody>
          <a:bodyPr>
            <a:normAutofit fontScale="92500"/>
          </a:bodyPr>
          <a:lstStyle/>
          <a:p>
            <a:pPr>
              <a:lnSpc>
                <a:spcPct val="150000"/>
              </a:lnSpc>
            </a:pPr>
            <a:r>
              <a:rPr lang="tr-TR" sz="3200" dirty="0" smtClean="0">
                <a:cs typeface="Times New Roman" pitchFamily="18" charset="0"/>
              </a:rPr>
              <a:t>    Şark Meselesi XIX. Yüzyılın ilk yarısı</a:t>
            </a:r>
            <a:r>
              <a:rPr lang="tr-TR" sz="3200" dirty="0" smtClean="0"/>
              <a:t>n</a:t>
            </a:r>
            <a:r>
              <a:rPr lang="tr-TR" sz="3200" dirty="0" smtClean="0">
                <a:cs typeface="Times New Roman" pitchFamily="18" charset="0"/>
              </a:rPr>
              <a:t>da Osmanlı toprak bütünlüğünün korunması,ikinci yarısında Avrupa’daki topraklarının paylaşılması, XX. Yüzyılda da bütün topraklarının paylaşılması şeklinde anlaşılmıştır.</a:t>
            </a:r>
            <a:endParaRPr lang="tr-TR"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63235" name="Rectangle 3"/>
          <p:cNvSpPr>
            <a:spLocks noGrp="1" noChangeArrowheads="1"/>
          </p:cNvSpPr>
          <p:nvPr>
            <p:ph type="body" sz="half" idx="1"/>
          </p:nvPr>
        </p:nvSpPr>
        <p:spPr>
          <a:xfrm>
            <a:off x="457200" y="785794"/>
            <a:ext cx="8218488" cy="5572164"/>
          </a:xfrm>
        </p:spPr>
        <p:txBody>
          <a:bodyPr>
            <a:normAutofit fontScale="55000" lnSpcReduction="20000"/>
          </a:bodyPr>
          <a:lstStyle/>
          <a:p>
            <a:pPr eaLnBrk="1" hangingPunct="1">
              <a:lnSpc>
                <a:spcPct val="170000"/>
              </a:lnSpc>
              <a:buFont typeface="Wingdings" pitchFamily="2" charset="2"/>
              <a:buNone/>
              <a:defRPr/>
            </a:pPr>
            <a:r>
              <a:rPr lang="tr-TR" sz="5400" dirty="0" smtClean="0"/>
              <a:t>       </a:t>
            </a:r>
            <a:r>
              <a:rPr lang="tr-TR" sz="5100" dirty="0" smtClean="0"/>
              <a:t>1876’da İngiltere’nin isteği ile Balkan olaylarını görüşmek ve Osmanlı –Rus anlaşmazlığını gidermek için İstanbul’da bir konferans düzenlendi. Bu konferansa </a:t>
            </a:r>
            <a:r>
              <a:rPr lang="tr-TR" sz="5100" dirty="0" smtClean="0">
                <a:cs typeface="Times New Roman" pitchFamily="18" charset="0"/>
              </a:rPr>
              <a:t>Osmanlı Devleti,</a:t>
            </a:r>
            <a:r>
              <a:rPr lang="tr-TR" sz="5100" dirty="0" smtClean="0"/>
              <a:t> </a:t>
            </a:r>
            <a:r>
              <a:rPr lang="tr-TR" sz="5100" dirty="0" smtClean="0">
                <a:cs typeface="Times New Roman" pitchFamily="18" charset="0"/>
              </a:rPr>
              <a:t>Rusya,İngiltere,</a:t>
            </a:r>
            <a:r>
              <a:rPr lang="tr-TR" sz="5100" dirty="0" smtClean="0"/>
              <a:t> </a:t>
            </a:r>
            <a:r>
              <a:rPr lang="tr-TR" sz="5100" dirty="0" smtClean="0">
                <a:cs typeface="Times New Roman" pitchFamily="18" charset="0"/>
              </a:rPr>
              <a:t>Fransa,</a:t>
            </a:r>
            <a:r>
              <a:rPr lang="tr-TR" sz="5100" dirty="0" smtClean="0"/>
              <a:t> </a:t>
            </a:r>
            <a:r>
              <a:rPr lang="tr-TR" sz="5100" dirty="0" smtClean="0">
                <a:cs typeface="Times New Roman" pitchFamily="18" charset="0"/>
              </a:rPr>
              <a:t>Avusturya,</a:t>
            </a:r>
            <a:r>
              <a:rPr lang="tr-TR" sz="5100" dirty="0" smtClean="0"/>
              <a:t> </a:t>
            </a:r>
            <a:r>
              <a:rPr lang="tr-TR" sz="5100" dirty="0" smtClean="0">
                <a:cs typeface="Times New Roman" pitchFamily="18" charset="0"/>
              </a:rPr>
              <a:t>Almanya ve İtalya katıldı. Konferans başladığı sırada ,</a:t>
            </a:r>
            <a:r>
              <a:rPr lang="tr-TR" sz="5100" dirty="0" smtClean="0"/>
              <a:t> </a:t>
            </a:r>
            <a:r>
              <a:rPr lang="tr-TR" sz="5100" dirty="0" smtClean="0">
                <a:cs typeface="Times New Roman" pitchFamily="18" charset="0"/>
              </a:rPr>
              <a:t>meşrutiyet ilan edildi.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863235">
                                            <p:txEl>
                                              <p:pRg st="0" end="0"/>
                                            </p:txEl>
                                          </p:spTgt>
                                        </p:tgtEl>
                                        <p:attrNameLst>
                                          <p:attrName>style.visibility</p:attrName>
                                        </p:attrNameLst>
                                      </p:cBhvr>
                                      <p:to>
                                        <p:strVal val="visible"/>
                                      </p:to>
                                    </p:set>
                                    <p:animEffect transition="in" filter="box(out)">
                                      <p:cBhvr>
                                        <p:cTn id="7" dur="500"/>
                                        <p:tgtEl>
                                          <p:spTgt spid="863235">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3235" grpId="0" build="p"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66307" name="Rectangle 3"/>
          <p:cNvSpPr>
            <a:spLocks noGrp="1" noChangeArrowheads="1"/>
          </p:cNvSpPr>
          <p:nvPr>
            <p:ph type="body" idx="1"/>
          </p:nvPr>
        </p:nvSpPr>
        <p:spPr>
          <a:xfrm>
            <a:off x="228600" y="714356"/>
            <a:ext cx="8686800" cy="5381644"/>
          </a:xfrm>
        </p:spPr>
        <p:txBody>
          <a:bodyPr>
            <a:normAutofit fontScale="70000" lnSpcReduction="20000"/>
          </a:bodyPr>
          <a:lstStyle/>
          <a:p>
            <a:pPr eaLnBrk="1" hangingPunct="1">
              <a:lnSpc>
                <a:spcPct val="170000"/>
              </a:lnSpc>
              <a:defRPr/>
            </a:pPr>
            <a:r>
              <a:rPr lang="tr-TR" sz="4000" dirty="0" smtClean="0"/>
              <a:t> </a:t>
            </a:r>
            <a:r>
              <a:rPr lang="tr-TR" sz="5400" dirty="0" smtClean="0">
                <a:cs typeface="Times New Roman" pitchFamily="18" charset="0"/>
              </a:rPr>
              <a:t>Sırbistan ve Karadağ’ın top</a:t>
            </a:r>
            <a:r>
              <a:rPr lang="tr-TR" sz="5400" dirty="0" smtClean="0"/>
              <a:t>-</a:t>
            </a:r>
            <a:r>
              <a:rPr lang="tr-TR" sz="5400" dirty="0" err="1" smtClean="0">
                <a:cs typeface="Times New Roman" pitchFamily="18" charset="0"/>
              </a:rPr>
              <a:t>raklarının</a:t>
            </a:r>
            <a:r>
              <a:rPr lang="tr-TR" sz="5400" dirty="0" smtClean="0">
                <a:cs typeface="Times New Roman" pitchFamily="18" charset="0"/>
              </a:rPr>
              <a:t> genişletilmesini</a:t>
            </a:r>
            <a:r>
              <a:rPr lang="tr-TR" sz="5400" dirty="0" smtClean="0"/>
              <a:t> </a:t>
            </a:r>
            <a:r>
              <a:rPr lang="tr-TR" sz="5400" dirty="0" smtClean="0">
                <a:cs typeface="Times New Roman" pitchFamily="18" charset="0"/>
              </a:rPr>
              <a:t>Bosna-Hersek ve Bulgaristan’da muhtar yönetimlerin kurulmasını istediler. Osmanlı Devleti bu istekleri kabul etmedi. </a:t>
            </a:r>
            <a:endParaRPr lang="tr-TR" sz="54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866307">
                                            <p:txEl>
                                              <p:pRg st="0" end="0"/>
                                            </p:txEl>
                                          </p:spTgt>
                                        </p:tgtEl>
                                        <p:attrNameLst>
                                          <p:attrName>style.visibility</p:attrName>
                                        </p:attrNameLst>
                                      </p:cBhvr>
                                      <p:to>
                                        <p:strVal val="visible"/>
                                      </p:to>
                                    </p:set>
                                    <p:animEffect transition="in" filter="box(out)">
                                      <p:cBhvr>
                                        <p:cTn id="7" dur="500"/>
                                        <p:tgtEl>
                                          <p:spTgt spid="866307">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6307" grpId="0" build="p" autoUpdateAnimBg="0"/>
    </p:bldLst>
  </p:timing>
</p:sld>
</file>

<file path=ppt/slides/slide3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67331" name="Rectangle 3"/>
          <p:cNvSpPr>
            <a:spLocks noGrp="1" noChangeArrowheads="1"/>
          </p:cNvSpPr>
          <p:nvPr>
            <p:ph type="body" idx="1"/>
          </p:nvPr>
        </p:nvSpPr>
        <p:spPr>
          <a:xfrm>
            <a:off x="381000" y="1000108"/>
            <a:ext cx="8534400" cy="5095892"/>
          </a:xfrm>
        </p:spPr>
        <p:txBody>
          <a:bodyPr>
            <a:normAutofit fontScale="92500"/>
          </a:bodyPr>
          <a:lstStyle/>
          <a:p>
            <a:pPr eaLnBrk="1" hangingPunct="1">
              <a:lnSpc>
                <a:spcPct val="170000"/>
              </a:lnSpc>
              <a:defRPr/>
            </a:pPr>
            <a:r>
              <a:rPr lang="tr-TR" sz="3600" dirty="0" smtClean="0">
                <a:cs typeface="Times New Roman" pitchFamily="18" charset="0"/>
              </a:rPr>
              <a:t>  Londra’da toplanan bu devletler Balkanlarda çeşitli ıslahatlar yapılmasını istediler. Osmanlı Devleti,bu istekleri kabul etmedi. Bunun üzerine Rusya Osmanlı Devleti’ne savaş açtı.</a:t>
            </a:r>
          </a:p>
          <a:p>
            <a:pPr eaLnBrk="1" hangingPunct="1">
              <a:lnSpc>
                <a:spcPct val="170000"/>
              </a:lnSpc>
              <a:defRPr/>
            </a:pPr>
            <a:endParaRPr lang="tr-TR" sz="36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867331">
                                            <p:txEl>
                                              <p:pRg st="0" end="0"/>
                                            </p:txEl>
                                          </p:spTgt>
                                        </p:tgtEl>
                                        <p:attrNameLst>
                                          <p:attrName>style.visibility</p:attrName>
                                        </p:attrNameLst>
                                      </p:cBhvr>
                                      <p:to>
                                        <p:strVal val="visible"/>
                                      </p:to>
                                    </p:set>
                                    <p:animEffect transition="in" filter="box(out)">
                                      <p:cBhvr>
                                        <p:cTn id="7" dur="500"/>
                                        <p:tgtEl>
                                          <p:spTgt spid="867331">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7331" grpId="0" build="p"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solidFill>
                  <a:srgbClr val="FFFF00"/>
                </a:solidFill>
              </a:rPr>
              <a:t>GERÇEK FAKİRLİK</a:t>
            </a:r>
            <a:r>
              <a:rPr lang="tr-TR" dirty="0" smtClean="0">
                <a:solidFill>
                  <a:srgbClr val="FFFF00"/>
                </a:solidFill>
              </a:rPr>
              <a:t/>
            </a:r>
            <a:br>
              <a:rPr lang="tr-TR" dirty="0" smtClean="0">
                <a:solidFill>
                  <a:srgbClr val="FFFF00"/>
                </a:solidFill>
              </a:rPr>
            </a:br>
            <a:endParaRPr lang="tr-TR" dirty="0">
              <a:solidFill>
                <a:srgbClr val="FFFF00"/>
              </a:solidFill>
            </a:endParaRPr>
          </a:p>
        </p:txBody>
      </p:sp>
      <p:sp>
        <p:nvSpPr>
          <p:cNvPr id="3" name="2 İçerik Yer Tutucusu"/>
          <p:cNvSpPr>
            <a:spLocks noGrp="1"/>
          </p:cNvSpPr>
          <p:nvPr>
            <p:ph idx="1"/>
          </p:nvPr>
        </p:nvSpPr>
        <p:spPr>
          <a:xfrm>
            <a:off x="457200" y="1071546"/>
            <a:ext cx="8229600" cy="5572164"/>
          </a:xfrm>
          <a:solidFill>
            <a:schemeClr val="accent6">
              <a:lumMod val="60000"/>
              <a:lumOff val="40000"/>
            </a:schemeClr>
          </a:solidFill>
        </p:spPr>
        <p:txBody>
          <a:bodyPr>
            <a:normAutofit/>
          </a:bodyPr>
          <a:lstStyle/>
          <a:p>
            <a:r>
              <a:rPr lang="tr-TR" dirty="0" smtClean="0"/>
              <a:t>Günlerden bir gün zengin bir baba ailesi ve oğlunu köye götürdü.Bu yolculuğun tek bir amacı Vardı insanların ne kadar fakir olabileceklerini oğluna göstermek.</a:t>
            </a:r>
          </a:p>
          <a:p>
            <a:r>
              <a:rPr lang="tr-TR" dirty="0" smtClean="0"/>
              <a:t>Çok fakir bir ailenin çiftliğinde bir gece ve gün geçirdiler.Yolculuktan döndüklerinde oğluna Sordu:</a:t>
            </a:r>
          </a:p>
          <a:p>
            <a:pPr lvl="0"/>
            <a:r>
              <a:rPr lang="tr-TR" dirty="0" smtClean="0"/>
              <a:t>İnsanların ne kadar fakir olabileceklerini gördün mü?</a:t>
            </a:r>
          </a:p>
          <a:p>
            <a:pPr lvl="0"/>
            <a:r>
              <a:rPr lang="tr-TR" dirty="0" smtClean="0"/>
              <a:t>Evet!</a:t>
            </a:r>
          </a:p>
          <a:p>
            <a:pPr lvl="0"/>
            <a:r>
              <a:rPr lang="tr-TR" dirty="0" smtClean="0"/>
              <a:t>Ne öğrendin peki?</a:t>
            </a:r>
          </a:p>
          <a:p>
            <a:endParaRPr lang="tr-TR"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785794"/>
            <a:ext cx="8229600" cy="5669014"/>
          </a:xfrm>
          <a:solidFill>
            <a:schemeClr val="accent6">
              <a:lumMod val="60000"/>
              <a:lumOff val="40000"/>
            </a:schemeClr>
          </a:solidFill>
        </p:spPr>
        <p:txBody>
          <a:bodyPr>
            <a:normAutofit lnSpcReduction="10000"/>
          </a:bodyPr>
          <a:lstStyle/>
          <a:p>
            <a:r>
              <a:rPr lang="tr-TR" dirty="0" smtClean="0"/>
              <a:t>Şunu gördüm:Bizim evde bir köpeğimiz var,onlarınsa dört.Bizim bahçenin ortasına kadar uzanan bir havuzumuz var,onlarınsa sonu olmayan bir dereleri,Bizim bahçemizde ithal lambalar var,onlarınsa yıldızları. Bizim görüş alanımız ön avluya kadar ,onlarsa bütün bir ufku görüyorlar.</a:t>
            </a:r>
          </a:p>
          <a:p>
            <a:r>
              <a:rPr lang="tr-TR" dirty="0" smtClean="0"/>
              <a:t>Oğlu sözlerini bitirdiğinde,babası söyleyecek bir şey bulamadı.Oğlu ekledi:</a:t>
            </a:r>
          </a:p>
          <a:p>
            <a:r>
              <a:rPr lang="tr-TR" dirty="0" smtClean="0"/>
              <a:t>-Teşekkürler baba, ne kadar fakir olduğumuzu gösterdiğin için.</a:t>
            </a:r>
          </a:p>
          <a:p>
            <a:endParaRPr lang="tr-TR"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2098" name="Rectangle 2"/>
          <p:cNvSpPr>
            <a:spLocks noGrp="1" noRot="1" noChangeArrowheads="1"/>
          </p:cNvSpPr>
          <p:nvPr>
            <p:ph type="title"/>
          </p:nvPr>
        </p:nvSpPr>
        <p:spPr>
          <a:xfrm>
            <a:off x="3059113" y="274638"/>
            <a:ext cx="5627687" cy="1570037"/>
          </a:xfrm>
        </p:spPr>
        <p:txBody>
          <a:bodyPr>
            <a:normAutofit fontScale="90000"/>
          </a:bodyPr>
          <a:lstStyle/>
          <a:p>
            <a:pPr eaLnBrk="1" hangingPunct="1">
              <a:defRPr/>
            </a:pPr>
            <a:r>
              <a:rPr lang="tr-TR" sz="3600" b="1" dirty="0" smtClean="0">
                <a:solidFill>
                  <a:srgbClr val="FFFF00"/>
                </a:solidFill>
                <a:cs typeface="Times New Roman" pitchFamily="18" charset="0"/>
              </a:rPr>
              <a:t>c-“Denize Düşen Yılana Sarılır”  (Mısır Meselesi )</a:t>
            </a:r>
            <a:br>
              <a:rPr lang="tr-TR" sz="3600" b="1" dirty="0" smtClean="0">
                <a:solidFill>
                  <a:srgbClr val="FFFF00"/>
                </a:solidFill>
                <a:cs typeface="Times New Roman" pitchFamily="18" charset="0"/>
              </a:rPr>
            </a:br>
            <a:endParaRPr lang="tr-TR" sz="3600" b="1" dirty="0" smtClean="0">
              <a:solidFill>
                <a:srgbClr val="FFFF00"/>
              </a:solidFill>
              <a:cs typeface="Times New Roman" pitchFamily="18" charset="0"/>
            </a:endParaRPr>
          </a:p>
        </p:txBody>
      </p:sp>
      <p:sp>
        <p:nvSpPr>
          <p:cNvPr id="772099" name="Rectangle 3"/>
          <p:cNvSpPr>
            <a:spLocks noGrp="1" noChangeArrowheads="1"/>
          </p:cNvSpPr>
          <p:nvPr>
            <p:ph type="body" sz="half" idx="1"/>
          </p:nvPr>
        </p:nvSpPr>
        <p:spPr>
          <a:xfrm>
            <a:off x="179388" y="1600200"/>
            <a:ext cx="8424862" cy="4205288"/>
          </a:xfrm>
        </p:spPr>
        <p:txBody>
          <a:bodyPr>
            <a:normAutofit fontScale="92500" lnSpcReduction="10000"/>
          </a:bodyPr>
          <a:lstStyle/>
          <a:p>
            <a:pPr eaLnBrk="1" hangingPunct="1">
              <a:buFont typeface="Wingdings" pitchFamily="2" charset="2"/>
              <a:buNone/>
              <a:defRPr/>
            </a:pPr>
            <a:r>
              <a:rPr lang="tr-TR" sz="2400" b="1" smtClean="0">
                <a:cs typeface="Times New Roman" pitchFamily="18" charset="0"/>
              </a:rPr>
              <a:t> </a:t>
            </a:r>
            <a:endParaRPr lang="tr-TR" sz="2400" smtClean="0">
              <a:cs typeface="Times New Roman" pitchFamily="18" charset="0"/>
            </a:endParaRPr>
          </a:p>
          <a:p>
            <a:pPr eaLnBrk="1" hangingPunct="1">
              <a:defRPr/>
            </a:pPr>
            <a:r>
              <a:rPr lang="tr-TR" sz="2400" b="1" smtClean="0">
                <a:cs typeface="Times New Roman" pitchFamily="18" charset="0"/>
              </a:rPr>
              <a:t>         </a:t>
            </a:r>
            <a:r>
              <a:rPr lang="tr-TR" sz="4800" b="1" smtClean="0">
                <a:cs typeface="Times New Roman" pitchFamily="18" charset="0"/>
              </a:rPr>
              <a:t>Yunan </a:t>
            </a:r>
            <a:r>
              <a:rPr lang="tr-TR" sz="4800" smtClean="0">
                <a:cs typeface="Times New Roman" pitchFamily="18" charset="0"/>
              </a:rPr>
              <a:t>isyanı’nın bastırıl</a:t>
            </a:r>
            <a:r>
              <a:rPr lang="tr-TR" sz="4800" smtClean="0"/>
              <a:t>-</a:t>
            </a:r>
            <a:r>
              <a:rPr lang="tr-TR" sz="4800" smtClean="0">
                <a:cs typeface="Times New Roman" pitchFamily="18" charset="0"/>
              </a:rPr>
              <a:t>masında etkili olan Mısır Vali</a:t>
            </a:r>
            <a:r>
              <a:rPr lang="tr-TR" sz="4800" smtClean="0"/>
              <a:t>-</a:t>
            </a:r>
            <a:r>
              <a:rPr lang="tr-TR" sz="4800" smtClean="0">
                <a:cs typeface="Times New Roman" pitchFamily="18" charset="0"/>
              </a:rPr>
              <a:t>si Mehmet Ali Paşa, Navarin’</a:t>
            </a:r>
            <a:r>
              <a:rPr lang="tr-TR" sz="4800" smtClean="0"/>
              <a:t> </a:t>
            </a:r>
            <a:r>
              <a:rPr lang="tr-TR" sz="4800" smtClean="0">
                <a:cs typeface="Times New Roman" pitchFamily="18" charset="0"/>
              </a:rPr>
              <a:t>de donanması yakıldığı için bu durumdan pek memnun olmadı. </a:t>
            </a:r>
            <a:endParaRPr lang="tr-TR" sz="4800" smtClean="0"/>
          </a:p>
        </p:txBody>
      </p:sp>
      <p:pic>
        <p:nvPicPr>
          <p:cNvPr id="459780" name="Picture 4" descr="aslan_1"/>
          <p:cNvPicPr>
            <a:picLocks noGrp="1" noChangeAspect="1" noChangeArrowheads="1"/>
          </p:cNvPicPr>
          <p:nvPr>
            <p:ph sz="half" idx="2"/>
          </p:nvPr>
        </p:nvPicPr>
        <p:blipFill>
          <a:blip r:embed="rId2" cstate="print"/>
          <a:srcRect/>
          <a:stretch>
            <a:fillRect/>
          </a:stretch>
        </p:blipFill>
        <p:spPr>
          <a:xfrm>
            <a:off x="468313" y="260350"/>
            <a:ext cx="1943100" cy="1457325"/>
          </a:xfrm>
          <a:noFill/>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3123" name="Rectangle 3"/>
          <p:cNvSpPr>
            <a:spLocks noGrp="1" noChangeArrowheads="1"/>
          </p:cNvSpPr>
          <p:nvPr>
            <p:ph idx="1"/>
          </p:nvPr>
        </p:nvSpPr>
        <p:spPr>
          <a:xfrm>
            <a:off x="304800" y="1071546"/>
            <a:ext cx="8610600" cy="5024454"/>
          </a:xfrm>
        </p:spPr>
        <p:txBody>
          <a:bodyPr>
            <a:normAutofit fontScale="62500" lnSpcReduction="20000"/>
          </a:bodyPr>
          <a:lstStyle/>
          <a:p>
            <a:pPr eaLnBrk="1" hangingPunct="1">
              <a:lnSpc>
                <a:spcPct val="170000"/>
              </a:lnSpc>
              <a:defRPr/>
            </a:pPr>
            <a:r>
              <a:rPr lang="tr-TR" sz="6000" dirty="0" smtClean="0">
                <a:cs typeface="Times New Roman" pitchFamily="18" charset="0"/>
              </a:rPr>
              <a:t>Bu sebepten 1828-1829 Osmanlı –Rus Savaşı’nda yardım isteyen  II.Mahmut’</a:t>
            </a:r>
            <a:r>
              <a:rPr lang="tr-TR" sz="6000" dirty="0" smtClean="0"/>
              <a:t> </a:t>
            </a:r>
            <a:r>
              <a:rPr lang="tr-TR" sz="6000" dirty="0" smtClean="0">
                <a:cs typeface="Times New Roman" pitchFamily="18" charset="0"/>
              </a:rPr>
              <a:t>a gerekli yardımı yapma</a:t>
            </a:r>
            <a:r>
              <a:rPr lang="tr-TR" sz="6000" dirty="0" smtClean="0"/>
              <a:t>-</a:t>
            </a:r>
            <a:r>
              <a:rPr lang="tr-TR" sz="6000" dirty="0" smtClean="0">
                <a:cs typeface="Times New Roman" pitchFamily="18" charset="0"/>
              </a:rPr>
              <a:t>yan Mehmet Ali Paşa’ya </a:t>
            </a:r>
            <a:r>
              <a:rPr lang="tr-TR" sz="6000" dirty="0" err="1" smtClean="0">
                <a:cs typeface="Times New Roman" pitchFamily="18" charset="0"/>
              </a:rPr>
              <a:t>vaad</a:t>
            </a:r>
            <a:r>
              <a:rPr lang="tr-TR" sz="6000" dirty="0" smtClean="0">
                <a:cs typeface="Times New Roman" pitchFamily="18" charset="0"/>
              </a:rPr>
              <a:t> ettiği toprakları vermedi.</a:t>
            </a:r>
            <a:endParaRPr lang="tr-TR" sz="6000" dirty="0" smtClean="0"/>
          </a:p>
          <a:p>
            <a:pPr eaLnBrk="1" hangingPunct="1">
              <a:lnSpc>
                <a:spcPct val="90000"/>
              </a:lnSpc>
              <a:defRPr/>
            </a:pPr>
            <a:endParaRPr lang="tr-TR" sz="6000" dirty="0" smtClean="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TOSHIBA\Desktop\Programlar\Osmanlı ordusu\kavala.jpg"/>
          <p:cNvPicPr>
            <a:picLocks noGrp="1" noChangeAspect="1" noChangeArrowheads="1"/>
          </p:cNvPicPr>
          <p:nvPr>
            <p:ph idx="1"/>
          </p:nvPr>
        </p:nvPicPr>
        <p:blipFill>
          <a:blip r:embed="rId2"/>
          <a:srcRect/>
          <a:stretch>
            <a:fillRect/>
          </a:stretch>
        </p:blipFill>
        <p:spPr bwMode="auto">
          <a:xfrm>
            <a:off x="2714612" y="571480"/>
            <a:ext cx="3738582" cy="5111770"/>
          </a:xfrm>
          <a:prstGeom prst="rect">
            <a:avLst/>
          </a:prstGeom>
          <a:noFill/>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4147" name="Rectangle 3"/>
          <p:cNvSpPr>
            <a:spLocks noGrp="1" noChangeArrowheads="1"/>
          </p:cNvSpPr>
          <p:nvPr>
            <p:ph idx="1"/>
          </p:nvPr>
        </p:nvSpPr>
        <p:spPr>
          <a:xfrm>
            <a:off x="304800" y="857232"/>
            <a:ext cx="8610600" cy="5238768"/>
          </a:xfrm>
        </p:spPr>
        <p:txBody>
          <a:bodyPr>
            <a:normAutofit fontScale="55000" lnSpcReduction="20000"/>
          </a:bodyPr>
          <a:lstStyle/>
          <a:p>
            <a:pPr eaLnBrk="1" hangingPunct="1">
              <a:lnSpc>
                <a:spcPct val="170000"/>
              </a:lnSpc>
              <a:defRPr/>
            </a:pPr>
            <a:r>
              <a:rPr lang="tr-TR" sz="6000" dirty="0" smtClean="0">
                <a:cs typeface="Times New Roman" pitchFamily="18" charset="0"/>
              </a:rPr>
              <a:t> Bunun üzerine Mehmet Ali Paşa oğlu komutasındaki bir orduyu Suriye’ye gön</a:t>
            </a:r>
            <a:r>
              <a:rPr lang="tr-TR" sz="6000" dirty="0" smtClean="0"/>
              <a:t>-</a:t>
            </a:r>
            <a:r>
              <a:rPr lang="tr-TR" sz="6000" dirty="0" smtClean="0">
                <a:cs typeface="Times New Roman" pitchFamily="18" charset="0"/>
              </a:rPr>
              <a:t>derdi.</a:t>
            </a:r>
            <a:r>
              <a:rPr lang="tr-TR" sz="6000" dirty="0" smtClean="0"/>
              <a:t> </a:t>
            </a:r>
            <a:r>
              <a:rPr lang="tr-TR" sz="6000" dirty="0" smtClean="0">
                <a:cs typeface="Times New Roman" pitchFamily="18" charset="0"/>
              </a:rPr>
              <a:t>Oradan Anadolu’ya geçen İbrahim Paşa Osmanlı ordusunu iki defa yenilgiye uğrattı.</a:t>
            </a:r>
            <a:r>
              <a:rPr lang="tr-TR" sz="6000" dirty="0" smtClean="0"/>
              <a:t> </a:t>
            </a:r>
          </a:p>
          <a:p>
            <a:pPr eaLnBrk="1" hangingPunct="1">
              <a:lnSpc>
                <a:spcPct val="170000"/>
              </a:lnSpc>
              <a:defRPr/>
            </a:pPr>
            <a:endParaRPr lang="tr-TR" sz="6000" dirty="0"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4419" name="Picture 3" descr="aslan_1"/>
          <p:cNvPicPr>
            <a:picLocks noGrp="1" noChangeAspect="1" noChangeArrowheads="1"/>
          </p:cNvPicPr>
          <p:nvPr>
            <p:ph type="title"/>
          </p:nvPr>
        </p:nvPicPr>
        <p:blipFill>
          <a:blip r:embed="rId2" cstate="print"/>
          <a:stretch>
            <a:fillRect/>
          </a:stretch>
        </p:blipFill>
        <p:spPr>
          <a:xfrm>
            <a:off x="3809307" y="396081"/>
            <a:ext cx="1525385" cy="1143000"/>
          </a:xfrm>
          <a:noFill/>
        </p:spPr>
      </p:pic>
      <p:sp>
        <p:nvSpPr>
          <p:cNvPr id="756738" name="Rectangle 2"/>
          <p:cNvSpPr>
            <a:spLocks noGrp="1" noChangeArrowheads="1"/>
          </p:cNvSpPr>
          <p:nvPr>
            <p:ph idx="1"/>
          </p:nvPr>
        </p:nvSpPr>
        <p:spPr>
          <a:xfrm>
            <a:off x="457200" y="1752600"/>
            <a:ext cx="8382000" cy="4464050"/>
          </a:xfrm>
        </p:spPr>
        <p:txBody>
          <a:bodyPr>
            <a:normAutofit fontScale="85000" lnSpcReduction="10000"/>
          </a:bodyPr>
          <a:lstStyle/>
          <a:p>
            <a:pPr eaLnBrk="1" hangingPunct="1">
              <a:lnSpc>
                <a:spcPct val="160000"/>
              </a:lnSpc>
              <a:defRPr/>
            </a:pPr>
            <a:r>
              <a:rPr lang="tr-TR" sz="4400" b="1" dirty="0" smtClean="0">
                <a:cs typeface="Times New Roman" pitchFamily="18" charset="0"/>
              </a:rPr>
              <a:t> </a:t>
            </a:r>
            <a:r>
              <a:rPr lang="tr-TR" sz="4400" dirty="0" smtClean="0">
                <a:cs typeface="Times New Roman" pitchFamily="18" charset="0"/>
              </a:rPr>
              <a:t>İngiltere’de Osmanlı Devleti’</a:t>
            </a:r>
            <a:r>
              <a:rPr lang="tr-TR" sz="4400" dirty="0" smtClean="0"/>
              <a:t> </a:t>
            </a:r>
            <a:r>
              <a:rPr lang="tr-TR" sz="4400" dirty="0" err="1" smtClean="0">
                <a:cs typeface="Times New Roman" pitchFamily="18" charset="0"/>
              </a:rPr>
              <a:t>nden</a:t>
            </a:r>
            <a:r>
              <a:rPr lang="tr-TR" sz="4400" dirty="0" smtClean="0">
                <a:cs typeface="Times New Roman" pitchFamily="18" charset="0"/>
              </a:rPr>
              <a:t> Eflak ve </a:t>
            </a:r>
            <a:r>
              <a:rPr lang="tr-TR" sz="4400" dirty="0" err="1" smtClean="0">
                <a:cs typeface="Times New Roman" pitchFamily="18" charset="0"/>
              </a:rPr>
              <a:t>Boğdan</a:t>
            </a:r>
            <a:r>
              <a:rPr lang="tr-TR" sz="4400" dirty="0" smtClean="0">
                <a:cs typeface="Times New Roman" pitchFamily="18" charset="0"/>
              </a:rPr>
              <a:t> beylerini görevlerine iade etmesini, Boğazların da açılmasını istedi. Osmanlı kabul etmedi.</a:t>
            </a:r>
          </a:p>
          <a:p>
            <a:pPr eaLnBrk="1" hangingPunct="1">
              <a:lnSpc>
                <a:spcPct val="150000"/>
              </a:lnSpc>
              <a:buFont typeface="Wingdings" pitchFamily="2" charset="2"/>
              <a:buNone/>
              <a:defRPr/>
            </a:pPr>
            <a:endParaRPr lang="tr-TR" dirty="0" smtClean="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500042"/>
            <a:ext cx="8229600" cy="5954766"/>
          </a:xfrm>
        </p:spPr>
        <p:txBody>
          <a:bodyPr>
            <a:normAutofit/>
          </a:bodyPr>
          <a:lstStyle/>
          <a:p>
            <a:r>
              <a:rPr lang="tr-TR" dirty="0" smtClean="0"/>
              <a:t>44. </a:t>
            </a:r>
            <a:r>
              <a:rPr lang="tr-TR" b="1" dirty="0" smtClean="0"/>
              <a:t>Aşağıdaki ayaklanmalardan hangisi, Mısır sorununun ortaya çıkmasına neden olmuştur?</a:t>
            </a:r>
          </a:p>
          <a:p>
            <a:pPr>
              <a:buNone/>
            </a:pPr>
            <a:endParaRPr lang="tr-TR" dirty="0" smtClean="0"/>
          </a:p>
          <a:p>
            <a:pPr lvl="0"/>
            <a:r>
              <a:rPr lang="tr-TR" dirty="0" smtClean="0"/>
              <a:t>A-Kabakçı Mustafa Paşa</a:t>
            </a:r>
          </a:p>
          <a:p>
            <a:pPr lvl="0"/>
            <a:r>
              <a:rPr lang="tr-TR" dirty="0" smtClean="0"/>
              <a:t>B-</a:t>
            </a:r>
            <a:r>
              <a:rPr lang="tr-TR" dirty="0" err="1" smtClean="0"/>
              <a:t>Tepedelenli</a:t>
            </a:r>
            <a:r>
              <a:rPr lang="tr-TR" dirty="0" smtClean="0"/>
              <a:t> Ali Paşa</a:t>
            </a:r>
          </a:p>
          <a:p>
            <a:pPr lvl="0"/>
            <a:r>
              <a:rPr lang="tr-TR" dirty="0" smtClean="0"/>
              <a:t>C-</a:t>
            </a:r>
            <a:r>
              <a:rPr lang="tr-TR" dirty="0" err="1" smtClean="0"/>
              <a:t>Vardar</a:t>
            </a:r>
            <a:r>
              <a:rPr lang="tr-TR" dirty="0" smtClean="0"/>
              <a:t> Ali Paşa</a:t>
            </a:r>
          </a:p>
          <a:p>
            <a:pPr lvl="0"/>
            <a:r>
              <a:rPr lang="tr-TR" dirty="0" smtClean="0"/>
              <a:t>D-Abaza Mehmet Paşa</a:t>
            </a:r>
          </a:p>
          <a:p>
            <a:pPr lvl="0"/>
            <a:r>
              <a:rPr lang="tr-TR" dirty="0" smtClean="0"/>
              <a:t>E-</a:t>
            </a:r>
            <a:r>
              <a:rPr lang="tr-TR" dirty="0" err="1" smtClean="0"/>
              <a:t>Kavalalı</a:t>
            </a:r>
            <a:r>
              <a:rPr lang="tr-TR" dirty="0" smtClean="0"/>
              <a:t> Mehmet Ali Paşa</a:t>
            </a:r>
          </a:p>
          <a:p>
            <a:pPr>
              <a:buNone/>
            </a:pPr>
            <a:r>
              <a:rPr lang="tr-TR" dirty="0" smtClean="0"/>
              <a:t>   					                       </a:t>
            </a:r>
            <a:r>
              <a:rPr lang="tr-TR" b="1" dirty="0" smtClean="0"/>
              <a:t>1994-ÖYS</a:t>
            </a:r>
            <a:endParaRPr lang="tr-TR" dirty="0" smtClean="0"/>
          </a:p>
          <a:p>
            <a:endParaRPr lang="tr-TR"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5171" name="Rectangle 3"/>
          <p:cNvSpPr>
            <a:spLocks noGrp="1" noChangeArrowheads="1"/>
          </p:cNvSpPr>
          <p:nvPr>
            <p:ph idx="1"/>
          </p:nvPr>
        </p:nvSpPr>
        <p:spPr>
          <a:xfrm>
            <a:off x="381000" y="714356"/>
            <a:ext cx="8534400" cy="5610244"/>
          </a:xfrm>
        </p:spPr>
        <p:txBody>
          <a:bodyPr>
            <a:normAutofit fontScale="62500" lnSpcReduction="20000"/>
          </a:bodyPr>
          <a:lstStyle/>
          <a:p>
            <a:pPr eaLnBrk="1" hangingPunct="1">
              <a:lnSpc>
                <a:spcPct val="160000"/>
              </a:lnSpc>
              <a:defRPr/>
            </a:pPr>
            <a:r>
              <a:rPr lang="tr-TR" sz="5400" dirty="0" smtClean="0">
                <a:cs typeface="Times New Roman" pitchFamily="18" charset="0"/>
              </a:rPr>
              <a:t>10-c</a:t>
            </a:r>
          </a:p>
          <a:p>
            <a:pPr eaLnBrk="1" hangingPunct="1">
              <a:lnSpc>
                <a:spcPct val="160000"/>
              </a:lnSpc>
              <a:defRPr/>
            </a:pPr>
            <a:r>
              <a:rPr lang="tr-TR" sz="5400" dirty="0" smtClean="0">
                <a:cs typeface="Times New Roman" pitchFamily="18" charset="0"/>
              </a:rPr>
              <a:t>Bu arada II.Mahmut bu gelişmeler üzerine İngiltere ve Fransa’dan yardım istedi;fakat gerekli yardımı alamadı. Bunun üzerine “Denize düşen yılana sarılır “ diyerek Rusya’</a:t>
            </a:r>
            <a:r>
              <a:rPr lang="tr-TR" sz="5400" dirty="0" smtClean="0"/>
              <a:t> </a:t>
            </a:r>
            <a:r>
              <a:rPr lang="tr-TR" sz="5400" dirty="0" smtClean="0">
                <a:cs typeface="Times New Roman" pitchFamily="18" charset="0"/>
              </a:rPr>
              <a:t>dan yardım istedi. </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6195" name="Rectangle 3"/>
          <p:cNvSpPr>
            <a:spLocks noGrp="1" noChangeArrowheads="1"/>
          </p:cNvSpPr>
          <p:nvPr>
            <p:ph idx="1"/>
          </p:nvPr>
        </p:nvSpPr>
        <p:spPr>
          <a:xfrm>
            <a:off x="381000" y="381000"/>
            <a:ext cx="8534400" cy="5715000"/>
          </a:xfrm>
        </p:spPr>
        <p:txBody>
          <a:bodyPr>
            <a:normAutofit fontScale="70000" lnSpcReduction="20000"/>
          </a:bodyPr>
          <a:lstStyle/>
          <a:p>
            <a:pPr eaLnBrk="1" hangingPunct="1">
              <a:lnSpc>
                <a:spcPct val="160000"/>
              </a:lnSpc>
              <a:defRPr/>
            </a:pPr>
            <a:r>
              <a:rPr lang="tr-TR" sz="6000" dirty="0" smtClean="0">
                <a:cs typeface="Times New Roman" pitchFamily="18" charset="0"/>
              </a:rPr>
              <a:t>Bir Rus filosu Marmara’ya geldi. Telaşlanan İngiltere ve Fransa araya girerek Osmanlı Devleti ile Mehmet Ali Paşa arasında Kütahya Antlaşması yapıldı.</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7219" name="Rectangle 3"/>
          <p:cNvSpPr>
            <a:spLocks noGrp="1" noChangeArrowheads="1"/>
          </p:cNvSpPr>
          <p:nvPr>
            <p:ph idx="1"/>
          </p:nvPr>
        </p:nvSpPr>
        <p:spPr>
          <a:xfrm>
            <a:off x="381000" y="381000"/>
            <a:ext cx="8534400" cy="5715000"/>
          </a:xfrm>
        </p:spPr>
        <p:txBody>
          <a:bodyPr>
            <a:normAutofit fontScale="70000" lnSpcReduction="20000"/>
          </a:bodyPr>
          <a:lstStyle/>
          <a:p>
            <a:pPr eaLnBrk="1" hangingPunct="1">
              <a:lnSpc>
                <a:spcPct val="160000"/>
              </a:lnSpc>
              <a:defRPr/>
            </a:pPr>
            <a:r>
              <a:rPr lang="tr-TR" sz="5400" dirty="0" smtClean="0">
                <a:solidFill>
                  <a:srgbClr val="FFFF66"/>
                </a:solidFill>
                <a:cs typeface="Times New Roman" pitchFamily="18" charset="0"/>
              </a:rPr>
              <a:t>Buna</a:t>
            </a:r>
            <a:r>
              <a:rPr lang="tr-TR" sz="5400" dirty="0" smtClean="0">
                <a:cs typeface="Times New Roman" pitchFamily="18" charset="0"/>
              </a:rPr>
              <a:t> </a:t>
            </a:r>
            <a:r>
              <a:rPr lang="tr-TR" sz="5400" dirty="0" smtClean="0">
                <a:solidFill>
                  <a:srgbClr val="FFFF66"/>
                </a:solidFill>
                <a:cs typeface="Times New Roman" pitchFamily="18" charset="0"/>
              </a:rPr>
              <a:t>göre;</a:t>
            </a:r>
            <a:r>
              <a:rPr lang="tr-TR" sz="5400" dirty="0" err="1" smtClean="0">
                <a:cs typeface="Times New Roman" pitchFamily="18" charset="0"/>
              </a:rPr>
              <a:t>Mehmed</a:t>
            </a:r>
            <a:r>
              <a:rPr lang="tr-TR" sz="5400" dirty="0" smtClean="0">
                <a:cs typeface="Times New Roman" pitchFamily="18" charset="0"/>
              </a:rPr>
              <a:t> Ali </a:t>
            </a:r>
            <a:r>
              <a:rPr lang="tr-TR" sz="5400" dirty="0" err="1" smtClean="0">
                <a:cs typeface="Times New Roman" pitchFamily="18" charset="0"/>
              </a:rPr>
              <a:t>Pa</a:t>
            </a:r>
            <a:r>
              <a:rPr lang="tr-TR" sz="5400" dirty="0" smtClean="0"/>
              <a:t>-</a:t>
            </a:r>
            <a:r>
              <a:rPr lang="tr-TR" sz="5400" dirty="0" err="1" smtClean="0">
                <a:cs typeface="Times New Roman" pitchFamily="18" charset="0"/>
              </a:rPr>
              <a:t>şa’ya</a:t>
            </a:r>
            <a:r>
              <a:rPr lang="tr-TR" sz="5400" dirty="0" smtClean="0">
                <a:cs typeface="Times New Roman" pitchFamily="18" charset="0"/>
              </a:rPr>
              <a:t>,Mısır ve Girit valiliklerine ek olarak Şam,İbrahim Paşa’ya da Cidde valiliğine ek olarak Adana Muhassıllığı (o bölgenin vergilerini toplama hakkı ) verildi. </a:t>
            </a:r>
          </a:p>
          <a:p>
            <a:pPr eaLnBrk="1" hangingPunct="1">
              <a:defRPr/>
            </a:pPr>
            <a:endParaRPr lang="tr-TR" sz="5400" dirty="0" smtClean="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43" name="Rectangle 3"/>
          <p:cNvSpPr>
            <a:spLocks noGrp="1" noChangeArrowheads="1"/>
          </p:cNvSpPr>
          <p:nvPr>
            <p:ph idx="1"/>
          </p:nvPr>
        </p:nvSpPr>
        <p:spPr>
          <a:xfrm>
            <a:off x="214282" y="642918"/>
            <a:ext cx="8763000" cy="5867400"/>
          </a:xfrm>
        </p:spPr>
        <p:txBody>
          <a:bodyPr>
            <a:normAutofit fontScale="62500" lnSpcReduction="20000"/>
          </a:bodyPr>
          <a:lstStyle/>
          <a:p>
            <a:pPr eaLnBrk="1" hangingPunct="1">
              <a:lnSpc>
                <a:spcPct val="160000"/>
              </a:lnSpc>
              <a:defRPr/>
            </a:pPr>
            <a:r>
              <a:rPr lang="tr-TR" sz="4800" dirty="0" smtClean="0">
                <a:solidFill>
                  <a:srgbClr val="FFFF00"/>
                </a:solidFill>
                <a:cs typeface="Times New Roman" pitchFamily="18" charset="0"/>
              </a:rPr>
              <a:t> Kütahya Antlaşmasına </a:t>
            </a:r>
            <a:r>
              <a:rPr lang="tr-TR" sz="4800" dirty="0" smtClean="0">
                <a:cs typeface="Times New Roman" pitchFamily="18" charset="0"/>
              </a:rPr>
              <a:t>rağmen kend</a:t>
            </a:r>
            <a:r>
              <a:rPr lang="tr-TR" sz="4800" dirty="0" smtClean="0"/>
              <a:t>i</a:t>
            </a:r>
            <a:r>
              <a:rPr lang="tr-TR" sz="4800" dirty="0" smtClean="0">
                <a:cs typeface="Times New Roman" pitchFamily="18" charset="0"/>
              </a:rPr>
              <a:t>sini güvende hissetmeyen II.Mahmut Rusya ile </a:t>
            </a:r>
            <a:r>
              <a:rPr lang="tr-TR" sz="4800" dirty="0" smtClean="0">
                <a:solidFill>
                  <a:srgbClr val="FFFF00"/>
                </a:solidFill>
                <a:cs typeface="Times New Roman" pitchFamily="18" charset="0"/>
              </a:rPr>
              <a:t>Hünkar İskelesi </a:t>
            </a:r>
            <a:r>
              <a:rPr lang="tr-TR" sz="4800" dirty="0" smtClean="0">
                <a:cs typeface="Times New Roman" pitchFamily="18" charset="0"/>
              </a:rPr>
              <a:t>Antlaşması’nı imzaladı. Buna göre; devletlerden biri saldırıya uğrarsa diğeri kara ve deniz kuvvetleri ile ona yardım ed</a:t>
            </a:r>
            <a:r>
              <a:rPr lang="tr-TR" sz="4800" dirty="0" smtClean="0"/>
              <a:t>e</a:t>
            </a:r>
            <a:r>
              <a:rPr lang="tr-TR" sz="4800" dirty="0" smtClean="0">
                <a:cs typeface="Times New Roman" pitchFamily="18" charset="0"/>
              </a:rPr>
              <a:t>cek,antlaşma 8 yıl süreli olacaktı.</a:t>
            </a:r>
          </a:p>
          <a:p>
            <a:pPr eaLnBrk="1" hangingPunct="1">
              <a:lnSpc>
                <a:spcPct val="90000"/>
              </a:lnSpc>
              <a:defRPr/>
            </a:pPr>
            <a:endParaRPr lang="tr-TR" sz="4800" dirty="0" smtClean="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9267" name="Rectangle 3"/>
          <p:cNvSpPr>
            <a:spLocks noGrp="1" noChangeArrowheads="1"/>
          </p:cNvSpPr>
          <p:nvPr>
            <p:ph idx="1"/>
          </p:nvPr>
        </p:nvSpPr>
        <p:spPr>
          <a:xfrm>
            <a:off x="381000" y="785794"/>
            <a:ext cx="8534400" cy="5310206"/>
          </a:xfrm>
        </p:spPr>
        <p:txBody>
          <a:bodyPr>
            <a:normAutofit fontScale="62500" lnSpcReduction="20000"/>
          </a:bodyPr>
          <a:lstStyle/>
          <a:p>
            <a:pPr eaLnBrk="1" hangingPunct="1">
              <a:lnSpc>
                <a:spcPct val="170000"/>
              </a:lnSpc>
              <a:defRPr/>
            </a:pPr>
            <a:r>
              <a:rPr lang="tr-TR" sz="4800" dirty="0" smtClean="0">
                <a:cs typeface="Times New Roman" pitchFamily="18" charset="0"/>
              </a:rPr>
              <a:t>Yapılan Kütahya antlaşmasın</a:t>
            </a:r>
            <a:r>
              <a:rPr lang="tr-TR" sz="4800" dirty="0" smtClean="0"/>
              <a:t>-</a:t>
            </a:r>
            <a:r>
              <a:rPr lang="tr-TR" sz="4800" dirty="0" smtClean="0">
                <a:cs typeface="Times New Roman" pitchFamily="18" charset="0"/>
              </a:rPr>
              <a:t>dan her iki tarafta memnun olmadığı için 1839’da </a:t>
            </a:r>
            <a:r>
              <a:rPr lang="tr-TR" sz="4800" b="1" dirty="0" smtClean="0">
                <a:solidFill>
                  <a:srgbClr val="FFFF00"/>
                </a:solidFill>
                <a:cs typeface="Times New Roman" pitchFamily="18" charset="0"/>
              </a:rPr>
              <a:t>Nizip Savaşı </a:t>
            </a:r>
            <a:r>
              <a:rPr lang="tr-TR" sz="4800" dirty="0" smtClean="0">
                <a:cs typeface="Times New Roman" pitchFamily="18" charset="0"/>
              </a:rPr>
              <a:t>meydana geldi. Osmanlı kuvvetleri yenildi. Rusya’nın müdahale etmesini istemeyen İngiltere iki taraf arasında </a:t>
            </a:r>
            <a:r>
              <a:rPr lang="tr-TR" sz="4800" b="1" dirty="0" smtClean="0">
                <a:solidFill>
                  <a:srgbClr val="FFFF00"/>
                </a:solidFill>
                <a:cs typeface="Times New Roman" pitchFamily="18" charset="0"/>
              </a:rPr>
              <a:t>Londra Antlaşması’nın </a:t>
            </a:r>
            <a:r>
              <a:rPr lang="tr-TR" sz="4800" dirty="0" smtClean="0">
                <a:cs typeface="Times New Roman" pitchFamily="18" charset="0"/>
              </a:rPr>
              <a:t>yapılmasını sağladı.  </a:t>
            </a:r>
          </a:p>
          <a:p>
            <a:pPr eaLnBrk="1" hangingPunct="1">
              <a:lnSpc>
                <a:spcPct val="90000"/>
              </a:lnSpc>
              <a:defRPr/>
            </a:pPr>
            <a:endParaRPr lang="tr-TR" sz="4800" dirty="0" smtClean="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0291" name="Rectangle 3"/>
          <p:cNvSpPr>
            <a:spLocks noGrp="1" noChangeArrowheads="1"/>
          </p:cNvSpPr>
          <p:nvPr>
            <p:ph idx="1"/>
          </p:nvPr>
        </p:nvSpPr>
        <p:spPr>
          <a:xfrm>
            <a:off x="533400" y="928670"/>
            <a:ext cx="8610600" cy="5715000"/>
          </a:xfrm>
        </p:spPr>
        <p:txBody>
          <a:bodyPr>
            <a:normAutofit fontScale="62500" lnSpcReduction="20000"/>
          </a:bodyPr>
          <a:lstStyle/>
          <a:p>
            <a:pPr eaLnBrk="1" hangingPunct="1">
              <a:lnSpc>
                <a:spcPct val="170000"/>
              </a:lnSpc>
              <a:defRPr/>
            </a:pPr>
            <a:r>
              <a:rPr lang="tr-TR" sz="6000" dirty="0" smtClean="0">
                <a:cs typeface="Times New Roman" pitchFamily="18" charset="0"/>
              </a:rPr>
              <a:t>  Buna göre Mısır Valiliği babadan </a:t>
            </a:r>
            <a:r>
              <a:rPr lang="tr-TR" sz="6000" dirty="0" err="1" smtClean="0">
                <a:cs typeface="Times New Roman" pitchFamily="18" charset="0"/>
              </a:rPr>
              <a:t>oğula</a:t>
            </a:r>
            <a:r>
              <a:rPr lang="tr-TR" sz="6000" dirty="0" smtClean="0">
                <a:cs typeface="Times New Roman" pitchFamily="18" charset="0"/>
              </a:rPr>
              <a:t> geçmek şartıyla Mehmet Ali Paşa’</a:t>
            </a:r>
            <a:r>
              <a:rPr lang="tr-TR" sz="6000" dirty="0" smtClean="0"/>
              <a:t> </a:t>
            </a:r>
            <a:r>
              <a:rPr lang="tr-TR" sz="6000" dirty="0" smtClean="0">
                <a:cs typeface="Times New Roman" pitchFamily="18" charset="0"/>
              </a:rPr>
              <a:t>ya bırakılacak,toplanan vergilerin dörtte biri İstanbul’a gönderilecekti.</a:t>
            </a:r>
          </a:p>
          <a:p>
            <a:pPr eaLnBrk="1" hangingPunct="1">
              <a:defRPr/>
            </a:pPr>
            <a:endParaRPr lang="tr-TR" sz="6000" dirty="0" smtClean="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ctr"/>
            <a:r>
              <a:rPr lang="tr-TR" dirty="0" smtClean="0"/>
              <a:t>2012-LYS</a:t>
            </a:r>
            <a:endParaRPr lang="tr-TR" dirty="0"/>
          </a:p>
        </p:txBody>
      </p:sp>
      <p:pic>
        <p:nvPicPr>
          <p:cNvPr id="4098" name="Picture 2"/>
          <p:cNvPicPr>
            <a:picLocks noGrp="1" noChangeAspect="1" noChangeArrowheads="1"/>
          </p:cNvPicPr>
          <p:nvPr>
            <p:ph idx="1"/>
          </p:nvPr>
        </p:nvPicPr>
        <p:blipFill>
          <a:blip r:embed="rId2"/>
          <a:srcRect/>
          <a:stretch>
            <a:fillRect/>
          </a:stretch>
        </p:blipFill>
        <p:spPr bwMode="auto">
          <a:xfrm>
            <a:off x="714348" y="1500174"/>
            <a:ext cx="7929618" cy="4802201"/>
          </a:xfrm>
          <a:prstGeom prst="rect">
            <a:avLst/>
          </a:prstGeom>
          <a:noFill/>
          <a:ln w="9525">
            <a:noFill/>
            <a:miter lim="800000"/>
            <a:headEnd/>
            <a:tailEnd/>
          </a:ln>
          <a:effectLst/>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ctr"/>
            <a:r>
              <a:rPr lang="tr-TR" dirty="0" smtClean="0"/>
              <a:t>2010-LYS</a:t>
            </a:r>
            <a:endParaRPr lang="tr-TR" dirty="0"/>
          </a:p>
        </p:txBody>
      </p:sp>
      <p:pic>
        <p:nvPicPr>
          <p:cNvPr id="2050" name="Picture 2"/>
          <p:cNvPicPr>
            <a:picLocks noGrp="1" noChangeAspect="1" noChangeArrowheads="1"/>
          </p:cNvPicPr>
          <p:nvPr>
            <p:ph idx="1"/>
          </p:nvPr>
        </p:nvPicPr>
        <p:blipFill>
          <a:blip r:embed="rId2"/>
          <a:srcRect l="16618" t="41632" r="50000" b="20868"/>
          <a:stretch>
            <a:fillRect/>
          </a:stretch>
        </p:blipFill>
        <p:spPr bwMode="auto">
          <a:xfrm>
            <a:off x="1071538" y="1928802"/>
            <a:ext cx="7429552" cy="3571900"/>
          </a:xfrm>
          <a:prstGeom prst="rect">
            <a:avLst/>
          </a:prstGeom>
          <a:noFill/>
          <a:ln w="9525">
            <a:noFill/>
            <a:miter lim="800000"/>
            <a:headEnd/>
            <a:tailEnd/>
          </a:ln>
          <a:effectLst/>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5410" name="Rectangle 2"/>
          <p:cNvSpPr>
            <a:spLocks noGrp="1" noRot="1" noChangeArrowheads="1"/>
          </p:cNvSpPr>
          <p:nvPr>
            <p:ph type="title"/>
          </p:nvPr>
        </p:nvSpPr>
        <p:spPr>
          <a:xfrm>
            <a:off x="1116013" y="549275"/>
            <a:ext cx="8229600" cy="1143000"/>
          </a:xfrm>
        </p:spPr>
        <p:txBody>
          <a:bodyPr>
            <a:normAutofit fontScale="90000"/>
          </a:bodyPr>
          <a:lstStyle/>
          <a:p>
            <a:pPr eaLnBrk="1" hangingPunct="1">
              <a:defRPr/>
            </a:pPr>
            <a:r>
              <a:rPr lang="tr-TR" sz="3600" b="1" dirty="0" smtClean="0">
                <a:solidFill>
                  <a:srgbClr val="FFFF00"/>
                </a:solidFill>
                <a:latin typeface="Times New Roman" pitchFamily="18" charset="0"/>
              </a:rPr>
              <a:t>ç-Boğazlar Meselesi</a:t>
            </a:r>
            <a:br>
              <a:rPr lang="tr-TR" sz="3600" b="1" dirty="0" smtClean="0">
                <a:solidFill>
                  <a:srgbClr val="FFFF00"/>
                </a:solidFill>
                <a:latin typeface="Times New Roman" pitchFamily="18" charset="0"/>
              </a:rPr>
            </a:br>
            <a:endParaRPr lang="tr-TR" sz="3600" b="1" dirty="0" smtClean="0">
              <a:solidFill>
                <a:srgbClr val="FFFF00"/>
              </a:solidFill>
              <a:latin typeface="Times New Roman" pitchFamily="18" charset="0"/>
            </a:endParaRPr>
          </a:p>
        </p:txBody>
      </p:sp>
      <p:sp>
        <p:nvSpPr>
          <p:cNvPr id="785411" name="Rectangle 3"/>
          <p:cNvSpPr>
            <a:spLocks noGrp="1" noChangeArrowheads="1"/>
          </p:cNvSpPr>
          <p:nvPr>
            <p:ph type="body" sz="half" idx="1"/>
          </p:nvPr>
        </p:nvSpPr>
        <p:spPr>
          <a:xfrm>
            <a:off x="457200" y="1600200"/>
            <a:ext cx="8147050" cy="4525963"/>
          </a:xfrm>
        </p:spPr>
        <p:txBody>
          <a:bodyPr>
            <a:normAutofit fontScale="70000" lnSpcReduction="20000"/>
          </a:bodyPr>
          <a:lstStyle/>
          <a:p>
            <a:pPr eaLnBrk="1" hangingPunct="1">
              <a:lnSpc>
                <a:spcPct val="160000"/>
              </a:lnSpc>
              <a:defRPr/>
            </a:pPr>
            <a:r>
              <a:rPr lang="tr-TR" sz="2800" dirty="0" smtClean="0"/>
              <a:t>    </a:t>
            </a:r>
            <a:r>
              <a:rPr lang="tr-TR" sz="4800" dirty="0" smtClean="0">
                <a:cs typeface="Times New Roman" pitchFamily="18" charset="0"/>
              </a:rPr>
              <a:t>Osmanlı Devleti’nin Mısır meselesi yüzünden Rusya’</a:t>
            </a:r>
            <a:r>
              <a:rPr lang="tr-TR" sz="4800" dirty="0" smtClean="0"/>
              <a:t> </a:t>
            </a:r>
            <a:r>
              <a:rPr lang="tr-TR" sz="4800" dirty="0" smtClean="0">
                <a:cs typeface="Times New Roman" pitchFamily="18" charset="0"/>
              </a:rPr>
              <a:t>dan yardım istemesi ve Hünkar İskelesi Antlaşması’nı imzalaması ortaya bir</a:t>
            </a:r>
            <a:r>
              <a:rPr lang="tr-TR" sz="4800" dirty="0" smtClean="0"/>
              <a:t> </a:t>
            </a:r>
            <a:r>
              <a:rPr lang="tr-TR" sz="4800" b="1" dirty="0" smtClean="0">
                <a:solidFill>
                  <a:srgbClr val="FFFF00"/>
                </a:solidFill>
                <a:cs typeface="Times New Roman" pitchFamily="18" charset="0"/>
              </a:rPr>
              <a:t>“Boğazlar Meselesi” </a:t>
            </a:r>
            <a:r>
              <a:rPr lang="tr-TR" sz="4800" dirty="0" smtClean="0">
                <a:cs typeface="Times New Roman" pitchFamily="18" charset="0"/>
              </a:rPr>
              <a:t>çıkarmıştır. </a:t>
            </a:r>
            <a:endParaRPr lang="tr-TR" sz="4800" dirty="0"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63" name="Rectangle 3"/>
          <p:cNvSpPr>
            <a:spLocks noGrp="1" noChangeArrowheads="1"/>
          </p:cNvSpPr>
          <p:nvPr>
            <p:ph type="body" sz="half" idx="1"/>
          </p:nvPr>
        </p:nvSpPr>
        <p:spPr>
          <a:xfrm>
            <a:off x="250825" y="642918"/>
            <a:ext cx="8424863" cy="5786477"/>
          </a:xfrm>
        </p:spPr>
        <p:txBody>
          <a:bodyPr>
            <a:normAutofit fontScale="92500" lnSpcReduction="20000"/>
          </a:bodyPr>
          <a:lstStyle/>
          <a:p>
            <a:pPr marL="457200" indent="-457200" eaLnBrk="1" hangingPunct="1">
              <a:lnSpc>
                <a:spcPct val="160000"/>
              </a:lnSpc>
              <a:defRPr/>
            </a:pPr>
            <a:r>
              <a:rPr lang="tr-TR" sz="2400" dirty="0" smtClean="0">
                <a:cs typeface="Times New Roman" pitchFamily="18" charset="0"/>
              </a:rPr>
              <a:t> </a:t>
            </a:r>
            <a:r>
              <a:rPr lang="tr-TR" dirty="0" smtClean="0">
                <a:cs typeface="Times New Roman" pitchFamily="18" charset="0"/>
              </a:rPr>
              <a:t>Osmanlı ordusunun,Rusya’ya karşı savaşmak üzere,Tuna boylarına hareket etmesinden sonra kısa bir sonra İstanbul’da Kabakçı Mustafa isyanı başladı .III.Selim tahttan indirilerek yerine IV.Mustafa getirildi. Bu duru</a:t>
            </a:r>
            <a:r>
              <a:rPr lang="tr-TR" dirty="0" smtClean="0"/>
              <a:t>-</a:t>
            </a:r>
            <a:r>
              <a:rPr lang="tr-TR" dirty="0" smtClean="0">
                <a:cs typeface="Times New Roman" pitchFamily="18" charset="0"/>
              </a:rPr>
              <a:t>mu kabul etmeyen Alemdar Mustafa İstanbul’a gelerek III.Selim’i tahta tekrar geçirmek istedi.Onun öldürülmesi üzerine II.Mahmut’u tahta geçirdi(1808)</a:t>
            </a:r>
            <a:r>
              <a:rPr lang="tr-TR" dirty="0" smtClean="0"/>
              <a:t>.</a:t>
            </a:r>
          </a:p>
          <a:p>
            <a:pPr marL="457200" indent="-457200" eaLnBrk="1" hangingPunct="1">
              <a:lnSpc>
                <a:spcPct val="160000"/>
              </a:lnSpc>
              <a:buFont typeface="Wingdings" pitchFamily="2" charset="2"/>
              <a:buNone/>
              <a:defRPr/>
            </a:pPr>
            <a:endParaRPr lang="tr-TR" dirty="0" smtClean="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6435" name="Rectangle 3"/>
          <p:cNvSpPr>
            <a:spLocks noGrp="1" noChangeArrowheads="1"/>
          </p:cNvSpPr>
          <p:nvPr>
            <p:ph type="body" idx="1"/>
          </p:nvPr>
        </p:nvSpPr>
        <p:spPr>
          <a:xfrm>
            <a:off x="685800" y="785794"/>
            <a:ext cx="8458200" cy="5791200"/>
          </a:xfrm>
        </p:spPr>
        <p:txBody>
          <a:bodyPr>
            <a:normAutofit fontScale="62500" lnSpcReduction="20000"/>
          </a:bodyPr>
          <a:lstStyle/>
          <a:p>
            <a:pPr eaLnBrk="1" hangingPunct="1">
              <a:lnSpc>
                <a:spcPct val="170000"/>
              </a:lnSpc>
              <a:defRPr/>
            </a:pPr>
            <a:r>
              <a:rPr lang="tr-TR" sz="6000" dirty="0" smtClean="0">
                <a:cs typeface="Times New Roman" pitchFamily="18" charset="0"/>
              </a:rPr>
              <a:t>Hünkar İskelesi antlaşmasının 8 yıllık bitiminde Londra’da İngiltere’nin öncülüğünde toplanan Londra konferansında Boğazlar Sözleşmesi imzalandı. </a:t>
            </a:r>
            <a:endParaRPr lang="tr-TR" sz="6000" dirty="0" smtClean="0"/>
          </a:p>
          <a:p>
            <a:pPr eaLnBrk="1" hangingPunct="1">
              <a:lnSpc>
                <a:spcPct val="90000"/>
              </a:lnSpc>
              <a:defRPr/>
            </a:pPr>
            <a:endParaRPr lang="tr-TR" sz="6000" dirty="0" smtClean="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7459" name="Rectangle 3"/>
          <p:cNvSpPr>
            <a:spLocks noGrp="1" noChangeArrowheads="1"/>
          </p:cNvSpPr>
          <p:nvPr>
            <p:ph type="body" idx="1"/>
          </p:nvPr>
        </p:nvSpPr>
        <p:spPr>
          <a:xfrm>
            <a:off x="304800" y="500042"/>
            <a:ext cx="8610600" cy="5595958"/>
          </a:xfrm>
        </p:spPr>
        <p:txBody>
          <a:bodyPr>
            <a:normAutofit fontScale="92500" lnSpcReduction="10000"/>
          </a:bodyPr>
          <a:lstStyle/>
          <a:p>
            <a:pPr eaLnBrk="1" hangingPunct="1">
              <a:lnSpc>
                <a:spcPct val="150000"/>
              </a:lnSpc>
              <a:defRPr/>
            </a:pPr>
            <a:r>
              <a:rPr lang="tr-TR" sz="3600" dirty="0" smtClean="0">
                <a:cs typeface="Times New Roman" pitchFamily="18" charset="0"/>
              </a:rPr>
              <a:t>Buna göre;Osmanlı Devleti barış halindeyken Boğazların bütün savaş gemilerine kapalı tutulması kabul edildi.</a:t>
            </a:r>
          </a:p>
          <a:p>
            <a:pPr eaLnBrk="1" hangingPunct="1">
              <a:lnSpc>
                <a:spcPct val="150000"/>
              </a:lnSpc>
              <a:buFont typeface="Wingdings" pitchFamily="2" charset="2"/>
              <a:buNone/>
              <a:defRPr/>
            </a:pPr>
            <a:r>
              <a:rPr lang="tr-TR" sz="3600" dirty="0" smtClean="0">
                <a:cs typeface="Times New Roman" pitchFamily="18" charset="0"/>
              </a:rPr>
              <a:t>  </a:t>
            </a:r>
            <a:r>
              <a:rPr lang="tr-TR" sz="3600" dirty="0" smtClean="0"/>
              <a:t>  </a:t>
            </a:r>
          </a:p>
          <a:p>
            <a:pPr eaLnBrk="1" hangingPunct="1">
              <a:lnSpc>
                <a:spcPct val="150000"/>
              </a:lnSpc>
              <a:buFont typeface="Wingdings" pitchFamily="2" charset="2"/>
              <a:buNone/>
              <a:defRPr/>
            </a:pPr>
            <a:endParaRPr lang="tr-TR" sz="3600" dirty="0" smtClean="0"/>
          </a:p>
          <a:p>
            <a:pPr eaLnBrk="1" hangingPunct="1">
              <a:lnSpc>
                <a:spcPct val="150000"/>
              </a:lnSpc>
              <a:defRPr/>
            </a:pPr>
            <a:r>
              <a:rPr lang="tr-TR" sz="3600" dirty="0" smtClean="0">
                <a:cs typeface="Times New Roman" pitchFamily="18" charset="0"/>
              </a:rPr>
              <a:t>Bu sözleşme ile boğazlar,</a:t>
            </a:r>
            <a:r>
              <a:rPr lang="tr-TR" sz="3600" dirty="0" smtClean="0"/>
              <a:t> uluslararası</a:t>
            </a:r>
            <a:r>
              <a:rPr lang="tr-TR" sz="3600" dirty="0" smtClean="0">
                <a:cs typeface="Times New Roman" pitchFamily="18" charset="0"/>
              </a:rPr>
              <a:t> bir statü kazandı.   </a:t>
            </a:r>
          </a:p>
          <a:p>
            <a:pPr eaLnBrk="1" hangingPunct="1">
              <a:buFont typeface="Wingdings" pitchFamily="2" charset="2"/>
              <a:buNone/>
              <a:defRPr/>
            </a:pPr>
            <a:endParaRPr lang="tr-TR" sz="3600" dirty="0" smtClean="0">
              <a:cs typeface="Times New Roman" pitchFamily="18" charset="0"/>
            </a:endParaRPr>
          </a:p>
          <a:p>
            <a:pPr eaLnBrk="1" hangingPunct="1">
              <a:defRPr/>
            </a:pPr>
            <a:endParaRPr lang="tr-TR" sz="3600" dirty="0" smtClean="0"/>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500042"/>
            <a:ext cx="8229600" cy="5954766"/>
          </a:xfrm>
        </p:spPr>
        <p:txBody>
          <a:bodyPr>
            <a:normAutofit/>
          </a:bodyPr>
          <a:lstStyle/>
          <a:p>
            <a:r>
              <a:rPr lang="tr-TR" dirty="0" smtClean="0"/>
              <a:t>22. Hünkar İskelesi Antlaşması'nda Osmanlı Devleti, Rusya bir saldırıya uğrarsa Boğazlan kapatmayı kabul etmiştir.</a:t>
            </a:r>
          </a:p>
          <a:p>
            <a:r>
              <a:rPr lang="tr-TR" b="1" i="1" dirty="0" smtClean="0"/>
              <a:t> </a:t>
            </a:r>
            <a:endParaRPr lang="tr-TR" dirty="0" smtClean="0"/>
          </a:p>
          <a:p>
            <a:r>
              <a:rPr lang="tr-TR" b="1" dirty="0" smtClean="0"/>
              <a:t>Bu durumdan büyük ölçüde rahatsız olan devletlerden biri aşağıdakilerden hangisidir?</a:t>
            </a:r>
            <a:endParaRPr lang="tr-TR" dirty="0" smtClean="0"/>
          </a:p>
          <a:p>
            <a:r>
              <a:rPr lang="tr-TR" dirty="0" smtClean="0"/>
              <a:t>A) Prusya	B) İngiltere	C) Avusturya</a:t>
            </a:r>
          </a:p>
          <a:p>
            <a:r>
              <a:rPr lang="tr-TR" dirty="0" smtClean="0"/>
              <a:t>		D) </a:t>
            </a:r>
            <a:r>
              <a:rPr lang="tr-TR" dirty="0" err="1" smtClean="0"/>
              <a:t>Piyemonte</a:t>
            </a:r>
            <a:r>
              <a:rPr lang="tr-TR" dirty="0" smtClean="0"/>
              <a:t>      E) ispanya</a:t>
            </a:r>
          </a:p>
          <a:p>
            <a:pPr algn="r"/>
            <a:r>
              <a:rPr lang="tr-TR" b="1" dirty="0" smtClean="0"/>
              <a:t>(1989-ÖSS)</a:t>
            </a:r>
            <a:endParaRPr lang="tr-TR" dirty="0" smtClean="0"/>
          </a:p>
          <a:p>
            <a:endParaRPr lang="tr-TR" dirty="0"/>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500042"/>
            <a:ext cx="8229600" cy="5954766"/>
          </a:xfrm>
        </p:spPr>
        <p:txBody>
          <a:bodyPr>
            <a:normAutofit/>
          </a:bodyPr>
          <a:lstStyle/>
          <a:p>
            <a:r>
              <a:rPr lang="tr-TR" dirty="0" smtClean="0"/>
              <a:t>61. </a:t>
            </a:r>
            <a:r>
              <a:rPr lang="tr-TR" b="1" dirty="0" smtClean="0"/>
              <a:t>XIX. yüzyılın ortalarına doğru Boğazların sorun haline gelmesinde etkili olan antlaşma aşağıdakilerden hangisidir?</a:t>
            </a:r>
          </a:p>
          <a:p>
            <a:endParaRPr lang="tr-TR" dirty="0" smtClean="0"/>
          </a:p>
          <a:p>
            <a:pPr lvl="0"/>
            <a:r>
              <a:rPr lang="tr-TR" dirty="0" smtClean="0"/>
              <a:t>A-Bükreş Antlaşması</a:t>
            </a:r>
          </a:p>
          <a:p>
            <a:pPr lvl="0"/>
            <a:r>
              <a:rPr lang="tr-TR" dirty="0" smtClean="0"/>
              <a:t>B-Hünkar İskelesi Antlaşması</a:t>
            </a:r>
          </a:p>
          <a:p>
            <a:pPr lvl="0"/>
            <a:r>
              <a:rPr lang="tr-TR" dirty="0" smtClean="0"/>
              <a:t>C-Edirne Antlaşması</a:t>
            </a:r>
          </a:p>
          <a:p>
            <a:pPr lvl="0"/>
            <a:r>
              <a:rPr lang="tr-TR" dirty="0" smtClean="0"/>
              <a:t>D-Yaş Antlaşması</a:t>
            </a:r>
          </a:p>
          <a:p>
            <a:pPr lvl="0"/>
            <a:r>
              <a:rPr lang="tr-TR" dirty="0" smtClean="0"/>
              <a:t>E-Küçük Kaynarca Antlaşması</a:t>
            </a:r>
          </a:p>
          <a:p>
            <a:pPr>
              <a:buNone/>
            </a:pPr>
            <a:r>
              <a:rPr lang="tr-TR" dirty="0" smtClean="0"/>
              <a:t>							</a:t>
            </a:r>
            <a:r>
              <a:rPr lang="tr-TR" b="1" dirty="0" smtClean="0"/>
              <a:t>1997-ÖYS</a:t>
            </a:r>
            <a:endParaRPr lang="tr-TR" dirty="0"/>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785794"/>
            <a:ext cx="8229600" cy="5857916"/>
          </a:xfrm>
        </p:spPr>
        <p:txBody>
          <a:bodyPr/>
          <a:lstStyle/>
          <a:p>
            <a:r>
              <a:rPr lang="tr-TR" b="1" dirty="0" smtClean="0"/>
              <a:t>65. Aşağıdaki ayaklanmalardan hangisi, uluslararası bir boyut kazanmıştır?</a:t>
            </a:r>
          </a:p>
          <a:p>
            <a:endParaRPr lang="tr-TR" dirty="0" smtClean="0"/>
          </a:p>
          <a:p>
            <a:pPr lvl="0"/>
            <a:r>
              <a:rPr lang="tr-TR" dirty="0" smtClean="0"/>
              <a:t>A-</a:t>
            </a:r>
            <a:r>
              <a:rPr lang="tr-TR" dirty="0" err="1" smtClean="0"/>
              <a:t>Vardar</a:t>
            </a:r>
            <a:r>
              <a:rPr lang="tr-TR" dirty="0" smtClean="0"/>
              <a:t> Ali Paşa ayaklanması</a:t>
            </a:r>
          </a:p>
          <a:p>
            <a:pPr lvl="0"/>
            <a:r>
              <a:rPr lang="tr-TR" dirty="0" smtClean="0"/>
              <a:t>B-Karayazıcı ayaklanması</a:t>
            </a:r>
          </a:p>
          <a:p>
            <a:pPr lvl="0"/>
            <a:r>
              <a:rPr lang="tr-TR" dirty="0" smtClean="0"/>
              <a:t>C-Mehmet Ali Paşa Ayaklanması</a:t>
            </a:r>
          </a:p>
          <a:p>
            <a:pPr lvl="0"/>
            <a:r>
              <a:rPr lang="tr-TR" dirty="0" smtClean="0"/>
              <a:t>D-Patrona Halil ayaklanması</a:t>
            </a:r>
          </a:p>
          <a:p>
            <a:pPr lvl="0"/>
            <a:r>
              <a:rPr lang="tr-TR" dirty="0" smtClean="0"/>
              <a:t>E-</a:t>
            </a:r>
            <a:r>
              <a:rPr lang="tr-TR" dirty="0" err="1" smtClean="0"/>
              <a:t>Kalenderoğlu</a:t>
            </a:r>
            <a:r>
              <a:rPr lang="tr-TR" dirty="0" smtClean="0"/>
              <a:t> ayaklanması</a:t>
            </a:r>
          </a:p>
          <a:p>
            <a:r>
              <a:rPr lang="tr-TR" i="1" dirty="0" smtClean="0"/>
              <a:t>					</a:t>
            </a:r>
            <a:r>
              <a:rPr lang="tr-TR" b="1" i="1" dirty="0" smtClean="0"/>
              <a:t>1998-ÖYS</a:t>
            </a:r>
            <a:endParaRPr lang="tr-TR" dirty="0" smtClean="0"/>
          </a:p>
          <a:p>
            <a:endParaRPr lang="tr-TR" dirty="0"/>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500042"/>
            <a:ext cx="8229600" cy="6143668"/>
          </a:xfrm>
        </p:spPr>
        <p:txBody>
          <a:bodyPr>
            <a:normAutofit fontScale="70000" lnSpcReduction="20000"/>
          </a:bodyPr>
          <a:lstStyle/>
          <a:p>
            <a:r>
              <a:rPr lang="tr-TR" dirty="0" smtClean="0"/>
              <a:t>71. </a:t>
            </a:r>
            <a:r>
              <a:rPr lang="tr-TR" dirty="0" err="1" smtClean="0"/>
              <a:t>Baltalimanı</a:t>
            </a:r>
            <a:r>
              <a:rPr lang="tr-TR" dirty="0" smtClean="0"/>
              <a:t> Antlaşması'ndan önce, yerli ve yabancı tüccarlar mallarını ülke içinde bir bölgeden diğerine taşırlarken iç gümrük vergisi ödemek zorundaydılar. Yabancı tüccarlar </a:t>
            </a:r>
            <a:r>
              <a:rPr lang="tr-TR" dirty="0" err="1" smtClean="0"/>
              <a:t>Baltalimanı</a:t>
            </a:r>
            <a:r>
              <a:rPr lang="tr-TR" dirty="0" smtClean="0"/>
              <a:t> Antlaşması'yla bu yükümlülükten kurtulmuşlar; fakat yerli tüccarlar iç gümrük vergisini ödemeyi sürdürmüşlerdir.</a:t>
            </a:r>
          </a:p>
          <a:p>
            <a:r>
              <a:rPr lang="tr-TR" dirty="0" smtClean="0"/>
              <a:t> </a:t>
            </a:r>
          </a:p>
          <a:p>
            <a:r>
              <a:rPr lang="tr-TR" b="1" dirty="0" smtClean="0"/>
              <a:t>Aşağıdakilerden hangisi, </a:t>
            </a:r>
            <a:r>
              <a:rPr lang="tr-TR" b="1" dirty="0" err="1" smtClean="0"/>
              <a:t>Baltalimanı</a:t>
            </a:r>
            <a:r>
              <a:rPr lang="tr-TR" b="1" dirty="0" smtClean="0"/>
              <a:t>  Antlaşması'yla ortaya çıkan bu durumun sonuçlarından biri </a:t>
            </a:r>
            <a:r>
              <a:rPr lang="tr-TR" b="1" u="sng" dirty="0" smtClean="0"/>
              <a:t>değildir</a:t>
            </a:r>
            <a:r>
              <a:rPr lang="tr-TR" b="1" dirty="0" smtClean="0"/>
              <a:t>?</a:t>
            </a:r>
            <a:endParaRPr lang="tr-TR" dirty="0" smtClean="0"/>
          </a:p>
          <a:p>
            <a:r>
              <a:rPr lang="tr-TR" b="1" dirty="0" smtClean="0"/>
              <a:t> </a:t>
            </a:r>
            <a:endParaRPr lang="tr-TR" dirty="0" smtClean="0"/>
          </a:p>
          <a:p>
            <a:r>
              <a:rPr lang="tr-TR" dirty="0" smtClean="0"/>
              <a:t>A) Osmanlı pazarlarına, yabancı tüccarların egemen olması</a:t>
            </a:r>
          </a:p>
          <a:p>
            <a:r>
              <a:rPr lang="tr-TR" dirty="0" smtClean="0"/>
              <a:t>B) Yerli tüccarların yabancı tüccarlarla rekabet etmesinin zorlaşması</a:t>
            </a:r>
          </a:p>
          <a:p>
            <a:r>
              <a:rPr lang="tr-TR" dirty="0" smtClean="0"/>
              <a:t>C) Bazı yerli tüccarların ticaret hayatından çekilmek zorunda kalması</a:t>
            </a:r>
          </a:p>
          <a:p>
            <a:r>
              <a:rPr lang="tr-TR" dirty="0" smtClean="0"/>
              <a:t>D) Ticaret gelirlerinin daha çoğunun yabancılara gitmesi</a:t>
            </a:r>
          </a:p>
          <a:p>
            <a:r>
              <a:rPr lang="tr-TR" dirty="0" smtClean="0"/>
              <a:t>E)   Yerli mallarda kalitenin artması			</a:t>
            </a:r>
          </a:p>
          <a:p>
            <a:pPr algn="r"/>
            <a:r>
              <a:rPr lang="tr-TR" b="1" dirty="0" smtClean="0"/>
              <a:t>(1999-ÖSS)</a:t>
            </a:r>
            <a:endParaRPr lang="tr-TR" dirty="0" smtClean="0"/>
          </a:p>
          <a:p>
            <a:pPr algn="r">
              <a:buNone/>
            </a:pPr>
            <a:r>
              <a:rPr lang="tr-TR" b="1" dirty="0" smtClean="0"/>
              <a:t> </a:t>
            </a:r>
            <a:endParaRPr lang="tr-TR" dirty="0" smtClean="0"/>
          </a:p>
          <a:p>
            <a:endParaRPr lang="tr-TR" dirty="0"/>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3 İçerik Yer Tutucusu"/>
          <p:cNvGraphicFramePr>
            <a:graphicFrameLocks noGrp="1"/>
          </p:cNvGraphicFramePr>
          <p:nvPr>
            <p:ph idx="1"/>
          </p:nvPr>
        </p:nvGraphicFramePr>
        <p:xfrm>
          <a:off x="3" y="0"/>
          <a:ext cx="9143999" cy="6858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428604"/>
            <a:ext cx="8229600" cy="6026204"/>
          </a:xfrm>
          <a:solidFill>
            <a:schemeClr val="accent2">
              <a:lumMod val="75000"/>
            </a:schemeClr>
          </a:solidFill>
        </p:spPr>
        <p:txBody>
          <a:bodyPr/>
          <a:lstStyle/>
          <a:p>
            <a:pPr>
              <a:lnSpc>
                <a:spcPct val="150000"/>
              </a:lnSpc>
            </a:pPr>
            <a:r>
              <a:rPr lang="tr-TR" b="1" dirty="0" smtClean="0"/>
              <a:t>OSMANLI </a:t>
            </a:r>
            <a:r>
              <a:rPr lang="tr-TR" b="1" dirty="0" smtClean="0">
                <a:ln>
                  <a:solidFill>
                    <a:schemeClr val="accent1">
                      <a:lumMod val="60000"/>
                      <a:lumOff val="40000"/>
                    </a:schemeClr>
                  </a:solidFill>
                </a:ln>
              </a:rPr>
              <a:t>PADİŞAHLARI</a:t>
            </a:r>
            <a:endParaRPr lang="tr-TR" dirty="0" smtClean="0">
              <a:ln>
                <a:solidFill>
                  <a:schemeClr val="accent1">
                    <a:lumMod val="60000"/>
                    <a:lumOff val="40000"/>
                  </a:schemeClr>
                </a:solidFill>
              </a:ln>
            </a:endParaRPr>
          </a:p>
          <a:p>
            <a:pPr>
              <a:lnSpc>
                <a:spcPct val="150000"/>
              </a:lnSpc>
            </a:pPr>
            <a:r>
              <a:rPr lang="tr-TR" dirty="0" smtClean="0"/>
              <a:t>Osmanlı padişahları 14 isim kullanmışlardır. 1 tane Orhan, İbrahim, </a:t>
            </a:r>
            <a:r>
              <a:rPr lang="tr-TR" dirty="0" err="1" smtClean="0"/>
              <a:t>Abdülmecid</a:t>
            </a:r>
            <a:r>
              <a:rPr lang="tr-TR" dirty="0" smtClean="0"/>
              <a:t>, Abdülaziz; 2 tane </a:t>
            </a:r>
            <a:r>
              <a:rPr lang="tr-TR" dirty="0" err="1" smtClean="0"/>
              <a:t>Bayezid</a:t>
            </a:r>
            <a:r>
              <a:rPr lang="tr-TR" dirty="0" smtClean="0"/>
              <a:t>, Süleyman, Mahmut, Abdülhamit; 3 tane Osman, Selim, Ahmet; 4 tane Mustafa; 5 tane Murat ve nihayet 6 tane Mehmet ismi kullanılmıştır.</a:t>
            </a:r>
            <a:endParaRPr lang="tr-TR" dirty="0"/>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67494"/>
            <a:ext cx="8229600" cy="1089804"/>
          </a:xfrm>
        </p:spPr>
        <p:txBody>
          <a:bodyPr>
            <a:normAutofit fontScale="90000"/>
          </a:bodyPr>
          <a:lstStyle/>
          <a:p>
            <a:r>
              <a:rPr lang="tr-TR" dirty="0" smtClean="0"/>
              <a:t>5.Sanayi İnkılabının Osmanlı Devleti’ne Etkisi</a:t>
            </a:r>
            <a:endParaRPr lang="tr-TR" dirty="0"/>
          </a:p>
        </p:txBody>
      </p:sp>
      <p:sp>
        <p:nvSpPr>
          <p:cNvPr id="3" name="2 İçerik Yer Tutucusu"/>
          <p:cNvSpPr>
            <a:spLocks noGrp="1"/>
          </p:cNvSpPr>
          <p:nvPr>
            <p:ph idx="1"/>
          </p:nvPr>
        </p:nvSpPr>
        <p:spPr>
          <a:xfrm>
            <a:off x="457200" y="1500174"/>
            <a:ext cx="8229600" cy="5143536"/>
          </a:xfrm>
        </p:spPr>
        <p:txBody>
          <a:bodyPr>
            <a:normAutofit fontScale="85000" lnSpcReduction="10000"/>
          </a:bodyPr>
          <a:lstStyle/>
          <a:p>
            <a:pPr>
              <a:lnSpc>
                <a:spcPct val="160000"/>
              </a:lnSpc>
              <a:spcBef>
                <a:spcPts val="0"/>
              </a:spcBef>
            </a:pPr>
            <a:r>
              <a:rPr lang="tr-TR" dirty="0" smtClean="0"/>
              <a:t>-</a:t>
            </a:r>
            <a:r>
              <a:rPr lang="tr-TR" b="1" dirty="0" smtClean="0"/>
              <a:t> </a:t>
            </a:r>
            <a:r>
              <a:rPr lang="tr-TR" dirty="0" smtClean="0"/>
              <a:t>Coğrafi keşiflerle zenginleşen Avrupalılar; artan tüketim eğilimlerini, elde ettikleri altın ve gümüşle Osmanlı pazarlarından karşılayınca  esnaf hammadde bulmakta zorlandı.</a:t>
            </a:r>
          </a:p>
          <a:p>
            <a:pPr>
              <a:lnSpc>
                <a:spcPct val="160000"/>
              </a:lnSpc>
              <a:spcBef>
                <a:spcPts val="0"/>
              </a:spcBef>
            </a:pPr>
            <a:r>
              <a:rPr lang="tr-TR" dirty="0" smtClean="0"/>
              <a:t>- </a:t>
            </a:r>
            <a:r>
              <a:rPr lang="tr-TR" dirty="0" err="1" smtClean="0"/>
              <a:t>Sanayii</a:t>
            </a:r>
            <a:r>
              <a:rPr lang="tr-TR" dirty="0" smtClean="0"/>
              <a:t> inkılâbı sonucu bol ve ucuz, üstelik kapitülasyonlar nedeniyle düşük gümrüklü Avrupa mallarıyla Osmanlı esnafı rekabet edemedi.</a:t>
            </a:r>
          </a:p>
          <a:p>
            <a:pPr>
              <a:lnSpc>
                <a:spcPct val="160000"/>
              </a:lnSpc>
              <a:spcBef>
                <a:spcPts val="0"/>
              </a:spcBef>
            </a:pPr>
            <a:endParaRPr lang="tr-TR" dirty="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571480"/>
            <a:ext cx="8229600" cy="5883328"/>
          </a:xfrm>
        </p:spPr>
        <p:txBody>
          <a:bodyPr/>
          <a:lstStyle/>
          <a:p>
            <a:pPr>
              <a:lnSpc>
                <a:spcPct val="150000"/>
              </a:lnSpc>
              <a:spcBef>
                <a:spcPts val="0"/>
              </a:spcBef>
            </a:pPr>
            <a:r>
              <a:rPr lang="tr-TR" dirty="0" smtClean="0"/>
              <a:t>-Lonca teşkilatı olumsuz etkilendi. Üretimdeki payları azaldı,zamanla teşkilat dağıldı.</a:t>
            </a:r>
          </a:p>
          <a:p>
            <a:pPr>
              <a:lnSpc>
                <a:spcPct val="150000"/>
              </a:lnSpc>
              <a:spcBef>
                <a:spcPts val="0"/>
              </a:spcBef>
            </a:pPr>
            <a:r>
              <a:rPr lang="tr-TR" dirty="0" smtClean="0"/>
              <a:t>-Daha önceleri dışarıya </a:t>
            </a:r>
            <a:r>
              <a:rPr lang="tr-TR" dirty="0" err="1" smtClean="0"/>
              <a:t>mamül</a:t>
            </a:r>
            <a:r>
              <a:rPr lang="tr-TR" dirty="0" smtClean="0"/>
              <a:t> madde satan Osmanlı Devleti zamanla yarı </a:t>
            </a:r>
            <a:r>
              <a:rPr lang="tr-TR" dirty="0" err="1" smtClean="0"/>
              <a:t>mamül</a:t>
            </a:r>
            <a:r>
              <a:rPr lang="tr-TR" dirty="0" smtClean="0"/>
              <a:t>, bir süre sonra da hammadde satmaya başlamıştır. Dolayısıyla kar hadleri düşmüştür.</a:t>
            </a:r>
          </a:p>
          <a:p>
            <a:pPr>
              <a:lnSpc>
                <a:spcPct val="150000"/>
              </a:lnSpc>
              <a:spcBef>
                <a:spcPts val="0"/>
              </a:spcBef>
            </a:pPr>
            <a:endParaRPr lang="tr-T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8787" name="Rectangle 3"/>
          <p:cNvSpPr>
            <a:spLocks noGrp="1" noChangeArrowheads="1"/>
          </p:cNvSpPr>
          <p:nvPr>
            <p:ph type="body" sz="half" idx="1"/>
          </p:nvPr>
        </p:nvSpPr>
        <p:spPr>
          <a:xfrm>
            <a:off x="179388" y="428605"/>
            <a:ext cx="8569325" cy="6169046"/>
          </a:xfrm>
        </p:spPr>
        <p:txBody>
          <a:bodyPr>
            <a:normAutofit fontScale="85000" lnSpcReduction="10000"/>
          </a:bodyPr>
          <a:lstStyle/>
          <a:p>
            <a:pPr marL="457200" indent="-457200" eaLnBrk="1" hangingPunct="1">
              <a:lnSpc>
                <a:spcPct val="160000"/>
              </a:lnSpc>
              <a:defRPr/>
            </a:pPr>
            <a:r>
              <a:rPr lang="tr-TR" dirty="0" smtClean="0">
                <a:cs typeface="Times New Roman" pitchFamily="18" charset="0"/>
              </a:rPr>
              <a:t>Bu sırada Avrupa’da yeni gelişmeler olmuş Fransa, Rusya ile </a:t>
            </a:r>
            <a:r>
              <a:rPr lang="tr-TR" dirty="0" err="1" smtClean="0">
                <a:solidFill>
                  <a:srgbClr val="FFFF66"/>
                </a:solidFill>
                <a:cs typeface="Times New Roman" pitchFamily="18" charset="0"/>
              </a:rPr>
              <a:t>Tilsit</a:t>
            </a:r>
            <a:r>
              <a:rPr lang="tr-TR" dirty="0" smtClean="0">
                <a:solidFill>
                  <a:srgbClr val="FFFF66"/>
                </a:solidFill>
                <a:cs typeface="Times New Roman" pitchFamily="18" charset="0"/>
              </a:rPr>
              <a:t> Antlaşmasını</a:t>
            </a:r>
            <a:r>
              <a:rPr lang="tr-TR" dirty="0" smtClean="0">
                <a:cs typeface="Times New Roman" pitchFamily="18" charset="0"/>
              </a:rPr>
              <a:t> imzalamıştı(1807). Bu antlaşma da Osmanlı aleyhine hükümlerde vardı. Daha sonra Osmanlı topraklarını paylaşmayı da düşünmüşlerdir. Bu gelişmeler Osmanlı Devleti ile İngiltere’yi birbirine yaklaştırdı. İki devlet arasında </a:t>
            </a:r>
            <a:r>
              <a:rPr lang="tr-TR" dirty="0" err="1" smtClean="0">
                <a:solidFill>
                  <a:srgbClr val="FFFF66"/>
                </a:solidFill>
                <a:cs typeface="Times New Roman" pitchFamily="18" charset="0"/>
              </a:rPr>
              <a:t>Kal’a</a:t>
            </a:r>
            <a:r>
              <a:rPr lang="tr-TR" dirty="0" smtClean="0">
                <a:solidFill>
                  <a:srgbClr val="FFFF66"/>
                </a:solidFill>
                <a:cs typeface="Times New Roman" pitchFamily="18" charset="0"/>
              </a:rPr>
              <a:t>-i Sultaniye</a:t>
            </a:r>
            <a:r>
              <a:rPr lang="tr-TR" dirty="0" smtClean="0">
                <a:cs typeface="Times New Roman" pitchFamily="18" charset="0"/>
              </a:rPr>
              <a:t> antlaşması yapıldı(1809).Bu antlaşmayla Boğazlardan barış zamanında hiçbir savaş gemisi geçemeyecekti.</a:t>
            </a:r>
          </a:p>
          <a:p>
            <a:pPr marL="457200" indent="-457200" eaLnBrk="1" hangingPunct="1">
              <a:lnSpc>
                <a:spcPct val="160000"/>
              </a:lnSpc>
              <a:buFont typeface="Wingdings" pitchFamily="2" charset="2"/>
              <a:buNone/>
              <a:defRPr/>
            </a:pPr>
            <a:endParaRPr lang="tr-TR" dirty="0" smtClean="0"/>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dirty="0" smtClean="0"/>
              <a:t>2-Karşı Tedbirler: </a:t>
            </a:r>
            <a:r>
              <a:rPr lang="tr-TR" b="1" dirty="0" err="1" smtClean="0"/>
              <a:t>Sanayii</a:t>
            </a:r>
            <a:r>
              <a:rPr lang="tr-TR" b="1" dirty="0" smtClean="0"/>
              <a:t> Islah ve Geliştirme Çabaları</a:t>
            </a:r>
            <a:r>
              <a:rPr lang="tr-TR" dirty="0" smtClean="0"/>
              <a:t/>
            </a:r>
            <a:br>
              <a:rPr lang="tr-TR" dirty="0" smtClean="0"/>
            </a:br>
            <a:endParaRPr lang="tr-TR" dirty="0"/>
          </a:p>
        </p:txBody>
      </p:sp>
      <p:sp>
        <p:nvSpPr>
          <p:cNvPr id="3" name="2 İçerik Yer Tutucusu"/>
          <p:cNvSpPr>
            <a:spLocks noGrp="1"/>
          </p:cNvSpPr>
          <p:nvPr>
            <p:ph idx="1"/>
          </p:nvPr>
        </p:nvSpPr>
        <p:spPr/>
        <p:txBody>
          <a:bodyPr/>
          <a:lstStyle/>
          <a:p>
            <a:r>
              <a:rPr lang="tr-TR" dirty="0" smtClean="0"/>
              <a:t>1)- Sanayi hammaddelerinin ihracını yasaklamıştır.</a:t>
            </a:r>
          </a:p>
          <a:p>
            <a:r>
              <a:rPr lang="tr-TR" dirty="0" smtClean="0"/>
              <a:t>2)- Gelişmiş teknolojiyle yeni imalathaneler açmıştır.</a:t>
            </a:r>
          </a:p>
          <a:p>
            <a:r>
              <a:rPr lang="tr-TR" dirty="0" smtClean="0"/>
              <a:t>3)- Islah-ı </a:t>
            </a:r>
            <a:r>
              <a:rPr lang="tr-TR" dirty="0" err="1" smtClean="0"/>
              <a:t>Sanayii</a:t>
            </a:r>
            <a:r>
              <a:rPr lang="tr-TR" dirty="0" smtClean="0"/>
              <a:t> Komisyonu kurarak, esnaf birliklerini canlandırmaya ve onları şirketleşmeye çalışmıştır.</a:t>
            </a:r>
          </a:p>
          <a:p>
            <a:endParaRPr lang="tr-TR" dirty="0"/>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ctr"/>
            <a:r>
              <a:rPr lang="tr-TR" dirty="0" smtClean="0"/>
              <a:t>2011-LYS</a:t>
            </a:r>
            <a:endParaRPr lang="tr-TR" dirty="0"/>
          </a:p>
        </p:txBody>
      </p:sp>
      <p:pic>
        <p:nvPicPr>
          <p:cNvPr id="3074" name="Picture 2"/>
          <p:cNvPicPr>
            <a:picLocks noGrp="1" noChangeAspect="1" noChangeArrowheads="1"/>
          </p:cNvPicPr>
          <p:nvPr>
            <p:ph idx="1"/>
          </p:nvPr>
        </p:nvPicPr>
        <p:blipFill>
          <a:blip r:embed="rId2"/>
          <a:srcRect l="7028" t="35382" r="51683" b="9930"/>
          <a:stretch>
            <a:fillRect/>
          </a:stretch>
        </p:blipFill>
        <p:spPr bwMode="auto">
          <a:xfrm>
            <a:off x="857224" y="1714488"/>
            <a:ext cx="7500990" cy="4214842"/>
          </a:xfrm>
          <a:prstGeom prst="rect">
            <a:avLst/>
          </a:prstGeom>
          <a:noFill/>
          <a:ln w="9525">
            <a:noFill/>
            <a:miter lim="800000"/>
            <a:headEnd/>
            <a:tailEnd/>
          </a:ln>
          <a:effectLst/>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Grp="1" noChangeAspect="1" noChangeArrowheads="1"/>
          </p:cNvPicPr>
          <p:nvPr>
            <p:ph idx="1"/>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7491" name="Picture 3" descr="aslan_1"/>
          <p:cNvPicPr>
            <a:picLocks noGrp="1" noChangeAspect="1" noChangeArrowheads="1"/>
          </p:cNvPicPr>
          <p:nvPr>
            <p:ph type="title"/>
          </p:nvPr>
        </p:nvPicPr>
        <p:blipFill>
          <a:blip r:embed="rId2" cstate="print"/>
          <a:stretch>
            <a:fillRect/>
          </a:stretch>
        </p:blipFill>
        <p:spPr>
          <a:xfrm>
            <a:off x="3809307" y="396081"/>
            <a:ext cx="1525385" cy="1143000"/>
          </a:xfrm>
          <a:noFill/>
        </p:spPr>
      </p:pic>
      <p:sp>
        <p:nvSpPr>
          <p:cNvPr id="759810" name="Rectangle 2"/>
          <p:cNvSpPr>
            <a:spLocks noGrp="1" noChangeArrowheads="1"/>
          </p:cNvSpPr>
          <p:nvPr>
            <p:ph idx="1"/>
          </p:nvPr>
        </p:nvSpPr>
        <p:spPr>
          <a:xfrm>
            <a:off x="457200" y="1524000"/>
            <a:ext cx="8382000" cy="4692650"/>
          </a:xfrm>
        </p:spPr>
        <p:txBody>
          <a:bodyPr>
            <a:normAutofit fontScale="85000" lnSpcReduction="20000"/>
          </a:bodyPr>
          <a:lstStyle/>
          <a:p>
            <a:pPr eaLnBrk="1" hangingPunct="1">
              <a:lnSpc>
                <a:spcPct val="150000"/>
              </a:lnSpc>
              <a:defRPr/>
            </a:pPr>
            <a:r>
              <a:rPr lang="tr-TR" sz="4400" dirty="0" smtClean="0">
                <a:cs typeface="Times New Roman" pitchFamily="18" charset="0"/>
              </a:rPr>
              <a:t>Rusya ile yapılan Bükreş Antlaşması ile savaşa son verildi. Bu antlaşma ile </a:t>
            </a:r>
            <a:r>
              <a:rPr lang="tr-TR" sz="4400" dirty="0" err="1" smtClean="0">
                <a:cs typeface="Times New Roman" pitchFamily="18" charset="0"/>
              </a:rPr>
              <a:t>Prut</a:t>
            </a:r>
            <a:r>
              <a:rPr lang="tr-TR" sz="4400" dirty="0" smtClean="0">
                <a:cs typeface="Times New Roman" pitchFamily="18" charset="0"/>
              </a:rPr>
              <a:t> nehri sınır oldu. Sırbistan’a bazı ayrıcalıklar tanındı. </a:t>
            </a:r>
            <a:r>
              <a:rPr lang="tr-TR" sz="4400" dirty="0" err="1" smtClean="0">
                <a:cs typeface="Times New Roman" pitchFamily="18" charset="0"/>
              </a:rPr>
              <a:t>Besarabya</a:t>
            </a:r>
            <a:r>
              <a:rPr lang="tr-TR" sz="4400" dirty="0" smtClean="0">
                <a:cs typeface="Times New Roman" pitchFamily="18" charset="0"/>
              </a:rPr>
              <a:t> Ruslara bırakıldı.  </a:t>
            </a:r>
          </a:p>
          <a:p>
            <a:pPr eaLnBrk="1" hangingPunct="1">
              <a:lnSpc>
                <a:spcPct val="150000"/>
              </a:lnSpc>
              <a:buFont typeface="Wingdings" pitchFamily="2" charset="2"/>
              <a:buNone/>
              <a:defRPr/>
            </a:pPr>
            <a:endParaRPr lang="tr-TR" sz="4400" dirty="0" smtClean="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714356"/>
            <a:ext cx="8229600" cy="5740452"/>
          </a:xfrm>
          <a:solidFill>
            <a:schemeClr val="accent6">
              <a:lumMod val="75000"/>
            </a:schemeClr>
          </a:solidFill>
        </p:spPr>
        <p:txBody>
          <a:bodyPr/>
          <a:lstStyle/>
          <a:p>
            <a:r>
              <a:rPr lang="tr-TR" dirty="0" smtClean="0"/>
              <a:t>Tarih biyografisi ve monografi sahalarında dünya çapında ünlü şahsiyet olan </a:t>
            </a:r>
            <a:r>
              <a:rPr lang="tr-TR" dirty="0" err="1" smtClean="0"/>
              <a:t>İbnülemin</a:t>
            </a:r>
            <a:r>
              <a:rPr lang="tr-TR" dirty="0" smtClean="0"/>
              <a:t> Mahmut Kemal İnal’a sormuşlar : </a:t>
            </a:r>
            <a:r>
              <a:rPr lang="tr-TR" dirty="0" smtClean="0">
                <a:solidFill>
                  <a:srgbClr val="FFFF00"/>
                </a:solidFill>
              </a:rPr>
              <a:t>“Sizdeki bilginin çok azına sahip olmalarına rağmen sizden çok daha fazla tanınanlar var. Bunun sebebi nedir?”</a:t>
            </a:r>
            <a:r>
              <a:rPr lang="tr-TR" dirty="0" smtClean="0"/>
              <a:t> </a:t>
            </a:r>
            <a:r>
              <a:rPr lang="tr-TR" dirty="0" err="1" smtClean="0"/>
              <a:t>İbnülemin</a:t>
            </a:r>
            <a:r>
              <a:rPr lang="tr-TR" dirty="0" smtClean="0"/>
              <a:t> şöyle cevap vermiş</a:t>
            </a:r>
            <a:r>
              <a:rPr lang="tr-TR" dirty="0" smtClean="0">
                <a:solidFill>
                  <a:srgbClr val="FFFF00"/>
                </a:solidFill>
              </a:rPr>
              <a:t>:”Ben bilmek için öğrendim, onlar ise bilinmek için.”   </a:t>
            </a:r>
          </a:p>
          <a:p>
            <a:endParaRPr lang="tr-TR"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0834" name="Rectangle 2"/>
          <p:cNvSpPr>
            <a:spLocks noGrp="1" noRot="1" noChangeArrowheads="1"/>
          </p:cNvSpPr>
          <p:nvPr>
            <p:ph type="title"/>
          </p:nvPr>
        </p:nvSpPr>
        <p:spPr/>
        <p:txBody>
          <a:bodyPr/>
          <a:lstStyle/>
          <a:p>
            <a:pPr eaLnBrk="1" hangingPunct="1">
              <a:defRPr/>
            </a:pPr>
            <a:endParaRPr lang="tr-TR" smtClean="0"/>
          </a:p>
        </p:txBody>
      </p:sp>
      <p:sp>
        <p:nvSpPr>
          <p:cNvPr id="760835" name="Rectangle 3"/>
          <p:cNvSpPr>
            <a:spLocks noGrp="1" noChangeArrowheads="1"/>
          </p:cNvSpPr>
          <p:nvPr>
            <p:ph idx="1"/>
          </p:nvPr>
        </p:nvSpPr>
        <p:spPr>
          <a:xfrm>
            <a:off x="609600" y="1219200"/>
            <a:ext cx="8305800" cy="4876800"/>
          </a:xfrm>
        </p:spPr>
        <p:txBody>
          <a:bodyPr/>
          <a:lstStyle/>
          <a:p>
            <a:pPr eaLnBrk="1" hangingPunct="1">
              <a:buFont typeface="Wingdings" pitchFamily="2" charset="2"/>
              <a:buNone/>
              <a:defRPr/>
            </a:pPr>
            <a:endParaRPr lang="tr-TR" smtClean="0"/>
          </a:p>
        </p:txBody>
      </p:sp>
      <p:pic>
        <p:nvPicPr>
          <p:cNvPr id="448516" name="Picture 4" descr="manzara36"/>
          <p:cNvPicPr>
            <a:picLocks noChangeAspect="1" noChangeArrowheads="1"/>
          </p:cNvPicPr>
          <p:nvPr/>
        </p:nvPicPr>
        <p:blipFill>
          <a:blip r:embed="rId2"/>
          <a:srcRect/>
          <a:stretch>
            <a:fillRect/>
          </a:stretch>
        </p:blipFill>
        <p:spPr bwMode="auto">
          <a:xfrm>
            <a:off x="0" y="0"/>
            <a:ext cx="9372600" cy="6858000"/>
          </a:xfrm>
          <a:prstGeom prst="rect">
            <a:avLst/>
          </a:prstGeom>
          <a:noFill/>
          <a:ln w="9525">
            <a:noFill/>
            <a:miter lim="800000"/>
            <a:headEnd/>
            <a:tailEnd/>
          </a:ln>
        </p:spPr>
      </p:pic>
      <p:sp>
        <p:nvSpPr>
          <p:cNvPr id="448517" name="Rectangle 5"/>
          <p:cNvSpPr>
            <a:spLocks noChangeArrowheads="1"/>
          </p:cNvSpPr>
          <p:nvPr/>
        </p:nvSpPr>
        <p:spPr bwMode="auto">
          <a:xfrm>
            <a:off x="914400" y="1143000"/>
            <a:ext cx="7772400" cy="4065588"/>
          </a:xfrm>
          <a:prstGeom prst="rect">
            <a:avLst/>
          </a:prstGeom>
          <a:noFill/>
          <a:ln w="9525">
            <a:noFill/>
            <a:miter lim="800000"/>
            <a:headEnd/>
            <a:tailEnd/>
          </a:ln>
        </p:spPr>
        <p:txBody>
          <a:bodyPr lIns="171396" bIns="0">
            <a:spAutoFit/>
          </a:bodyPr>
          <a:lstStyle/>
          <a:p>
            <a:pPr eaLnBrk="0" hangingPunct="0"/>
            <a:endParaRPr kumimoji="1" lang="tr-TR" sz="4400" b="1" i="1">
              <a:latin typeface="Tahoma" pitchFamily="34" charset="0"/>
            </a:endParaRPr>
          </a:p>
          <a:p>
            <a:pPr eaLnBrk="0" hangingPunct="0"/>
            <a:r>
              <a:rPr kumimoji="1" lang="en-US" sz="4400" b="1" i="1">
                <a:latin typeface="Tahoma" pitchFamily="34" charset="0"/>
              </a:rPr>
              <a:t>"</a:t>
            </a:r>
            <a:r>
              <a:rPr kumimoji="1" lang="en-US" sz="4400" b="1" i="1">
                <a:solidFill>
                  <a:srgbClr val="000000"/>
                </a:solidFill>
                <a:latin typeface="Tahoma" pitchFamily="34" charset="0"/>
              </a:rPr>
              <a:t> </a:t>
            </a:r>
            <a:r>
              <a:rPr kumimoji="1" lang="en-US" sz="4400" b="1" i="1">
                <a:latin typeface="Tahoma" pitchFamily="34" charset="0"/>
              </a:rPr>
              <a:t>Karanl</a:t>
            </a:r>
            <a:r>
              <a:rPr kumimoji="1" lang="en-US" sz="4400" b="1" i="1">
                <a:latin typeface="Tahoma" pitchFamily="34" charset="0"/>
                <a:cs typeface="Arial" pitchFamily="34" charset="0"/>
              </a:rPr>
              <a:t>ı</a:t>
            </a:r>
            <a:r>
              <a:rPr kumimoji="1" lang="en-US" sz="4400" b="1" i="1">
                <a:latin typeface="Tahoma" pitchFamily="34" charset="0"/>
              </a:rPr>
              <a:t>ktan korkan </a:t>
            </a:r>
            <a:r>
              <a:rPr kumimoji="1" lang="en-US" sz="4400" b="1" i="1">
                <a:latin typeface="Tahoma" pitchFamily="34" charset="0"/>
                <a:cs typeface="Arial" pitchFamily="34" charset="0"/>
              </a:rPr>
              <a:t>ç</a:t>
            </a:r>
            <a:r>
              <a:rPr kumimoji="1" lang="en-US" sz="4400" b="1" i="1">
                <a:latin typeface="Tahoma" pitchFamily="34" charset="0"/>
              </a:rPr>
              <a:t>ocuk ve ayd</a:t>
            </a:r>
            <a:r>
              <a:rPr kumimoji="1" lang="en-US" sz="4400" b="1" i="1">
                <a:latin typeface="Tahoma" pitchFamily="34" charset="0"/>
                <a:cs typeface="Arial" pitchFamily="34" charset="0"/>
              </a:rPr>
              <a:t>ı</a:t>
            </a:r>
            <a:r>
              <a:rPr kumimoji="1" lang="en-US" sz="4400" b="1" i="1">
                <a:latin typeface="Tahoma" pitchFamily="34" charset="0"/>
              </a:rPr>
              <a:t>nl</a:t>
            </a:r>
            <a:r>
              <a:rPr kumimoji="1" lang="en-US" sz="4400" b="1" i="1">
                <a:latin typeface="Tahoma" pitchFamily="34" charset="0"/>
                <a:cs typeface="Arial" pitchFamily="34" charset="0"/>
              </a:rPr>
              <a:t>ı</a:t>
            </a:r>
            <a:r>
              <a:rPr kumimoji="1" lang="en-US" sz="4400" b="1" i="1">
                <a:latin typeface="Tahoma" pitchFamily="34" charset="0"/>
              </a:rPr>
              <a:t>ktan korkan yeti</a:t>
            </a:r>
            <a:r>
              <a:rPr kumimoji="1" lang="en-US" sz="4400" b="1" i="1">
                <a:latin typeface="Tahoma" pitchFamily="34" charset="0"/>
                <a:cs typeface="Arial" pitchFamily="34" charset="0"/>
              </a:rPr>
              <a:t>ş</a:t>
            </a:r>
            <a:r>
              <a:rPr kumimoji="1" lang="en-US" sz="4400" b="1" i="1">
                <a:latin typeface="Tahoma" pitchFamily="34" charset="0"/>
              </a:rPr>
              <a:t>kinden acaba hangisi daha aptald</a:t>
            </a:r>
            <a:r>
              <a:rPr kumimoji="1" lang="en-US" sz="4400" b="1" i="1">
                <a:latin typeface="Tahoma" pitchFamily="34" charset="0"/>
                <a:cs typeface="Arial" pitchFamily="34" charset="0"/>
              </a:rPr>
              <a:t>ı</a:t>
            </a:r>
            <a:r>
              <a:rPr kumimoji="1" lang="en-US" sz="4400" b="1" i="1">
                <a:latin typeface="Tahoma" pitchFamily="34" charset="0"/>
              </a:rPr>
              <a:t>r ?"</a:t>
            </a:r>
            <a:endParaRPr kumimoji="1" lang="en-US" sz="4400">
              <a:latin typeface="Arial" pitchFamily="34" charset="0"/>
              <a:cs typeface="Arial" pitchFamily="34" charset="0"/>
            </a:endParaRPr>
          </a:p>
          <a:p>
            <a:pPr eaLnBrk="0" hangingPunct="0"/>
            <a:endParaRPr kumimoji="1" lang="en-US" sz="4400">
              <a:latin typeface="Times New Roman" pitchFamily="18" charset="0"/>
            </a:endParaRPr>
          </a:p>
        </p:txBody>
      </p:sp>
      <p:sp>
        <p:nvSpPr>
          <p:cNvPr id="448518" name="Rectangle 6"/>
          <p:cNvSpPr>
            <a:spLocks noChangeArrowheads="1"/>
          </p:cNvSpPr>
          <p:nvPr/>
        </p:nvSpPr>
        <p:spPr bwMode="auto">
          <a:xfrm>
            <a:off x="0" y="2760663"/>
            <a:ext cx="9144000" cy="958850"/>
          </a:xfrm>
          <a:prstGeom prst="rect">
            <a:avLst/>
          </a:prstGeom>
          <a:noFill/>
          <a:ln w="9525">
            <a:noFill/>
            <a:miter lim="800000"/>
            <a:headEnd/>
            <a:tailEnd/>
          </a:ln>
        </p:spPr>
        <p:txBody>
          <a:bodyPr lIns="171396" bIns="0">
            <a:spAutoFit/>
          </a:bodyPr>
          <a:lstStyle/>
          <a:p>
            <a:pPr algn="just" eaLnBrk="0" hangingPunct="0"/>
            <a:endParaRPr kumimoji="1" lang="en-US" sz="1400">
              <a:solidFill>
                <a:srgbClr val="FFFFFF"/>
              </a:solidFill>
              <a:latin typeface="Arial" pitchFamily="34" charset="0"/>
              <a:cs typeface="Arial" pitchFamily="34" charset="0"/>
            </a:endParaRPr>
          </a:p>
          <a:p>
            <a:pPr algn="just" eaLnBrk="0" hangingPunct="0"/>
            <a:r>
              <a:rPr kumimoji="1" lang="en-US" sz="2200" b="1" i="1">
                <a:solidFill>
                  <a:srgbClr val="000000"/>
                </a:solidFill>
                <a:latin typeface="Tahoma" pitchFamily="34" charset="0"/>
              </a:rPr>
              <a:t> </a:t>
            </a:r>
            <a:endParaRPr kumimoji="1" lang="en-US" sz="1400">
              <a:solidFill>
                <a:srgbClr val="FFFFFF"/>
              </a:solidFill>
              <a:latin typeface="Arial" pitchFamily="34" charset="0"/>
              <a:cs typeface="Arial" pitchFamily="34" charset="0"/>
            </a:endParaRPr>
          </a:p>
          <a:p>
            <a:pPr eaLnBrk="0" hangingPunct="0"/>
            <a:endParaRPr kumimoji="1" lang="en-US" sz="2400">
              <a:latin typeface="Times New Roman" pitchFamily="18" charset="0"/>
            </a:endParaRPr>
          </a:p>
        </p:txBody>
      </p:sp>
      <p:sp>
        <p:nvSpPr>
          <p:cNvPr id="448519" name="Rectangle 7"/>
          <p:cNvSpPr>
            <a:spLocks noChangeArrowheads="1"/>
          </p:cNvSpPr>
          <p:nvPr/>
        </p:nvSpPr>
        <p:spPr bwMode="auto">
          <a:xfrm>
            <a:off x="0" y="3719513"/>
            <a:ext cx="9144000" cy="806450"/>
          </a:xfrm>
          <a:prstGeom prst="rect">
            <a:avLst/>
          </a:prstGeom>
          <a:noFill/>
          <a:ln w="9525">
            <a:noFill/>
            <a:miter lim="800000"/>
            <a:headEnd/>
            <a:tailEnd/>
          </a:ln>
        </p:spPr>
        <p:txBody>
          <a:bodyPr lIns="171396" bIns="0">
            <a:spAutoFit/>
          </a:bodyPr>
          <a:lstStyle/>
          <a:p>
            <a:pPr algn="just" eaLnBrk="0" hangingPunct="0"/>
            <a:endParaRPr kumimoji="1" lang="en-US" sz="1400">
              <a:solidFill>
                <a:srgbClr val="FFFFFF"/>
              </a:solidFill>
              <a:latin typeface="Arial" pitchFamily="34" charset="0"/>
              <a:cs typeface="Arial" pitchFamily="34" charset="0"/>
            </a:endParaRPr>
          </a:p>
          <a:p>
            <a:pPr algn="just" eaLnBrk="0" hangingPunct="0"/>
            <a:r>
              <a:rPr kumimoji="1" lang="en-US" sz="1200" b="1">
                <a:solidFill>
                  <a:srgbClr val="000000"/>
                </a:solidFill>
                <a:latin typeface="Tahoma" pitchFamily="34" charset="0"/>
              </a:rPr>
              <a:t> </a:t>
            </a:r>
            <a:endParaRPr kumimoji="1" lang="en-US" sz="1400">
              <a:solidFill>
                <a:srgbClr val="FFFFFF"/>
              </a:solidFill>
              <a:latin typeface="Arial" pitchFamily="34" charset="0"/>
              <a:cs typeface="Arial" pitchFamily="34" charset="0"/>
            </a:endParaRPr>
          </a:p>
          <a:p>
            <a:pPr eaLnBrk="0" hangingPunct="0"/>
            <a:endParaRPr kumimoji="1" lang="en-US" sz="2400">
              <a:latin typeface="Times New Roman" pitchFamily="18" charset="0"/>
            </a:endParaRPr>
          </a:p>
        </p:txBody>
      </p:sp>
      <p:sp>
        <p:nvSpPr>
          <p:cNvPr id="448520" name="Rectangle 8"/>
          <p:cNvSpPr>
            <a:spLocks noChangeArrowheads="1"/>
          </p:cNvSpPr>
          <p:nvPr/>
        </p:nvSpPr>
        <p:spPr bwMode="auto">
          <a:xfrm>
            <a:off x="0" y="4495800"/>
            <a:ext cx="9144000" cy="928688"/>
          </a:xfrm>
          <a:prstGeom prst="rect">
            <a:avLst/>
          </a:prstGeom>
          <a:noFill/>
          <a:ln w="9525">
            <a:noFill/>
            <a:miter lim="800000"/>
            <a:headEnd/>
            <a:tailEnd/>
          </a:ln>
        </p:spPr>
        <p:txBody>
          <a:bodyPr lIns="171396" bIns="0">
            <a:spAutoFit/>
          </a:bodyPr>
          <a:lstStyle/>
          <a:p>
            <a:pPr algn="just" eaLnBrk="0" hangingPunct="0"/>
            <a:endParaRPr kumimoji="1" lang="en-US" sz="1400">
              <a:solidFill>
                <a:srgbClr val="FFFFFF"/>
              </a:solidFill>
              <a:latin typeface="Arial" pitchFamily="34" charset="0"/>
              <a:cs typeface="Arial" pitchFamily="34" charset="0"/>
            </a:endParaRPr>
          </a:p>
          <a:p>
            <a:pPr algn="just" eaLnBrk="0" hangingPunct="0"/>
            <a:r>
              <a:rPr kumimoji="1" lang="en-US" sz="1200" b="1">
                <a:solidFill>
                  <a:srgbClr val="000000"/>
                </a:solidFill>
                <a:latin typeface="Tahoma" pitchFamily="34" charset="0"/>
              </a:rPr>
              <a:t> </a:t>
            </a:r>
            <a:endParaRPr kumimoji="1" lang="en-US" sz="1400">
              <a:solidFill>
                <a:srgbClr val="FFFFFF"/>
              </a:solidFill>
              <a:latin typeface="Arial" pitchFamily="34" charset="0"/>
              <a:cs typeface="Arial" pitchFamily="34" charset="0"/>
            </a:endParaRPr>
          </a:p>
          <a:p>
            <a:pPr algn="r" eaLnBrk="0" hangingPunct="0"/>
            <a:r>
              <a:rPr kumimoji="1" lang="tr-TR" sz="1200">
                <a:solidFill>
                  <a:srgbClr val="000000"/>
                </a:solidFill>
                <a:latin typeface="Tahoma" pitchFamily="34" charset="0"/>
              </a:rPr>
              <a:t>M. </a:t>
            </a:r>
            <a:r>
              <a:rPr kumimoji="1" lang="tr-TR" sz="3200">
                <a:solidFill>
                  <a:schemeClr val="tx2"/>
                </a:solidFill>
                <a:latin typeface="Tahoma" pitchFamily="34" charset="0"/>
              </a:rPr>
              <a:t>FREEHILL</a:t>
            </a:r>
            <a:r>
              <a:rPr kumimoji="1" lang="en-US" sz="3200">
                <a:solidFill>
                  <a:schemeClr val="tx2"/>
                </a:solidFill>
                <a:latin typeface="Times New Roman" pitchFamily="18" charset="0"/>
              </a:rPr>
              <a:t> </a:t>
            </a: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anlı">
  <a:themeElements>
    <a:clrScheme name="Canlı">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Canlı">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Canlı">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1041</TotalTime>
  <Words>1821</Words>
  <Application>Microsoft Office PowerPoint</Application>
  <PresentationFormat>Ekran Gösterisi (4:3)</PresentationFormat>
  <Paragraphs>165</Paragraphs>
  <Slides>62</Slides>
  <Notes>0</Notes>
  <HiddenSlides>0</HiddenSlides>
  <MMClips>0</MMClips>
  <ScaleCrop>false</ScaleCrop>
  <HeadingPairs>
    <vt:vector size="4" baseType="variant">
      <vt:variant>
        <vt:lpstr>Tema</vt:lpstr>
      </vt:variant>
      <vt:variant>
        <vt:i4>1</vt:i4>
      </vt:variant>
      <vt:variant>
        <vt:lpstr>Slayt Başlıkları</vt:lpstr>
      </vt:variant>
      <vt:variant>
        <vt:i4>62</vt:i4>
      </vt:variant>
    </vt:vector>
  </HeadingPairs>
  <TitlesOfParts>
    <vt:vector size="63" baseType="lpstr">
      <vt:lpstr>Canlı</vt:lpstr>
      <vt:lpstr>2.KONU: II.MAHMUT DÖNEMİ SİYASİ OLAYLARI</vt:lpstr>
      <vt:lpstr>1806-1812 Osmanlı-Rus Savaşı  </vt:lpstr>
      <vt:lpstr>Slayt 3</vt:lpstr>
      <vt:lpstr>Slayt 4</vt:lpstr>
      <vt:lpstr>Slayt 5</vt:lpstr>
      <vt:lpstr>Slayt 6</vt:lpstr>
      <vt:lpstr>Slayt 7</vt:lpstr>
      <vt:lpstr>Slayt 8</vt:lpstr>
      <vt:lpstr>Slayt 9</vt:lpstr>
      <vt:lpstr>2-Milliyetçilik Hareketleri ve Yeni Meseleler </vt:lpstr>
      <vt:lpstr>Slayt 11</vt:lpstr>
      <vt:lpstr>Slayt 12</vt:lpstr>
      <vt:lpstr>2010-LYS</vt:lpstr>
      <vt:lpstr>b-Yunan İsyanı ve 1828-1829 Osmanlı-Rus Savaşı </vt:lpstr>
      <vt:lpstr>Slayt 15</vt:lpstr>
      <vt:lpstr>Slayt 16</vt:lpstr>
      <vt:lpstr>LORD BYRON</vt:lpstr>
      <vt:lpstr>YAHYA KEMAL</vt:lpstr>
      <vt:lpstr>Slayt 19</vt:lpstr>
      <vt:lpstr>Slayt 20</vt:lpstr>
      <vt:lpstr>Slayt 21</vt:lpstr>
      <vt:lpstr>NAVARİN’DE OSMANLI DONANMASININ YAKILMASI</vt:lpstr>
      <vt:lpstr>Slayt 23</vt:lpstr>
      <vt:lpstr>Slayt 24</vt:lpstr>
      <vt:lpstr>Slayt 25</vt:lpstr>
      <vt:lpstr>Slayt 26</vt:lpstr>
      <vt:lpstr>a-Viyana Kongresi (1815)</vt:lpstr>
      <vt:lpstr>Slayt 28</vt:lpstr>
      <vt:lpstr>Slayt 29</vt:lpstr>
      <vt:lpstr>b-Şark Meselesi</vt:lpstr>
      <vt:lpstr>Slayt 31</vt:lpstr>
      <vt:lpstr>Slayt 32</vt:lpstr>
      <vt:lpstr>Slayt 33</vt:lpstr>
      <vt:lpstr>GERÇEK FAKİRLİK </vt:lpstr>
      <vt:lpstr>Slayt 35</vt:lpstr>
      <vt:lpstr>c-“Denize Düşen Yılana Sarılır”  (Mısır Meselesi ) </vt:lpstr>
      <vt:lpstr>Slayt 37</vt:lpstr>
      <vt:lpstr>Slayt 38</vt:lpstr>
      <vt:lpstr>Slayt 39</vt:lpstr>
      <vt:lpstr>Slayt 40</vt:lpstr>
      <vt:lpstr>Slayt 41</vt:lpstr>
      <vt:lpstr>Slayt 42</vt:lpstr>
      <vt:lpstr>Slayt 43</vt:lpstr>
      <vt:lpstr>Slayt 44</vt:lpstr>
      <vt:lpstr>Slayt 45</vt:lpstr>
      <vt:lpstr>Slayt 46</vt:lpstr>
      <vt:lpstr>2012-LYS</vt:lpstr>
      <vt:lpstr>2010-LYS</vt:lpstr>
      <vt:lpstr>ç-Boğazlar Meselesi </vt:lpstr>
      <vt:lpstr>Slayt 50</vt:lpstr>
      <vt:lpstr>Slayt 51</vt:lpstr>
      <vt:lpstr>Slayt 52</vt:lpstr>
      <vt:lpstr>Slayt 53</vt:lpstr>
      <vt:lpstr>Slayt 54</vt:lpstr>
      <vt:lpstr>Slayt 55</vt:lpstr>
      <vt:lpstr>Slayt 56</vt:lpstr>
      <vt:lpstr>Slayt 57</vt:lpstr>
      <vt:lpstr>5.Sanayi İnkılabının Osmanlı Devleti’ne Etkisi</vt:lpstr>
      <vt:lpstr>Slayt 59</vt:lpstr>
      <vt:lpstr>2-Karşı Tedbirler: Sanayii Islah ve Geliştirme Çabaları </vt:lpstr>
      <vt:lpstr>2011-LYS</vt:lpstr>
      <vt:lpstr>Slayt 62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XIX. YÜZYIL BAŞLARINDA ASYA VE AVRUPA</dc:title>
  <dc:creator>TOSHIBA</dc:creator>
  <cp:lastModifiedBy>TOSHIBA</cp:lastModifiedBy>
  <cp:revision>60</cp:revision>
  <dcterms:created xsi:type="dcterms:W3CDTF">2011-04-28T18:08:03Z</dcterms:created>
  <dcterms:modified xsi:type="dcterms:W3CDTF">2012-08-30T12:49:50Z</dcterms:modified>
</cp:coreProperties>
</file>