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2" r:id="rId2"/>
    <p:sldMasterId id="2147483724" r:id="rId3"/>
  </p:sldMasterIdLst>
  <p:notesMasterIdLst>
    <p:notesMasterId r:id="rId22"/>
  </p:notesMasterIdLst>
  <p:sldIdLst>
    <p:sldId id="363" r:id="rId4"/>
    <p:sldId id="366" r:id="rId5"/>
    <p:sldId id="367" r:id="rId6"/>
    <p:sldId id="320" r:id="rId7"/>
    <p:sldId id="321" r:id="rId8"/>
    <p:sldId id="322" r:id="rId9"/>
    <p:sldId id="323" r:id="rId10"/>
    <p:sldId id="324" r:id="rId11"/>
    <p:sldId id="325" r:id="rId12"/>
    <p:sldId id="326" r:id="rId13"/>
    <p:sldId id="327" r:id="rId14"/>
    <p:sldId id="328" r:id="rId15"/>
    <p:sldId id="329" r:id="rId16"/>
    <p:sldId id="362" r:id="rId17"/>
    <p:sldId id="330" r:id="rId18"/>
    <p:sldId id="331" r:id="rId19"/>
    <p:sldId id="332" r:id="rId20"/>
    <p:sldId id="36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9F568-07F2-4FBC-8262-CE51F358A73A}" type="datetimeFigureOut">
              <a:rPr lang="tr-TR" smtClean="0"/>
              <a:t>16.03.2020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1D65D-A4CF-4F82-83EC-8E518FD17897}" type="slidenum">
              <a:rPr lang="tr-TR" smtClean="0"/>
              <a:t>‹#›</a:t>
            </a:fld>
            <a:endParaRPr lang="tr-TR"/>
          </a:p>
        </p:txBody>
      </p:sp>
    </p:spTree>
    <p:extLst>
      <p:ext uri="{BB962C8B-B14F-4D97-AF65-F5344CB8AC3E}">
        <p14:creationId xmlns:p14="http://schemas.microsoft.com/office/powerpoint/2010/main" val="404724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375819"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3758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48CC7A8-7500-40A7-B8BE-F3B49B32004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8994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A57B2E-E9EE-4081-8B29-9F54073F7189}"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20526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9FAD9CC-F1B5-49A4-9C56-05FD66405822}"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7904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D456B26-34BA-48AF-8642-97AB2F00497B}"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63960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613EB486-0680-4BEE-8308-27E00FA71C20}"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926970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8229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3938588"/>
            <a:ext cx="8229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FA9EB89-E899-4961-B820-7F00DE0314A7}"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557018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DA7644D1-9D44-4C76-AFC2-2F6EE972EA43}" type="slidenum">
              <a:rPr lang="tr-TR">
                <a:solidFill>
                  <a:srgbClr val="FFFFFF"/>
                </a:solidFill>
              </a:rPr>
              <a:pPr>
                <a:defRPr/>
              </a:pPr>
              <a:t>‹#›</a:t>
            </a:fld>
            <a:endParaRPr 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51142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77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8456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602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680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76F3D2-9F55-4180-B370-C256FDA6A106}"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10731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2957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230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9793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4131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65766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142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438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13391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07215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8789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D8358E2-A72D-4619-84D4-3ADD3EA598C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21121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6232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65755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3464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10019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91202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89613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69688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99824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36334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2108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091D007-F6E0-4520-ADD2-2DF54AA6DB02}"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185292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15440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54434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tr-TR">
              <a:solidFill>
                <a:srgbClr val="B31166"/>
              </a:solidFill>
            </a:endParaRPr>
          </a:p>
        </p:txBody>
      </p:sp>
      <p:sp>
        <p:nvSpPr>
          <p:cNvPr id="5" name="Footer Placeholder 4"/>
          <p:cNvSpPr>
            <a:spLocks noGrp="1"/>
          </p:cNvSpPr>
          <p:nvPr>
            <p:ph type="ftr" sz="quarter" idx="11"/>
          </p:nvPr>
        </p:nvSpPr>
        <p:spPr>
          <a:xfrm>
            <a:off x="516133" y="6387910"/>
            <a:ext cx="3859795"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74308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B31166"/>
              </a:solidFill>
            </a:endParaRPr>
          </a:p>
        </p:txBody>
      </p:sp>
      <p:sp>
        <p:nvSpPr>
          <p:cNvPr id="5" name="Footer Placeholder 4"/>
          <p:cNvSpPr>
            <a:spLocks noGrp="1"/>
          </p:cNvSpPr>
          <p:nvPr>
            <p:ph type="ftr" sz="quarter" idx="11"/>
          </p:nvPr>
        </p:nvSpPr>
        <p:spPr>
          <a:xfrm>
            <a:off x="538546" y="6365498"/>
            <a:ext cx="3859795"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6132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59DE650-B73C-4C6F-B728-687265EF2F6A}"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59960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8E72F7A1-92BE-4D64-8839-1D5CD78E1999}"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57258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AFD356B-F21C-437D-9FD6-BDF9A3141010}"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74933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5D73D23-3609-4DB8-A175-BC54788D6DBF}"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4553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EC4B839-34A2-4119-90DD-B5119AAC6B6D}"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07690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3747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881B13E1-F71B-4EB4-9CD9-D067C482C3A2}" type="slidenum">
              <a:rPr lang="tr-TR">
                <a:solidFill>
                  <a:srgbClr val="FFFFFF"/>
                </a:solidFill>
              </a:rPr>
              <a:pPr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747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3747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3747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3747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grpSp>
        <p:sp>
          <p:nvSpPr>
            <p:cNvPr id="3747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3747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747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smtClean="0">
                <a:solidFill>
                  <a:srgbClr val="FFFFFF"/>
                </a:solidFill>
              </a:rPr>
              <a:t>www.tariheglencesi.com</a:t>
            </a:r>
            <a:endParaRPr lang="tr-TR">
              <a:solidFill>
                <a:srgbClr val="FFFFFF"/>
              </a:solidFill>
            </a:endParaRPr>
          </a:p>
        </p:txBody>
      </p:sp>
      <p:sp>
        <p:nvSpPr>
          <p:cNvPr id="3747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57379149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www.tariheglencesi.com</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AED2-57E7-405B-9D66-2D018ED5B98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07199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tr-TR">
              <a:solidFill>
                <a:srgbClr val="B31166"/>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2380207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8.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76056" y="4437112"/>
            <a:ext cx="3814192" cy="1902073"/>
          </a:xfrm>
          <a:solidFill>
            <a:schemeClr val="accent2"/>
          </a:solidFill>
        </p:spPr>
        <p:txBody>
          <a:bodyPr>
            <a:normAutofit fontScale="90000"/>
          </a:bodyPr>
          <a:lstStyle/>
          <a:p>
            <a:r>
              <a:rPr lang="tr-TR" sz="3200" b="1" dirty="0"/>
              <a:t>4. 3. 1. I. Dünya Savaşı’ndan Sonra Kalıcı Barışı</a:t>
            </a:r>
            <a:br>
              <a:rPr lang="tr-TR" sz="3200" b="1" dirty="0"/>
            </a:br>
            <a:r>
              <a:rPr lang="tr-TR" sz="3200" b="1" dirty="0"/>
              <a:t>Sağlama Çabaları</a:t>
            </a:r>
            <a:endParaRPr lang="tr-TR" sz="3200" dirty="0"/>
          </a:p>
        </p:txBody>
      </p:sp>
      <p:sp>
        <p:nvSpPr>
          <p:cNvPr id="3" name="Altbilgi Yer Tutucusu 2"/>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pic>
        <p:nvPicPr>
          <p:cNvPr id="5" name="Resim 4"/>
          <p:cNvPicPr>
            <a:picLocks noChangeAspect="1"/>
          </p:cNvPicPr>
          <p:nvPr/>
        </p:nvPicPr>
        <p:blipFill rotWithShape="1">
          <a:blip r:embed="rId2"/>
          <a:srcRect l="31184" t="16532" r="36164" b="6688"/>
          <a:stretch/>
        </p:blipFill>
        <p:spPr>
          <a:xfrm>
            <a:off x="334835" y="332655"/>
            <a:ext cx="4543401" cy="6006529"/>
          </a:xfrm>
          <a:prstGeom prst="rect">
            <a:avLst/>
          </a:prstGeom>
        </p:spPr>
      </p:pic>
      <p:pic>
        <p:nvPicPr>
          <p:cNvPr id="6" name="Resim 5"/>
          <p:cNvPicPr>
            <a:picLocks noChangeAspect="1"/>
          </p:cNvPicPr>
          <p:nvPr/>
        </p:nvPicPr>
        <p:blipFill rotWithShape="1">
          <a:blip r:embed="rId3"/>
          <a:srcRect l="20115" t="24406" r="46126" b="27360"/>
          <a:stretch/>
        </p:blipFill>
        <p:spPr>
          <a:xfrm>
            <a:off x="5082290" y="350626"/>
            <a:ext cx="3854633" cy="3096344"/>
          </a:xfrm>
          <a:prstGeom prst="rect">
            <a:avLst/>
          </a:prstGeom>
        </p:spPr>
      </p:pic>
    </p:spTree>
    <p:extLst>
      <p:ext uri="{BB962C8B-B14F-4D97-AF65-F5344CB8AC3E}">
        <p14:creationId xmlns:p14="http://schemas.microsoft.com/office/powerpoint/2010/main" val="3784098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a:solidFill>
            <a:schemeClr val="bg2"/>
          </a:solidFill>
        </p:spPr>
        <p:txBody>
          <a:bodyPr/>
          <a:lstStyle/>
          <a:p>
            <a:pPr>
              <a:lnSpc>
                <a:spcPct val="150000"/>
              </a:lnSpc>
              <a:spcBef>
                <a:spcPts val="0"/>
              </a:spcBef>
              <a:defRPr/>
            </a:pPr>
            <a:r>
              <a:rPr lang="tr-TR" sz="3600" dirty="0" smtClean="0"/>
              <a:t>Almanya bu antlaşma ile uluslararası işbirliğine yeniden katılmış oldu. Antlaşmadan hemen sonra Milletler Cemiyetine üye olarak Avrupa’nın büyük devletleri yanında yerini aldı.</a:t>
            </a:r>
            <a:endParaRPr lang="tr-TR" sz="3600"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860631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l="23894" t="34547" r="51189" b="32726"/>
          <a:stretch>
            <a:fillRect/>
          </a:stretch>
        </p:blipFill>
        <p:spPr bwMode="auto">
          <a:xfrm>
            <a:off x="539750" y="1844675"/>
            <a:ext cx="7561263"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Metin kutusu 1"/>
          <p:cNvSpPr txBox="1">
            <a:spLocks noChangeArrowheads="1"/>
          </p:cNvSpPr>
          <p:nvPr/>
        </p:nvSpPr>
        <p:spPr bwMode="auto">
          <a:xfrm>
            <a:off x="1763713" y="836613"/>
            <a:ext cx="5545137"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fontAlgn="base" hangingPunct="1">
              <a:spcBef>
                <a:spcPct val="0"/>
              </a:spcBef>
              <a:spcAft>
                <a:spcPct val="0"/>
              </a:spcAft>
            </a:pPr>
            <a:r>
              <a:rPr lang="tr-TR" altLang="tr-TR" sz="4000" smtClean="0">
                <a:solidFill>
                  <a:srgbClr val="FFFFFF"/>
                </a:solidFill>
              </a:rPr>
              <a:t>2012-LYS</a:t>
            </a:r>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686566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4565104"/>
          </a:xfrm>
          <a:solidFill>
            <a:schemeClr val="accent4">
              <a:lumMod val="25000"/>
            </a:schemeClr>
          </a:solidFill>
        </p:spPr>
        <p:txBody>
          <a:bodyPr/>
          <a:lstStyle/>
          <a:p>
            <a:pPr>
              <a:lnSpc>
                <a:spcPct val="150000"/>
              </a:lnSpc>
              <a:defRPr/>
            </a:pPr>
            <a:r>
              <a:rPr lang="tr-TR" sz="3600" b="1" dirty="0" smtClean="0">
                <a:solidFill>
                  <a:srgbClr val="FFFF00"/>
                </a:solidFill>
              </a:rPr>
              <a:t>Locarno Antlaşması</a:t>
            </a:r>
            <a:r>
              <a:rPr lang="tr-TR" sz="3600" dirty="0"/>
              <a:t>, kısa vadede Avrupa'daki siyasi gerginliği azaltmasına rağmen, </a:t>
            </a:r>
            <a:r>
              <a:rPr lang="tr-TR" sz="3600" dirty="0" smtClean="0"/>
              <a:t>uzun vadede </a:t>
            </a:r>
            <a:r>
              <a:rPr lang="tr-TR" sz="3600" dirty="0" err="1">
                <a:solidFill>
                  <a:srgbClr val="FFFF00"/>
                </a:solidFill>
              </a:rPr>
              <a:t>Versailles</a:t>
            </a:r>
            <a:r>
              <a:rPr lang="tr-TR" sz="3600" dirty="0">
                <a:solidFill>
                  <a:srgbClr val="FFFF00"/>
                </a:solidFill>
              </a:rPr>
              <a:t> </a:t>
            </a:r>
            <a:r>
              <a:rPr lang="tr-TR" sz="3600" dirty="0" smtClean="0">
                <a:solidFill>
                  <a:srgbClr val="FFFF00"/>
                </a:solidFill>
              </a:rPr>
              <a:t>(</a:t>
            </a:r>
            <a:r>
              <a:rPr lang="tr-TR" sz="3600" dirty="0" err="1" smtClean="0">
                <a:solidFill>
                  <a:srgbClr val="FFFF00"/>
                </a:solidFill>
              </a:rPr>
              <a:t>Versay</a:t>
            </a:r>
            <a:r>
              <a:rPr lang="tr-TR" sz="3600" dirty="0" smtClean="0">
                <a:solidFill>
                  <a:srgbClr val="FFFF00"/>
                </a:solidFill>
              </a:rPr>
              <a:t>) Antlaşması</a:t>
            </a:r>
            <a:r>
              <a:rPr lang="tr-TR" sz="3600" dirty="0" smtClean="0"/>
              <a:t>'nın </a:t>
            </a:r>
            <a:r>
              <a:rPr lang="tr-TR" sz="3600" dirty="0"/>
              <a:t>"öngördüğü düzenin" iflasına yol açmıştır.</a:t>
            </a:r>
          </a:p>
          <a:p>
            <a:pPr>
              <a:lnSpc>
                <a:spcPct val="150000"/>
              </a:lnSpc>
              <a:defRPr/>
            </a:pPr>
            <a:endParaRPr lang="tr-TR"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0504199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B050"/>
          </a:solidFill>
        </p:spPr>
        <p:txBody>
          <a:bodyPr>
            <a:normAutofit fontScale="90000"/>
          </a:bodyPr>
          <a:lstStyle/>
          <a:p>
            <a:pPr>
              <a:defRPr/>
            </a:pPr>
            <a:r>
              <a:rPr lang="tr-TR" dirty="0" err="1"/>
              <a:t>Briand</a:t>
            </a:r>
            <a:r>
              <a:rPr lang="tr-TR" dirty="0"/>
              <a:t>-</a:t>
            </a:r>
            <a:r>
              <a:rPr lang="tr-TR" dirty="0" err="1"/>
              <a:t>Kellogg</a:t>
            </a:r>
            <a:r>
              <a:rPr lang="tr-TR" dirty="0"/>
              <a:t> Paktı</a:t>
            </a:r>
            <a:br>
              <a:rPr lang="tr-TR" dirty="0"/>
            </a:br>
            <a:endParaRPr lang="tr-TR" dirty="0"/>
          </a:p>
        </p:txBody>
      </p:sp>
      <p:sp>
        <p:nvSpPr>
          <p:cNvPr id="3" name="2 İçerik Yer Tutucusu"/>
          <p:cNvSpPr>
            <a:spLocks noGrp="1"/>
          </p:cNvSpPr>
          <p:nvPr>
            <p:ph idx="1"/>
          </p:nvPr>
        </p:nvSpPr>
        <p:spPr>
          <a:xfrm>
            <a:off x="457200" y="1214438"/>
            <a:ext cx="8229600" cy="5383212"/>
          </a:xfrm>
          <a:solidFill>
            <a:schemeClr val="bg2"/>
          </a:solidFill>
        </p:spPr>
        <p:txBody>
          <a:bodyPr>
            <a:normAutofit/>
          </a:bodyPr>
          <a:lstStyle/>
          <a:p>
            <a:pPr>
              <a:lnSpc>
                <a:spcPct val="170000"/>
              </a:lnSpc>
              <a:defRPr/>
            </a:pPr>
            <a:r>
              <a:rPr lang="tr-TR" dirty="0" smtClean="0"/>
              <a:t>   </a:t>
            </a:r>
            <a:r>
              <a:rPr lang="tr-TR" b="1" dirty="0" smtClean="0">
                <a:solidFill>
                  <a:srgbClr val="FFFF00"/>
                </a:solidFill>
              </a:rPr>
              <a:t>Fransız </a:t>
            </a:r>
            <a:r>
              <a:rPr lang="tr-TR" b="1" dirty="0">
                <a:solidFill>
                  <a:srgbClr val="FFFF00"/>
                </a:solidFill>
              </a:rPr>
              <a:t>Dışişleri Bakanı </a:t>
            </a:r>
            <a:r>
              <a:rPr lang="tr-TR" b="1" dirty="0" err="1">
                <a:solidFill>
                  <a:srgbClr val="FFFF00"/>
                </a:solidFill>
              </a:rPr>
              <a:t>Aristide</a:t>
            </a:r>
            <a:r>
              <a:rPr lang="tr-TR" b="1" dirty="0">
                <a:solidFill>
                  <a:srgbClr val="FFFF00"/>
                </a:solidFill>
              </a:rPr>
              <a:t> Briand</a:t>
            </a:r>
            <a:r>
              <a:rPr lang="tr-TR" dirty="0"/>
              <a:t>, ABD'nin Birinci Dünya Savaşı'na </a:t>
            </a:r>
            <a:r>
              <a:rPr lang="tr-TR" dirty="0" smtClean="0"/>
              <a:t>girişinin 10</a:t>
            </a:r>
            <a:r>
              <a:rPr lang="tr-TR" dirty="0"/>
              <a:t>. yıldönümünde </a:t>
            </a:r>
            <a:r>
              <a:rPr lang="tr-TR" b="1" dirty="0">
                <a:solidFill>
                  <a:srgbClr val="FFFF00"/>
                </a:solidFill>
              </a:rPr>
              <a:t>(1927) </a:t>
            </a:r>
            <a:r>
              <a:rPr lang="tr-TR" dirty="0"/>
              <a:t>Avrupa'da, Fransa'ya özel bir prestij sağlamak </a:t>
            </a:r>
            <a:r>
              <a:rPr lang="tr-TR" dirty="0" smtClean="0"/>
              <a:t>amacıyla, ABD </a:t>
            </a:r>
            <a:r>
              <a:rPr lang="tr-TR" dirty="0"/>
              <a:t>ile Fransa arasındaki ilişkilerde savaşı yasa dışı ilan eden karşılıklı </a:t>
            </a:r>
            <a:r>
              <a:rPr lang="tr-TR" dirty="0" smtClean="0"/>
              <a:t>bir taahhütte </a:t>
            </a:r>
            <a:r>
              <a:rPr lang="tr-TR" dirty="0"/>
              <a:t>bulunulmasını önermiştir. </a:t>
            </a: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6143281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bg2"/>
          </a:solidFill>
        </p:spPr>
        <p:txBody>
          <a:bodyPr/>
          <a:lstStyle/>
          <a:p>
            <a:pPr lvl="0">
              <a:lnSpc>
                <a:spcPct val="170000"/>
              </a:lnSpc>
              <a:buClr>
                <a:srgbClr val="FFCC00"/>
              </a:buClr>
              <a:defRPr/>
            </a:pPr>
            <a:r>
              <a:rPr lang="tr-TR" b="1" dirty="0">
                <a:solidFill>
                  <a:srgbClr val="FFFF00"/>
                </a:solidFill>
              </a:rPr>
              <a:t>ABD Dışişleri Bakanı Kellogg  </a:t>
            </a:r>
            <a:r>
              <a:rPr lang="tr-TR" dirty="0">
                <a:solidFill>
                  <a:srgbClr val="FFFFFF"/>
                </a:solidFill>
              </a:rPr>
              <a:t>ise, Fransa'ya verdiği yanıtta, Amerika'nın sadece Fransa ile değil, bütün dünya devletleriyle böyle bir taahhüdün yapılmasından ve savaşın yasa dışı ilan edilmesinden yana olduğunu bildirmiştir. </a:t>
            </a:r>
          </a:p>
          <a:p>
            <a:endParaRPr lang="tr-TR"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84197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388" y="116633"/>
            <a:ext cx="4248596" cy="6552456"/>
          </a:xfrm>
          <a:solidFill>
            <a:schemeClr val="accent3">
              <a:lumMod val="50000"/>
            </a:schemeClr>
          </a:solidFill>
        </p:spPr>
        <p:txBody>
          <a:bodyPr>
            <a:normAutofit fontScale="85000" lnSpcReduction="10000"/>
          </a:bodyPr>
          <a:lstStyle/>
          <a:p>
            <a:pPr>
              <a:lnSpc>
                <a:spcPct val="150000"/>
              </a:lnSpc>
              <a:defRPr/>
            </a:pPr>
            <a:r>
              <a:rPr lang="tr-TR" dirty="0" smtClean="0"/>
              <a:t>   Kellogg'un bu önerisini kapsayan </a:t>
            </a:r>
            <a:r>
              <a:rPr lang="tr-TR" b="1" dirty="0" smtClean="0">
                <a:solidFill>
                  <a:srgbClr val="FFFF00"/>
                </a:solidFill>
              </a:rPr>
              <a:t>Briand-Kellogg Paktı</a:t>
            </a:r>
            <a:r>
              <a:rPr lang="tr-TR" dirty="0" smtClean="0"/>
              <a:t>, 27 Ağustos </a:t>
            </a:r>
            <a:r>
              <a:rPr lang="tr-TR" dirty="0" smtClean="0">
                <a:solidFill>
                  <a:srgbClr val="FFFF00"/>
                </a:solidFill>
              </a:rPr>
              <a:t>1928</a:t>
            </a:r>
            <a:r>
              <a:rPr lang="tr-TR" dirty="0" smtClean="0"/>
              <a:t>'de </a:t>
            </a:r>
            <a:r>
              <a:rPr lang="tr-TR" dirty="0" smtClean="0">
                <a:solidFill>
                  <a:srgbClr val="FFFF00"/>
                </a:solidFill>
              </a:rPr>
              <a:t>ABD, İngiltere, Fransa, Almanya, İtalya, Japonya, Polonya, Belçika ve Çekoslovakya </a:t>
            </a:r>
            <a:r>
              <a:rPr lang="tr-TR" dirty="0" smtClean="0"/>
              <a:t>arasında imzalanmıştı. Aynı yıl </a:t>
            </a:r>
            <a:r>
              <a:rPr lang="tr-TR" dirty="0" smtClean="0">
                <a:solidFill>
                  <a:srgbClr val="FFFF00"/>
                </a:solidFill>
              </a:rPr>
              <a:t>Sovyetler Birliği ve Türkiye’de</a:t>
            </a:r>
            <a:r>
              <a:rPr lang="tr-TR" dirty="0" smtClean="0"/>
              <a:t> antlaşmaya dahil oldu.</a:t>
            </a:r>
            <a:endParaRPr lang="tr-TR" dirty="0"/>
          </a:p>
        </p:txBody>
      </p:sp>
      <p:pic>
        <p:nvPicPr>
          <p:cNvPr id="14339" name="Picture 2" descr="http://amhist.ist.unomaha.edu/module_files/CoolidgesignsKelloggBriandP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0364"/>
            <a:ext cx="4490133" cy="344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46291934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9275"/>
            <a:ext cx="8362950" cy="5576888"/>
          </a:xfrm>
          <a:solidFill>
            <a:schemeClr val="accent3">
              <a:lumMod val="50000"/>
            </a:schemeClr>
          </a:solidFill>
        </p:spPr>
        <p:txBody>
          <a:bodyPr/>
          <a:lstStyle/>
          <a:p>
            <a:pPr>
              <a:lnSpc>
                <a:spcPct val="150000"/>
              </a:lnSpc>
              <a:spcBef>
                <a:spcPts val="0"/>
              </a:spcBef>
              <a:defRPr/>
            </a:pPr>
            <a:r>
              <a:rPr lang="tr-TR" b="1" dirty="0" smtClean="0">
                <a:solidFill>
                  <a:srgbClr val="FFFF00"/>
                </a:solidFill>
              </a:rPr>
              <a:t>Briand-</a:t>
            </a:r>
            <a:r>
              <a:rPr lang="tr-TR" b="1" dirty="0" err="1" smtClean="0">
                <a:solidFill>
                  <a:srgbClr val="FFFF00"/>
                </a:solidFill>
              </a:rPr>
              <a:t>Kellogg</a:t>
            </a:r>
            <a:r>
              <a:rPr lang="tr-TR" b="1" dirty="0" smtClean="0">
                <a:solidFill>
                  <a:srgbClr val="FFFF00"/>
                </a:solidFill>
              </a:rPr>
              <a:t> Paktı </a:t>
            </a:r>
            <a:r>
              <a:rPr lang="tr-TR" dirty="0" smtClean="0"/>
              <a:t>ile, savunmaya dayanmayan savaş kanun dışı ilan edilmiş ve ülkelerarası ilişkilerde barışçı yollara başvurulması esas alınmıştır. Ancak, Pakt uzun ömürlü olmamış </a:t>
            </a:r>
            <a:r>
              <a:rPr lang="tr-TR" dirty="0" smtClean="0">
                <a:solidFill>
                  <a:srgbClr val="FFFF00"/>
                </a:solidFill>
              </a:rPr>
              <a:t>1930'lardan sonra Almanya, İtalya ve Japonya'nın saldırgan tutumları, Pakt'ın işlevini ortadan kaldırmıştır.</a:t>
            </a:r>
          </a:p>
          <a:p>
            <a:pPr>
              <a:defRPr/>
            </a:pPr>
            <a:endParaRPr lang="tr-TR"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244277481"/>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50737" t="15909" r="7327" b="20909"/>
          <a:stretch>
            <a:fillRect/>
          </a:stretch>
        </p:blipFill>
        <p:spPr bwMode="auto">
          <a:xfrm>
            <a:off x="623888" y="1341438"/>
            <a:ext cx="8196262" cy="49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Metin kutusu 1"/>
          <p:cNvSpPr txBox="1">
            <a:spLocks noChangeArrowheads="1"/>
          </p:cNvSpPr>
          <p:nvPr/>
        </p:nvSpPr>
        <p:spPr bwMode="auto">
          <a:xfrm>
            <a:off x="1403350" y="404813"/>
            <a:ext cx="590550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fontAlgn="base" hangingPunct="1">
              <a:spcBef>
                <a:spcPct val="0"/>
              </a:spcBef>
              <a:spcAft>
                <a:spcPct val="0"/>
              </a:spcAft>
            </a:pPr>
            <a:r>
              <a:rPr lang="tr-TR" altLang="tr-TR" sz="4000" smtClean="0">
                <a:solidFill>
                  <a:srgbClr val="FFFFFF"/>
                </a:solidFill>
              </a:rPr>
              <a:t>2013-LYS</a:t>
            </a:r>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7270971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prstClr val="white"/>
                </a:solidFill>
              </a:rPr>
              <a:t>Kanalıma abone olup, destek olabilirsiniz.</a:t>
            </a:r>
            <a:endParaRPr lang="tr-TR" b="1" dirty="0">
              <a:solidFill>
                <a:prstClr val="white"/>
              </a:solidFill>
            </a:endParaRPr>
          </a:p>
        </p:txBody>
      </p:sp>
      <p:sp>
        <p:nvSpPr>
          <p:cNvPr id="5" name="Altbilgi Yer Tutucusu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Tree>
    <p:extLst>
      <p:ext uri="{BB962C8B-B14F-4D97-AF65-F5344CB8AC3E}">
        <p14:creationId xmlns:p14="http://schemas.microsoft.com/office/powerpoint/2010/main" val="1342534065"/>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8640960" cy="5092675"/>
          </a:xfrm>
          <a:solidFill>
            <a:srgbClr val="002060"/>
          </a:solidFill>
        </p:spPr>
        <p:txBody>
          <a:bodyPr>
            <a:normAutofit/>
          </a:bodyPr>
          <a:lstStyle/>
          <a:p>
            <a:pPr>
              <a:lnSpc>
                <a:spcPct val="150000"/>
              </a:lnSpc>
              <a:spcBef>
                <a:spcPts val="0"/>
              </a:spcBef>
            </a:pPr>
            <a:r>
              <a:rPr lang="tr-TR" sz="2400" dirty="0">
                <a:solidFill>
                  <a:schemeClr val="bg1"/>
                </a:solidFill>
                <a:latin typeface="Times New Roman" panose="02020603050405020304" pitchFamily="18" charset="0"/>
                <a:cs typeface="Times New Roman" panose="02020603050405020304" pitchFamily="18" charset="0"/>
              </a:rPr>
              <a:t>Amerika Birleşik Devletleri, I. Dünya Savaşı’na </a:t>
            </a:r>
            <a:r>
              <a:rPr lang="tr-TR" sz="2400" dirty="0">
                <a:solidFill>
                  <a:srgbClr val="FFFF00"/>
                </a:solidFill>
                <a:latin typeface="Times New Roman" panose="02020603050405020304" pitchFamily="18" charset="0"/>
                <a:cs typeface="Times New Roman" panose="02020603050405020304" pitchFamily="18" charset="0"/>
              </a:rPr>
              <a:t>Üçlü İtilaf Grubu</a:t>
            </a:r>
            <a:r>
              <a:rPr lang="tr-TR" sz="2400" dirty="0">
                <a:solidFill>
                  <a:schemeClr val="bg1"/>
                </a:solidFill>
                <a:latin typeface="Times New Roman" panose="02020603050405020304" pitchFamily="18" charset="0"/>
                <a:cs typeface="Times New Roman" panose="02020603050405020304" pitchFamily="18" charset="0"/>
              </a:rPr>
              <a:t>’nun </a:t>
            </a:r>
            <a:r>
              <a:rPr lang="tr-TR" sz="2400" dirty="0" smtClean="0">
                <a:solidFill>
                  <a:schemeClr val="bg1"/>
                </a:solidFill>
                <a:latin typeface="Times New Roman" panose="02020603050405020304" pitchFamily="18" charset="0"/>
                <a:cs typeface="Times New Roman" panose="02020603050405020304" pitchFamily="18" charset="0"/>
              </a:rPr>
              <a:t>yanında girerken </a:t>
            </a:r>
            <a:r>
              <a:rPr lang="tr-TR" sz="2400" dirty="0">
                <a:solidFill>
                  <a:srgbClr val="FFFF00"/>
                </a:solidFill>
                <a:latin typeface="Times New Roman" panose="02020603050405020304" pitchFamily="18" charset="0"/>
                <a:cs typeface="Times New Roman" panose="02020603050405020304" pitchFamily="18" charset="0"/>
              </a:rPr>
              <a:t>ABD Başkanı Wilson </a:t>
            </a:r>
            <a:r>
              <a:rPr lang="tr-TR" sz="2400" dirty="0">
                <a:solidFill>
                  <a:schemeClr val="bg1"/>
                </a:solidFill>
                <a:latin typeface="Times New Roman" panose="02020603050405020304" pitchFamily="18" charset="0"/>
                <a:cs typeface="Times New Roman" panose="02020603050405020304" pitchFamily="18" charset="0"/>
              </a:rPr>
              <a:t>savaş sonrası dünya düzeni ve </a:t>
            </a:r>
            <a:r>
              <a:rPr lang="tr-TR" sz="2400" dirty="0" smtClean="0">
                <a:solidFill>
                  <a:schemeClr val="bg1"/>
                </a:solidFill>
                <a:latin typeface="Times New Roman" panose="02020603050405020304" pitchFamily="18" charset="0"/>
                <a:cs typeface="Times New Roman" panose="02020603050405020304" pitchFamily="18" charset="0"/>
              </a:rPr>
              <a:t>barışın sürdürülmesi </a:t>
            </a:r>
            <a:r>
              <a:rPr lang="tr-TR" sz="2400" dirty="0">
                <a:solidFill>
                  <a:schemeClr val="bg1"/>
                </a:solidFill>
                <a:latin typeface="Times New Roman" panose="02020603050405020304" pitchFamily="18" charset="0"/>
                <a:cs typeface="Times New Roman" panose="02020603050405020304" pitchFamily="18" charset="0"/>
              </a:rPr>
              <a:t>için kendi adıyla bilinen ilkeleri açıklamıştır. Fakat savaşın </a:t>
            </a:r>
            <a:r>
              <a:rPr lang="tr-TR" sz="2400" dirty="0" smtClean="0">
                <a:solidFill>
                  <a:schemeClr val="bg1"/>
                </a:solidFill>
                <a:latin typeface="Times New Roman" panose="02020603050405020304" pitchFamily="18" charset="0"/>
                <a:cs typeface="Times New Roman" panose="02020603050405020304" pitchFamily="18" charset="0"/>
              </a:rPr>
              <a:t>galipleri olarak </a:t>
            </a:r>
            <a:r>
              <a:rPr lang="tr-TR" sz="2400" dirty="0">
                <a:solidFill>
                  <a:srgbClr val="FFFF00"/>
                </a:solidFill>
                <a:latin typeface="Times New Roman" panose="02020603050405020304" pitchFamily="18" charset="0"/>
                <a:cs typeface="Times New Roman" panose="02020603050405020304" pitchFamily="18" charset="0"/>
              </a:rPr>
              <a:t>İngiltere, Fransa ve İtalya</a:t>
            </a:r>
            <a:r>
              <a:rPr lang="tr-TR" sz="2400" dirty="0">
                <a:solidFill>
                  <a:schemeClr val="bg1"/>
                </a:solidFill>
                <a:latin typeface="Times New Roman" panose="02020603050405020304" pitchFamily="18" charset="0"/>
                <a:cs typeface="Times New Roman" panose="02020603050405020304" pitchFamily="18" charset="0"/>
              </a:rPr>
              <a:t> bu ilkelere uymak istemediler. </a:t>
            </a:r>
            <a:r>
              <a:rPr lang="tr-TR" sz="2400" dirty="0" smtClean="0">
                <a:solidFill>
                  <a:schemeClr val="bg1"/>
                </a:solidFill>
                <a:latin typeface="Times New Roman" panose="02020603050405020304" pitchFamily="18" charset="0"/>
                <a:cs typeface="Times New Roman" panose="02020603050405020304" pitchFamily="18" charset="0"/>
              </a:rPr>
              <a:t>Kendi aralarında </a:t>
            </a:r>
            <a:r>
              <a:rPr lang="tr-TR" sz="2400" dirty="0">
                <a:solidFill>
                  <a:schemeClr val="bg1"/>
                </a:solidFill>
                <a:latin typeface="Times New Roman" panose="02020603050405020304" pitchFamily="18" charset="0"/>
                <a:cs typeface="Times New Roman" panose="02020603050405020304" pitchFamily="18" charset="0"/>
              </a:rPr>
              <a:t>yaptıkları gizli antlaşmalarla bu ilkeleri geçersiz hâle getirdiler. </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
        <p:nvSpPr>
          <p:cNvPr id="5" name="1 Başlık"/>
          <p:cNvSpPr txBox="1">
            <a:spLocks/>
          </p:cNvSpPr>
          <p:nvPr/>
        </p:nvSpPr>
        <p:spPr bwMode="auto">
          <a:xfrm>
            <a:off x="251520" y="204788"/>
            <a:ext cx="8640960" cy="1143000"/>
          </a:xfrm>
          <a:prstGeom prst="rect">
            <a:avLst/>
          </a:prstGeom>
          <a:solidFill>
            <a:srgbClr val="E5E5FF">
              <a:lumMod val="25000"/>
            </a:srgbClr>
          </a:solid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Garamond"/>
                <a:ea typeface="+mj-ea"/>
                <a:cs typeface="+mj-cs"/>
              </a:rPr>
              <a:t>4. 3. 1. I. Dünya Savaşı’ndan Sonra Kalıcı Barışı</a:t>
            </a:r>
            <a:br>
              <a:rPr kumimoji="0" lang="tr-T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Garamond"/>
                <a:ea typeface="+mj-ea"/>
                <a:cs typeface="+mj-cs"/>
              </a:rPr>
            </a:br>
            <a:r>
              <a:rPr kumimoji="0" lang="tr-T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Garamond"/>
                <a:ea typeface="+mj-ea"/>
                <a:cs typeface="+mj-cs"/>
              </a:rPr>
              <a:t>Sağlama Çabaları</a:t>
            </a:r>
            <a:endParaRPr kumimoji="0" lang="tr-TR" sz="2800" b="1"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j-ea"/>
              <a:cs typeface="+mj-cs"/>
            </a:endParaRPr>
          </a:p>
        </p:txBody>
      </p:sp>
    </p:spTree>
    <p:extLst>
      <p:ext uri="{BB962C8B-B14F-4D97-AF65-F5344CB8AC3E}">
        <p14:creationId xmlns:p14="http://schemas.microsoft.com/office/powerpoint/2010/main" val="22304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39"/>
            <a:ext cx="8568952" cy="6532835"/>
          </a:xfrm>
          <a:solidFill>
            <a:srgbClr val="002060"/>
          </a:solidFill>
        </p:spPr>
        <p:txBody>
          <a:bodyPr/>
          <a:lstStyle/>
          <a:p>
            <a:pPr lvl="0">
              <a:lnSpc>
                <a:spcPct val="150000"/>
              </a:lnSpc>
              <a:spcBef>
                <a:spcPts val="0"/>
              </a:spcBef>
            </a:pPr>
            <a:r>
              <a:rPr lang="tr-TR" sz="2400" dirty="0" smtClean="0">
                <a:solidFill>
                  <a:schemeClr val="bg1"/>
                </a:solidFill>
                <a:latin typeface="Times New Roman" panose="02020603050405020304" pitchFamily="18" charset="0"/>
                <a:cs typeface="Times New Roman" panose="02020603050405020304" pitchFamily="18" charset="0"/>
              </a:rPr>
              <a:t>Bu ülkeler</a:t>
            </a:r>
            <a:r>
              <a:rPr lang="tr-TR" sz="2400" dirty="0">
                <a:solidFill>
                  <a:schemeClr val="bg1"/>
                </a:solidFill>
                <a:latin typeface="Times New Roman" panose="02020603050405020304" pitchFamily="18" charset="0"/>
                <a:cs typeface="Times New Roman" panose="02020603050405020304" pitchFamily="18" charset="0"/>
              </a:rPr>
              <a:t>, yenik devletlere imzalatılan barış antlaşmalarının da kabul </a:t>
            </a:r>
            <a:r>
              <a:rPr lang="tr-TR" sz="2400" dirty="0" smtClean="0">
                <a:solidFill>
                  <a:schemeClr val="bg1"/>
                </a:solidFill>
                <a:latin typeface="Times New Roman" panose="02020603050405020304" pitchFamily="18" charset="0"/>
                <a:cs typeface="Times New Roman" panose="02020603050405020304" pitchFamily="18" charset="0"/>
              </a:rPr>
              <a:t>edilebilir </a:t>
            </a:r>
            <a:r>
              <a:rPr lang="tr-TR" sz="2400" dirty="0" smtClean="0">
                <a:solidFill>
                  <a:srgbClr val="FFFF00"/>
                </a:solidFill>
                <a:latin typeface="Times New Roman" panose="02020603050405020304" pitchFamily="18" charset="0"/>
                <a:cs typeface="Times New Roman" panose="02020603050405020304" pitchFamily="18" charset="0"/>
              </a:rPr>
              <a:t>adil </a:t>
            </a:r>
            <a:r>
              <a:rPr lang="tr-TR" sz="2400" dirty="0">
                <a:solidFill>
                  <a:srgbClr val="FFFF00"/>
                </a:solidFill>
                <a:latin typeface="Times New Roman" panose="02020603050405020304" pitchFamily="18" charset="0"/>
                <a:cs typeface="Times New Roman" panose="02020603050405020304" pitchFamily="18" charset="0"/>
              </a:rPr>
              <a:t>şartlar yerine</a:t>
            </a:r>
            <a:r>
              <a:rPr lang="tr-TR" sz="2400" dirty="0">
                <a:solidFill>
                  <a:schemeClr val="bg1"/>
                </a:solidFill>
                <a:latin typeface="Times New Roman" panose="02020603050405020304" pitchFamily="18" charset="0"/>
                <a:cs typeface="Times New Roman" panose="02020603050405020304" pitchFamily="18" charset="0"/>
              </a:rPr>
              <a:t>, </a:t>
            </a:r>
            <a:r>
              <a:rPr lang="tr-TR" sz="2400" dirty="0">
                <a:solidFill>
                  <a:srgbClr val="FFFF00"/>
                </a:solidFill>
                <a:latin typeface="Times New Roman" panose="02020603050405020304" pitchFamily="18" charset="0"/>
                <a:cs typeface="Times New Roman" panose="02020603050405020304" pitchFamily="18" charset="0"/>
              </a:rPr>
              <a:t>kendi emellerini gerçekleştirmeye yönelik şartları </a:t>
            </a:r>
            <a:r>
              <a:rPr lang="tr-TR" sz="2400" dirty="0" smtClean="0">
                <a:solidFill>
                  <a:srgbClr val="FFFF00"/>
                </a:solidFill>
                <a:latin typeface="Times New Roman" panose="02020603050405020304" pitchFamily="18" charset="0"/>
                <a:cs typeface="Times New Roman" panose="02020603050405020304" pitchFamily="18" charset="0"/>
              </a:rPr>
              <a:t>karşı tarafa </a:t>
            </a:r>
            <a:r>
              <a:rPr lang="tr-TR" sz="2400" dirty="0">
                <a:solidFill>
                  <a:srgbClr val="FFFF00"/>
                </a:solidFill>
                <a:latin typeface="Times New Roman" panose="02020603050405020304" pitchFamily="18" charset="0"/>
                <a:cs typeface="Times New Roman" panose="02020603050405020304" pitchFamily="18" charset="0"/>
              </a:rPr>
              <a:t>itiraz hakkı </a:t>
            </a:r>
            <a:r>
              <a:rPr lang="tr-TR" sz="2400" dirty="0">
                <a:solidFill>
                  <a:schemeClr val="bg1"/>
                </a:solidFill>
                <a:latin typeface="Times New Roman" panose="02020603050405020304" pitchFamily="18" charset="0"/>
                <a:cs typeface="Times New Roman" panose="02020603050405020304" pitchFamily="18" charset="0"/>
              </a:rPr>
              <a:t>tanımadan kabul ettirdiler. I. Dünya Savaşı’nı </a:t>
            </a:r>
            <a:r>
              <a:rPr lang="tr-TR" sz="2400" dirty="0" smtClean="0">
                <a:solidFill>
                  <a:schemeClr val="bg1"/>
                </a:solidFill>
                <a:latin typeface="Times New Roman" panose="02020603050405020304" pitchFamily="18" charset="0"/>
                <a:cs typeface="Times New Roman" panose="02020603050405020304" pitchFamily="18" charset="0"/>
              </a:rPr>
              <a:t>sonlandıran antlaşmaların </a:t>
            </a:r>
            <a:r>
              <a:rPr lang="tr-TR" sz="2400" dirty="0">
                <a:solidFill>
                  <a:schemeClr val="bg1"/>
                </a:solidFill>
                <a:latin typeface="Times New Roman" panose="02020603050405020304" pitchFamily="18" charset="0"/>
                <a:cs typeface="Times New Roman" panose="02020603050405020304" pitchFamily="18" charset="0"/>
              </a:rPr>
              <a:t>barış dönemini başlatması beklenirken süreç bu doğrultuda </a:t>
            </a:r>
            <a:r>
              <a:rPr lang="tr-TR" sz="2400" dirty="0" smtClean="0">
                <a:solidFill>
                  <a:schemeClr val="bg1"/>
                </a:solidFill>
                <a:latin typeface="Times New Roman" panose="02020603050405020304" pitchFamily="18" charset="0"/>
                <a:cs typeface="Times New Roman" panose="02020603050405020304" pitchFamily="18" charset="0"/>
              </a:rPr>
              <a:t>gelişmemiş, hatta </a:t>
            </a:r>
            <a:r>
              <a:rPr lang="tr-TR" sz="2400" dirty="0">
                <a:solidFill>
                  <a:schemeClr val="bg1"/>
                </a:solidFill>
                <a:latin typeface="Times New Roman" panose="02020603050405020304" pitchFamily="18" charset="0"/>
                <a:cs typeface="Times New Roman" panose="02020603050405020304" pitchFamily="18" charset="0"/>
              </a:rPr>
              <a:t>bir asker ve yazar </a:t>
            </a:r>
            <a:r>
              <a:rPr lang="tr-TR" sz="2400" dirty="0">
                <a:solidFill>
                  <a:srgbClr val="FFFF00"/>
                </a:solidFill>
                <a:latin typeface="Times New Roman" panose="02020603050405020304" pitchFamily="18" charset="0"/>
                <a:cs typeface="Times New Roman" panose="02020603050405020304" pitchFamily="18" charset="0"/>
              </a:rPr>
              <a:t>olan David </a:t>
            </a:r>
            <a:r>
              <a:rPr lang="tr-TR" sz="2400" dirty="0" err="1">
                <a:solidFill>
                  <a:srgbClr val="FFFF00"/>
                </a:solidFill>
                <a:latin typeface="Times New Roman" panose="02020603050405020304" pitchFamily="18" charset="0"/>
                <a:cs typeface="Times New Roman" panose="02020603050405020304" pitchFamily="18" charset="0"/>
              </a:rPr>
              <a:t>Fromkin’in</a:t>
            </a:r>
            <a:r>
              <a:rPr lang="tr-TR" sz="2400" dirty="0">
                <a:solidFill>
                  <a:srgbClr val="FFFF00"/>
                </a:solidFill>
                <a:latin typeface="Times New Roman" panose="02020603050405020304" pitchFamily="18" charset="0"/>
                <a:cs typeface="Times New Roman" panose="02020603050405020304" pitchFamily="18" charset="0"/>
              </a:rPr>
              <a:t> </a:t>
            </a:r>
            <a:r>
              <a:rPr lang="tr-TR" sz="2400" dirty="0">
                <a:solidFill>
                  <a:schemeClr val="bg1"/>
                </a:solidFill>
                <a:latin typeface="Times New Roman" panose="02020603050405020304" pitchFamily="18" charset="0"/>
                <a:cs typeface="Times New Roman" panose="02020603050405020304" pitchFamily="18" charset="0"/>
              </a:rPr>
              <a:t>(</a:t>
            </a:r>
            <a:r>
              <a:rPr lang="tr-TR" sz="2400" dirty="0" err="1">
                <a:solidFill>
                  <a:schemeClr val="bg1"/>
                </a:solidFill>
                <a:latin typeface="Times New Roman" panose="02020603050405020304" pitchFamily="18" charset="0"/>
                <a:cs typeface="Times New Roman" panose="02020603050405020304" pitchFamily="18" charset="0"/>
              </a:rPr>
              <a:t>Deyvid</a:t>
            </a:r>
            <a:r>
              <a:rPr lang="tr-TR" sz="2400" dirty="0">
                <a:solidFill>
                  <a:schemeClr val="bg1"/>
                </a:solidFill>
                <a:latin typeface="Times New Roman" panose="02020603050405020304" pitchFamily="18" charset="0"/>
                <a:cs typeface="Times New Roman" panose="02020603050405020304" pitchFamily="18" charset="0"/>
              </a:rPr>
              <a:t> </a:t>
            </a:r>
            <a:r>
              <a:rPr lang="tr-TR" sz="2400" dirty="0" err="1" smtClean="0">
                <a:solidFill>
                  <a:schemeClr val="bg1"/>
                </a:solidFill>
                <a:latin typeface="Times New Roman" panose="02020603050405020304" pitchFamily="18" charset="0"/>
                <a:cs typeface="Times New Roman" panose="02020603050405020304" pitchFamily="18" charset="0"/>
              </a:rPr>
              <a:t>Fromkin</a:t>
            </a:r>
            <a:r>
              <a:rPr lang="tr-TR" sz="2400" dirty="0" smtClean="0">
                <a:solidFill>
                  <a:schemeClr val="bg1"/>
                </a:solidFill>
                <a:latin typeface="Times New Roman" panose="02020603050405020304" pitchFamily="18" charset="0"/>
                <a:cs typeface="Times New Roman" panose="02020603050405020304" pitchFamily="18" charset="0"/>
              </a:rPr>
              <a:t>) deyimiyle </a:t>
            </a:r>
            <a:r>
              <a:rPr lang="tr-TR" sz="2400" dirty="0">
                <a:solidFill>
                  <a:srgbClr val="FFFF00"/>
                </a:solidFill>
                <a:latin typeface="Times New Roman" panose="02020603050405020304" pitchFamily="18" charset="0"/>
                <a:cs typeface="Times New Roman" panose="02020603050405020304" pitchFamily="18" charset="0"/>
              </a:rPr>
              <a:t>“barışa son veren barış”</a:t>
            </a:r>
            <a:r>
              <a:rPr lang="tr-TR" sz="2400" dirty="0">
                <a:solidFill>
                  <a:schemeClr val="bg1"/>
                </a:solidFill>
                <a:latin typeface="Times New Roman" panose="02020603050405020304" pitchFamily="18" charset="0"/>
                <a:cs typeface="Times New Roman" panose="02020603050405020304" pitchFamily="18" charset="0"/>
              </a:rPr>
              <a:t> antlaşmaları imzalanmıştır</a:t>
            </a:r>
            <a:r>
              <a:rPr lang="tr-TR" sz="2400" dirty="0" smtClean="0">
                <a:solidFill>
                  <a:schemeClr val="bg1"/>
                </a:solidFill>
                <a:latin typeface="Times New Roman" panose="02020603050405020304" pitchFamily="18" charset="0"/>
                <a:cs typeface="Times New Roman" panose="02020603050405020304" pitchFamily="18" charset="0"/>
              </a:rPr>
              <a:t>.</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smtClean="0">
                <a:solidFill>
                  <a:prstClr val="black">
                    <a:tint val="75000"/>
                  </a:prstClr>
                </a:solidFill>
              </a:rPr>
              <a:t>www.tariheglencesi.com</a:t>
            </a:r>
            <a:endParaRPr lang="tr-TR">
              <a:solidFill>
                <a:prstClr val="black">
                  <a:tint val="75000"/>
                </a:prstClr>
              </a:solidFill>
            </a:endParaRPr>
          </a:p>
        </p:txBody>
      </p:sp>
    </p:spTree>
    <p:extLst>
      <p:ext uri="{BB962C8B-B14F-4D97-AF65-F5344CB8AC3E}">
        <p14:creationId xmlns:p14="http://schemas.microsoft.com/office/powerpoint/2010/main" val="134561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63"/>
            <a:ext cx="8229600" cy="5357812"/>
          </a:xfrm>
          <a:solidFill>
            <a:schemeClr val="bg2"/>
          </a:solidFill>
        </p:spPr>
        <p:txBody>
          <a:bodyPr>
            <a:normAutofit fontScale="92500"/>
          </a:bodyPr>
          <a:lstStyle/>
          <a:p>
            <a:pPr>
              <a:lnSpc>
                <a:spcPct val="170000"/>
              </a:lnSpc>
              <a:defRPr/>
            </a:pPr>
            <a:r>
              <a:rPr lang="tr-TR" dirty="0" smtClean="0"/>
              <a:t>Birinci </a:t>
            </a:r>
            <a:r>
              <a:rPr lang="tr-TR" dirty="0"/>
              <a:t>Dünya Savaşı sırasında Amerika Birleşik Devletleri </a:t>
            </a:r>
            <a:r>
              <a:rPr lang="tr-TR" dirty="0">
                <a:solidFill>
                  <a:srgbClr val="FFFF00"/>
                </a:solidFill>
              </a:rPr>
              <a:t>(ABD) Başkanı </a:t>
            </a:r>
            <a:r>
              <a:rPr lang="tr-TR" dirty="0" smtClean="0">
                <a:solidFill>
                  <a:srgbClr val="FFFF00"/>
                </a:solidFill>
              </a:rPr>
              <a:t>Wilson</a:t>
            </a:r>
            <a:r>
              <a:rPr lang="tr-TR" dirty="0" smtClean="0"/>
              <a:t>,barışın </a:t>
            </a:r>
            <a:r>
              <a:rPr lang="tr-TR" dirty="0"/>
              <a:t>korunması için bir uluslararası örgütün kurulmasını gündeme </a:t>
            </a:r>
            <a:r>
              <a:rPr lang="tr-TR" dirty="0" smtClean="0"/>
              <a:t>getirmişti.Nitekim</a:t>
            </a:r>
            <a:r>
              <a:rPr lang="tr-TR" dirty="0"/>
              <a:t>, savaştan sonra toplanan </a:t>
            </a:r>
            <a:r>
              <a:rPr lang="tr-TR" dirty="0">
                <a:solidFill>
                  <a:srgbClr val="FFFF00"/>
                </a:solidFill>
              </a:rPr>
              <a:t>Paris Barış Konferansı'nda </a:t>
            </a:r>
            <a:r>
              <a:rPr lang="tr-TR" dirty="0"/>
              <a:t>uluslararası </a:t>
            </a:r>
            <a:r>
              <a:rPr lang="tr-TR" dirty="0" smtClean="0"/>
              <a:t>örgütlenmeyi gerçekleştirmek </a:t>
            </a:r>
            <a:r>
              <a:rPr lang="tr-TR" dirty="0"/>
              <a:t>üzere gerekli girişimler başlatılmıştı. </a:t>
            </a:r>
          </a:p>
          <a:p>
            <a:pPr>
              <a:defRPr/>
            </a:pPr>
            <a:endParaRPr lang="tr-TR"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
        <p:nvSpPr>
          <p:cNvPr id="4" name="Unvan 3"/>
          <p:cNvSpPr>
            <a:spLocks noGrp="1"/>
          </p:cNvSpPr>
          <p:nvPr>
            <p:ph type="title"/>
          </p:nvPr>
        </p:nvSpPr>
        <p:spPr>
          <a:solidFill>
            <a:srgbClr val="002060"/>
          </a:solidFill>
        </p:spPr>
        <p:txBody>
          <a:bodyPr/>
          <a:lstStyle/>
          <a:p>
            <a:r>
              <a:rPr lang="tr-TR" sz="2800" dirty="0">
                <a:solidFill>
                  <a:srgbClr val="FFFF00"/>
                </a:solidFill>
              </a:rPr>
              <a:t>Milletler Cemiyetinin Kurulması (10 Ocak 1920</a:t>
            </a:r>
            <a:r>
              <a:rPr lang="tr-TR" sz="2800" dirty="0" smtClean="0">
                <a:solidFill>
                  <a:srgbClr val="FFFF00"/>
                </a:solidFill>
              </a:rPr>
              <a:t>)</a:t>
            </a:r>
            <a:endParaRPr lang="tr-TR" sz="2800" dirty="0">
              <a:solidFill>
                <a:srgbClr val="FFFF00"/>
              </a:solidFill>
            </a:endParaRPr>
          </a:p>
        </p:txBody>
      </p:sp>
    </p:spTree>
    <p:extLst>
      <p:ext uri="{BB962C8B-B14F-4D97-AF65-F5344CB8AC3E}">
        <p14:creationId xmlns:p14="http://schemas.microsoft.com/office/powerpoint/2010/main" val="1536458277"/>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88"/>
            <a:ext cx="8229600" cy="5197475"/>
          </a:xfrm>
          <a:solidFill>
            <a:schemeClr val="bg2"/>
          </a:solidFill>
        </p:spPr>
        <p:txBody>
          <a:bodyPr>
            <a:normAutofit fontScale="92500" lnSpcReduction="20000"/>
          </a:bodyPr>
          <a:lstStyle/>
          <a:p>
            <a:pPr>
              <a:lnSpc>
                <a:spcPct val="150000"/>
              </a:lnSpc>
              <a:defRPr/>
            </a:pPr>
            <a:r>
              <a:rPr lang="tr-TR" dirty="0" smtClean="0"/>
              <a:t>Konferansın </a:t>
            </a:r>
            <a:r>
              <a:rPr lang="tr-TR" dirty="0" smtClean="0">
                <a:solidFill>
                  <a:srgbClr val="FFFF00"/>
                </a:solidFill>
              </a:rPr>
              <a:t>15 Ocak 1919 tarihli oturumunda Milletler Cemiyeti'nin k</a:t>
            </a:r>
            <a:r>
              <a:rPr lang="tr-TR" dirty="0" smtClean="0"/>
              <a:t>urularak barış antlaşmalarında yer alması kararlaştırılmıştır. Bu oturumda ayrıca oluşturulacak bir komisyonun da Milletler Cemiyeti'nin sözleşmesini hazırlaması istenmiştir. Böylece uluslararası barışın, kurulacak bir örgütle korunması konusunda önemli bir adım atılmıştır. </a:t>
            </a:r>
            <a:endParaRPr lang="tr-TR"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67180111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1">
              <a:lumMod val="75000"/>
            </a:schemeClr>
          </a:solidFill>
        </p:spPr>
        <p:txBody>
          <a:bodyPr/>
          <a:lstStyle/>
          <a:p>
            <a:pPr>
              <a:lnSpc>
                <a:spcPct val="150000"/>
              </a:lnSpc>
              <a:spcBef>
                <a:spcPts val="0"/>
              </a:spcBef>
              <a:defRPr/>
            </a:pPr>
            <a:r>
              <a:rPr lang="tr-TR" sz="3600" dirty="0" smtClean="0">
                <a:solidFill>
                  <a:srgbClr val="FFFF00"/>
                </a:solidFill>
              </a:rPr>
              <a:t>10 Ocak 1920’de Cenevre merkez o</a:t>
            </a:r>
            <a:r>
              <a:rPr lang="tr-TR" sz="3600" dirty="0" smtClean="0"/>
              <a:t>lmak üzere 18 ülke ile kurulan cemiyet 1920’de </a:t>
            </a:r>
            <a:r>
              <a:rPr lang="tr-TR" sz="3600" b="1" dirty="0" smtClean="0"/>
              <a:t>48 </a:t>
            </a:r>
            <a:r>
              <a:rPr lang="tr-TR" sz="3600" dirty="0" smtClean="0"/>
              <a:t>devlete ulaştı. </a:t>
            </a:r>
            <a:r>
              <a:rPr lang="tr-TR" sz="3600" dirty="0" smtClean="0">
                <a:solidFill>
                  <a:srgbClr val="FFFF00"/>
                </a:solidFill>
              </a:rPr>
              <a:t>Türkiye’de 1932 yılında </a:t>
            </a:r>
            <a:r>
              <a:rPr lang="tr-TR" sz="3600" dirty="0" smtClean="0"/>
              <a:t>Milletler Cemiyetine üye oldu.</a:t>
            </a:r>
          </a:p>
          <a:p>
            <a:pPr marL="0" indent="0">
              <a:buNone/>
              <a:defRPr/>
            </a:pPr>
            <a:endParaRPr lang="tr-TR" sz="3600"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67387159"/>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88" y="1052513"/>
            <a:ext cx="8572500" cy="5073650"/>
          </a:xfrm>
          <a:solidFill>
            <a:schemeClr val="accent4">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nSpc>
                <a:spcPct val="150000"/>
              </a:lnSpc>
              <a:spcBef>
                <a:spcPts val="0"/>
              </a:spcBef>
              <a:defRPr/>
            </a:pPr>
            <a:r>
              <a:rPr lang="tr-TR" dirty="0" smtClean="0"/>
              <a:t>     Almanya</a:t>
            </a:r>
            <a:r>
              <a:rPr lang="tr-TR" dirty="0"/>
              <a:t>, </a:t>
            </a:r>
            <a:r>
              <a:rPr lang="tr-TR" dirty="0" err="1"/>
              <a:t>Versailles</a:t>
            </a:r>
            <a:r>
              <a:rPr lang="tr-TR" dirty="0"/>
              <a:t> Antlaşması'nca belirlenmiş tamirat ve tazminat </a:t>
            </a:r>
            <a:r>
              <a:rPr lang="tr-TR" dirty="0" smtClean="0"/>
              <a:t>konusunda bir </a:t>
            </a:r>
            <a:r>
              <a:rPr lang="tr-TR" dirty="0"/>
              <a:t>takım kolaylıklar sağlamak için Fransa'yla iyi ilişkiler kurmak istemiştir. Bu </a:t>
            </a:r>
            <a:r>
              <a:rPr lang="tr-TR" dirty="0" smtClean="0"/>
              <a:t>nedenle Alman </a:t>
            </a:r>
            <a:r>
              <a:rPr lang="tr-TR" dirty="0"/>
              <a:t>Hükümeti, </a:t>
            </a:r>
            <a:r>
              <a:rPr lang="tr-TR" b="1" dirty="0">
                <a:solidFill>
                  <a:srgbClr val="FFFF00"/>
                </a:solidFill>
              </a:rPr>
              <a:t>1925 yılının Şubat</a:t>
            </a:r>
            <a:r>
              <a:rPr lang="tr-TR" dirty="0"/>
              <a:t> ayında Fransa'ya bir nota vererek, </a:t>
            </a:r>
            <a:r>
              <a:rPr lang="tr-TR" dirty="0" smtClean="0"/>
              <a:t>bir karşılıklı </a:t>
            </a:r>
            <a:r>
              <a:rPr lang="tr-TR" dirty="0"/>
              <a:t>güvenlik paktı kurulmasını önermiştir. </a:t>
            </a:r>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
        <p:nvSpPr>
          <p:cNvPr id="4" name="Dikdörtgen 3"/>
          <p:cNvSpPr/>
          <p:nvPr/>
        </p:nvSpPr>
        <p:spPr>
          <a:xfrm>
            <a:off x="357188" y="283945"/>
            <a:ext cx="8572500" cy="400110"/>
          </a:xfrm>
          <a:prstGeom prst="rect">
            <a:avLst/>
          </a:prstGeom>
        </p:spPr>
        <p:txBody>
          <a:bodyPr wrap="square">
            <a:spAutoFit/>
          </a:bodyPr>
          <a:lstStyle/>
          <a:p>
            <a:r>
              <a:rPr lang="tr-TR" sz="2000" b="1" dirty="0" err="1">
                <a:solidFill>
                  <a:srgbClr val="FFFF00"/>
                </a:solidFill>
                <a:latin typeface="TimesNewRomanPS-BoldMT"/>
              </a:rPr>
              <a:t>Locarno</a:t>
            </a:r>
            <a:r>
              <a:rPr lang="tr-TR" sz="2000" b="1" dirty="0">
                <a:solidFill>
                  <a:srgbClr val="FFFF00"/>
                </a:solidFill>
                <a:latin typeface="TimesNewRomanPS-BoldMT"/>
              </a:rPr>
              <a:t> (</a:t>
            </a:r>
            <a:r>
              <a:rPr lang="tr-TR" sz="2000" b="1" dirty="0" err="1">
                <a:solidFill>
                  <a:srgbClr val="FFFF00"/>
                </a:solidFill>
                <a:latin typeface="TimesNewRomanPS-BoldMT"/>
              </a:rPr>
              <a:t>Lokarno</a:t>
            </a:r>
            <a:r>
              <a:rPr lang="tr-TR" sz="2000" b="1" dirty="0">
                <a:solidFill>
                  <a:srgbClr val="FFFF00"/>
                </a:solidFill>
                <a:latin typeface="TimesNewRomanPS-BoldMT"/>
              </a:rPr>
              <a:t>) Antlaşması (1 Aralık 1925</a:t>
            </a:r>
            <a:r>
              <a:rPr lang="tr-TR" sz="2000" b="1" dirty="0" smtClean="0">
                <a:solidFill>
                  <a:srgbClr val="FFFF00"/>
                </a:solidFill>
                <a:latin typeface="TimesNewRomanPS-BoldMT"/>
              </a:rPr>
              <a:t>)</a:t>
            </a:r>
            <a:endParaRPr lang="tr-TR" sz="2000" dirty="0">
              <a:solidFill>
                <a:srgbClr val="FFFF00"/>
              </a:solidFill>
            </a:endParaRPr>
          </a:p>
        </p:txBody>
      </p:sp>
    </p:spTree>
    <p:extLst>
      <p:ext uri="{BB962C8B-B14F-4D97-AF65-F5344CB8AC3E}">
        <p14:creationId xmlns:p14="http://schemas.microsoft.com/office/powerpoint/2010/main" val="22216211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omb.wav"/>
          </p:stSnd>
        </p:sndAc>
      </p:transition>
    </mc:Choice>
    <mc:Fallback xmlns="">
      <p:transition spd="slow">
        <p:sndAc>
          <p:stSnd>
            <p:snd r:embed="rId3" name="bomb.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28625"/>
            <a:ext cx="4643438" cy="6126163"/>
          </a:xfrm>
          <a:solidFill>
            <a:schemeClr val="accent4">
              <a:lumMod val="25000"/>
            </a:schemeClr>
          </a:solidFill>
        </p:spPr>
        <p:txBody>
          <a:bodyPr>
            <a:normAutofit fontScale="85000" lnSpcReduction="10000"/>
          </a:bodyPr>
          <a:lstStyle/>
          <a:p>
            <a:pPr>
              <a:lnSpc>
                <a:spcPct val="150000"/>
              </a:lnSpc>
              <a:spcBef>
                <a:spcPts val="0"/>
              </a:spcBef>
              <a:defRPr/>
            </a:pPr>
            <a:r>
              <a:rPr lang="tr-TR" dirty="0" smtClean="0"/>
              <a:t>Bunun üzerine, 5 Ekim 1925'te </a:t>
            </a:r>
            <a:r>
              <a:rPr lang="tr-TR" dirty="0" smtClean="0">
                <a:solidFill>
                  <a:srgbClr val="FFFF00"/>
                </a:solidFill>
              </a:rPr>
              <a:t>Almanya, Fransa, İngiltere, İtalya, Belçika, Polonya ve Çekoslovakya   </a:t>
            </a:r>
            <a:r>
              <a:rPr lang="tr-TR" b="1" dirty="0" err="1" smtClean="0"/>
              <a:t>Locarno</a:t>
            </a:r>
            <a:r>
              <a:rPr lang="tr-TR" dirty="0" err="1" smtClean="0"/>
              <a:t>'da</a:t>
            </a:r>
            <a:r>
              <a:rPr lang="tr-TR" dirty="0" smtClean="0"/>
              <a:t> bir araya gelerek bir konferans toplamışlardır. Görüşmeler sonucunda, 16 Ekim 1925'te hazırlanan </a:t>
            </a:r>
            <a:r>
              <a:rPr lang="tr-TR" b="1" dirty="0" smtClean="0">
                <a:solidFill>
                  <a:srgbClr val="FFFF00"/>
                </a:solidFill>
              </a:rPr>
              <a:t>Locarno Antlaşması</a:t>
            </a:r>
            <a:r>
              <a:rPr lang="tr-TR" dirty="0" smtClean="0"/>
              <a:t>, 1 Aralık 1925'te </a:t>
            </a:r>
            <a:r>
              <a:rPr lang="tr-TR" dirty="0" smtClean="0">
                <a:solidFill>
                  <a:srgbClr val="FFFF00"/>
                </a:solidFill>
              </a:rPr>
              <a:t>Londra</a:t>
            </a:r>
            <a:r>
              <a:rPr lang="tr-TR" dirty="0" smtClean="0"/>
              <a:t>'da imzalanmıştır.</a:t>
            </a:r>
          </a:p>
          <a:p>
            <a:pPr>
              <a:defRPr/>
            </a:pPr>
            <a:endParaRPr lang="tr-TR" dirty="0"/>
          </a:p>
        </p:txBody>
      </p:sp>
      <p:pic>
        <p:nvPicPr>
          <p:cNvPr id="8195" name="Picture 2" descr="http://www.ikincidunyasavasi.com/wp-content/uploads/2011/11/1920-yill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1285875"/>
            <a:ext cx="4149725"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984163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a:solidFill>
            <a:schemeClr val="accent4">
              <a:lumMod val="25000"/>
            </a:schemeClr>
          </a:solidFill>
        </p:spPr>
        <p:style>
          <a:lnRef idx="0">
            <a:schemeClr val="accent2"/>
          </a:lnRef>
          <a:fillRef idx="3">
            <a:schemeClr val="accent2"/>
          </a:fillRef>
          <a:effectRef idx="3">
            <a:schemeClr val="accent2"/>
          </a:effectRef>
          <a:fontRef idx="minor">
            <a:schemeClr val="lt1"/>
          </a:fontRef>
        </p:style>
        <p:txBody>
          <a:bodyPr/>
          <a:lstStyle/>
          <a:p>
            <a:pPr>
              <a:lnSpc>
                <a:spcPct val="150000"/>
              </a:lnSpc>
              <a:spcBef>
                <a:spcPts val="0"/>
              </a:spcBef>
              <a:defRPr/>
            </a:pPr>
            <a:r>
              <a:rPr lang="tr-TR" dirty="0" smtClean="0"/>
              <a:t> </a:t>
            </a:r>
            <a:r>
              <a:rPr lang="tr-TR" b="1" dirty="0" smtClean="0">
                <a:solidFill>
                  <a:srgbClr val="FFFF00"/>
                </a:solidFill>
              </a:rPr>
              <a:t>Locarno Antlaşması'yla </a:t>
            </a:r>
            <a:r>
              <a:rPr lang="tr-TR" dirty="0" smtClean="0"/>
              <a:t>Almanya, batı sınırlarının, diğer bir ifadeyle Fransa ve Belçika sınırlarının kesin ve sürekli olduğunu kabul etmiştir. Bunun yanında, antlaşmaya imza atan devletlerin savaştan korunması ve bu devletler arasında çıkacak her türlü anlaşmazlığın barış yoluyla çözümlenmesi amaçlanmıştır.</a:t>
            </a:r>
            <a:endParaRPr lang="tr-TR" dirty="0"/>
          </a:p>
        </p:txBody>
      </p:sp>
      <p:sp>
        <p:nvSpPr>
          <p:cNvPr id="2" name="Altbilgi Yer Tutucusu 1"/>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602034238"/>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633</Words>
  <Application>Microsoft Office PowerPoint</Application>
  <PresentationFormat>Ekran Gösterisi (4:3)</PresentationFormat>
  <Paragraphs>41</Paragraphs>
  <Slides>18</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18</vt:i4>
      </vt:variant>
    </vt:vector>
  </HeadingPairs>
  <TitlesOfParts>
    <vt:vector size="29" baseType="lpstr">
      <vt:lpstr>Arial</vt:lpstr>
      <vt:lpstr>Calibri</vt:lpstr>
      <vt:lpstr>Century Gothic</vt:lpstr>
      <vt:lpstr>Garamond</vt:lpstr>
      <vt:lpstr>Times New Roman</vt:lpstr>
      <vt:lpstr>TimesNewRomanPS-BoldMT</vt:lpstr>
      <vt:lpstr>Wingdings</vt:lpstr>
      <vt:lpstr>Wingdings 3</vt:lpstr>
      <vt:lpstr>Dere</vt:lpstr>
      <vt:lpstr>1_Ofis Teması</vt:lpstr>
      <vt:lpstr>İyon Toplantı Odası</vt:lpstr>
      <vt:lpstr>4. 3. 1. I. Dünya Savaşı’ndan Sonra Kalıcı Barışı Sağlama Çabaları</vt:lpstr>
      <vt:lpstr>PowerPoint Sunusu</vt:lpstr>
      <vt:lpstr>PowerPoint Sunusu</vt:lpstr>
      <vt:lpstr>Milletler Cemiyetinin Kurulması (10 Ocak 1920)</vt:lpstr>
      <vt:lpstr>PowerPoint Sunusu</vt:lpstr>
      <vt:lpstr>PowerPoint Sunusu</vt:lpstr>
      <vt:lpstr>PowerPoint Sunusu</vt:lpstr>
      <vt:lpstr>PowerPoint Sunusu</vt:lpstr>
      <vt:lpstr>PowerPoint Sunusu</vt:lpstr>
      <vt:lpstr>PowerPoint Sunusu</vt:lpstr>
      <vt:lpstr>PowerPoint Sunusu</vt:lpstr>
      <vt:lpstr>PowerPoint Sunusu</vt:lpstr>
      <vt:lpstr>Briand-Kellogg Paktı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36</cp:revision>
  <dcterms:created xsi:type="dcterms:W3CDTF">2012-09-20T18:33:41Z</dcterms:created>
  <dcterms:modified xsi:type="dcterms:W3CDTF">2020-03-16T15:06:06Z</dcterms:modified>
</cp:coreProperties>
</file>