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</p:sldMasterIdLst>
  <p:notesMasterIdLst>
    <p:notesMasterId r:id="rId43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428" r:id="rId41"/>
    <p:sldId id="429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50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32A4-BC3E-4647-930E-9D6CC135ABDC}" type="datetimeFigureOut">
              <a:rPr lang="tr-TR" smtClean="0"/>
              <a:t>22.02.2020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0E31-0260-40BB-8381-42DE50AEFC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19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0E31-0260-40BB-8381-42DE50AEFC0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60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8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DC7E-E2A1-4D46-B273-5C24775D1FB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4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14AF-0FAC-4E92-8443-F139E2FF5A1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A2C6-3580-43B6-BB90-A354D66524B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8071-59AE-428D-874B-BC2FA5B1B55C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972-BF97-4EF2-918F-E3B80B9F519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8117-E062-41F6-BF98-8BAEE12DB71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9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9A64-4271-410E-85C4-3B95544AE33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73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E9E2-7F74-4FF5-83E0-E6FF9F855A0E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CFB4-432E-4B00-AB42-0E35F2CA4AD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0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CAEC-044E-49D9-8117-16E8CFABF80D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D647-69EF-4736-B069-30049FE0284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03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2564-4B92-43D2-9756-5F088830B92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758C-3BEF-484A-B7D3-399490BF42E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46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1528-0A8E-42D7-8DCF-E9F4E7393F8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9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0E8B-32E6-40FF-91A4-0F292620C454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9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B058-CF9D-40FD-8656-0CB9D2761D8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4728F3-984F-430E-A3A2-A0B12D5818A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22.02.2020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4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9E-9635-4847-BA99-0519611A87B6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5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5B46-5FA4-48CD-A530-1244934A5B46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6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0195-8DFE-468C-9B9E-FA6B2D391677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54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DE8-FF1E-4DAB-81BA-53044E99BB36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6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407F-C53D-4CED-9FBB-4D267F1489E9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8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A0C-FF49-4853-A06F-D554CA398ADF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6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52C6-185E-4120-A648-143C239F905B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7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809F-0DA3-436B-8C96-26A5E16C5CF4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66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E52-AAFC-4AF0-A611-A61000CC6C4C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9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9246-162C-4FC8-A4C4-7CF74FCEECB3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43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7367-B585-4D7E-AE83-9AD67CF16323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5C4-6FDD-424D-9297-3D3203E85B3B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1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786F-1033-4118-9DFF-F8158A947872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97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E2E-BF0E-46E6-BE30-E4D12E51FF00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1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57F0C01-F7F9-425E-B173-9A5377D1AB49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2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82F-2147-4AF3-9406-C634AA18EBEF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32255-BB5E-420C-8A3D-1B0DA9223C37}" type="slidenum">
              <a:rPr lang="tr-TR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83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13A849E-844C-40E7-B27F-1270DD2546CA}" type="datetime1">
              <a:rPr lang="tr-TR" smtClean="0">
                <a:solidFill>
                  <a:srgbClr val="B31166"/>
                </a:solidFill>
              </a:rPr>
              <a:pPr/>
              <a:t>22.02.2020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19140000">
            <a:off x="673871" y="1705211"/>
            <a:ext cx="5648623" cy="1204306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İKİNCİ DÜNYA SAVAŞI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0668" t="18500" r="47233" b="9641"/>
          <a:stretch/>
        </p:blipFill>
        <p:spPr>
          <a:xfrm>
            <a:off x="5190666" y="1700808"/>
            <a:ext cx="3947618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177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313" y="1143000"/>
            <a:ext cx="5286375" cy="5526088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tr-TR" sz="1800" b="1" dirty="0" smtClean="0">
                <a:solidFill>
                  <a:srgbClr val="FFFF00"/>
                </a:solidFill>
              </a:rPr>
              <a:t>a- Japonya</a:t>
            </a:r>
          </a:p>
          <a:p>
            <a:pPr>
              <a:lnSpc>
                <a:spcPct val="170000"/>
              </a:lnSpc>
              <a:defRPr/>
            </a:pPr>
            <a:r>
              <a:rPr lang="tr-TR" sz="1800" dirty="0" smtClean="0"/>
              <a:t>        Japonya, 1920'li ve 1930'lu yıllarda Uzakdoğu'nun en güçlü devleti idi. Özellikle 1930'lardan sonra militarist bir anlayışla yönetilen Japonya, yayılmacı bir politika izlemeye başlamıştı. </a:t>
            </a:r>
            <a:r>
              <a:rPr lang="tr-TR" sz="1800" b="1" dirty="0" smtClean="0">
                <a:solidFill>
                  <a:srgbClr val="FFFF00"/>
                </a:solidFill>
              </a:rPr>
              <a:t>1931'de </a:t>
            </a:r>
            <a:r>
              <a:rPr lang="tr-TR" sz="1800" b="1" dirty="0" err="1" smtClean="0">
                <a:solidFill>
                  <a:srgbClr val="FFFF00"/>
                </a:solidFill>
              </a:rPr>
              <a:t>Mançurya'yı</a:t>
            </a:r>
            <a:r>
              <a:rPr lang="tr-TR" sz="1800" b="1" dirty="0" smtClean="0">
                <a:solidFill>
                  <a:srgbClr val="FFFF00"/>
                </a:solidFill>
              </a:rPr>
              <a:t> işgal ettikten sonra Çin'e yönelmiştir. </a:t>
            </a:r>
            <a:r>
              <a:rPr lang="tr-TR" sz="1800" dirty="0" smtClean="0"/>
              <a:t>Nitekim, 1932'de Çin'le savaşa tutuşarak, bu ülkenin orta bölgelerine doğru ilerlemeye başlamıştır. </a:t>
            </a:r>
            <a:r>
              <a:rPr lang="tr-TR" sz="1800" dirty="0" smtClean="0">
                <a:solidFill>
                  <a:srgbClr val="FFFF00"/>
                </a:solidFill>
              </a:rPr>
              <a:t>Japonya'nın yayılmacı politikası, Uzakdoğu'daki güçler dengesini alt-üst etmiştir. </a:t>
            </a:r>
            <a:endParaRPr lang="tr-TR" sz="1800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54000"/>
            <a:ext cx="8472487" cy="817563"/>
          </a:xfrm>
          <a:solidFill>
            <a:schemeClr val="accent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tr-TR" sz="3200" dirty="0" smtClean="0">
                <a:solidFill>
                  <a:srgbClr val="FF0000"/>
                </a:solidFill>
              </a:rPr>
              <a:t>  1. Savaş Öncesindeki Gelişmeler</a:t>
            </a:r>
          </a:p>
        </p:txBody>
      </p:sp>
      <p:pic>
        <p:nvPicPr>
          <p:cNvPr id="12292" name="Picture 2" descr="Japonya yer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2413000"/>
            <a:ext cx="34528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28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1" y="188640"/>
            <a:ext cx="5184576" cy="6516960"/>
          </a:xfrm>
          <a:solidFill>
            <a:srgbClr val="002060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tr-TR" dirty="0" smtClean="0"/>
              <a:t>   Bu bölgede çıkarları </a:t>
            </a:r>
            <a:r>
              <a:rPr lang="tr-TR" dirty="0" smtClean="0">
                <a:solidFill>
                  <a:srgbClr val="FFFF00"/>
                </a:solidFill>
              </a:rPr>
              <a:t>olan İngiltere ve A.B.D. </a:t>
            </a:r>
            <a:r>
              <a:rPr lang="tr-TR" dirty="0" smtClean="0"/>
              <a:t>gibi devletler, Japonya'nın bu tutumuna seyirci kalmışlardır. Ancak, Japonya'nın 1937'de Çin'e ikinci kez saldırmasından sonra, bu ülkeye karşı çıkmışlardır. Japonya'yı durdurmak için Çin'e yardıma başlamışlardır. </a:t>
            </a:r>
            <a:r>
              <a:rPr lang="tr-TR" dirty="0" smtClean="0">
                <a:solidFill>
                  <a:srgbClr val="FFFF00"/>
                </a:solidFill>
              </a:rPr>
              <a:t>Fakat, Uzakdoğu, Japonya'nın emperyalist tutumu nedeniyle kendisini İkinci Dünya Savaşı'na girmekten kurtaramamıştır. 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13315" name="Picture 2" descr="C:\Users\TOSHIBA\Desktop\Güncel Tarih\Çağdaş Türk ve Dünya Tarihi\i4_a3_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96480"/>
            <a:ext cx="3131036" cy="21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0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263"/>
            <a:ext cx="8202613" cy="114617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b- İtalya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50"/>
            <a:ext cx="5400675" cy="5143500"/>
          </a:xfrm>
          <a:solidFill>
            <a:schemeClr val="accent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     İtalya’da yaşanan siyasi ve ekonomik sorunlar </a:t>
            </a:r>
            <a:r>
              <a:rPr lang="tr-TR" dirty="0" err="1" smtClean="0">
                <a:solidFill>
                  <a:srgbClr val="FFFF00"/>
                </a:solidFill>
              </a:rPr>
              <a:t>Benito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Mussolini’yi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/>
              <a:t>iktidara taşıdı.  </a:t>
            </a:r>
            <a:r>
              <a:rPr lang="tr-TR" dirty="0" err="1" smtClean="0"/>
              <a:t>Mussolini</a:t>
            </a:r>
            <a:r>
              <a:rPr lang="tr-TR" dirty="0" smtClean="0"/>
              <a:t> “ Roma İmparatorluğu” hayali kurmaya başladı ve yayılmacı bir politikaya yöneldi. </a:t>
            </a:r>
            <a:r>
              <a:rPr lang="tr-TR" dirty="0" smtClean="0">
                <a:solidFill>
                  <a:srgbClr val="FFFF00"/>
                </a:solidFill>
              </a:rPr>
              <a:t>Serbest şehir </a:t>
            </a:r>
            <a:r>
              <a:rPr lang="tr-TR" dirty="0" smtClean="0"/>
              <a:t>ilan edilen </a:t>
            </a:r>
            <a:r>
              <a:rPr lang="tr-TR" dirty="0" err="1" smtClean="0">
                <a:solidFill>
                  <a:srgbClr val="FFFF00"/>
                </a:solidFill>
              </a:rPr>
              <a:t>Fiume</a:t>
            </a:r>
            <a:r>
              <a:rPr lang="tr-TR" dirty="0" smtClean="0">
                <a:solidFill>
                  <a:srgbClr val="FFFF00"/>
                </a:solidFill>
              </a:rPr>
              <a:t>,</a:t>
            </a:r>
            <a:r>
              <a:rPr lang="tr-TR" dirty="0" smtClean="0"/>
              <a:t> İtalya’nın baskıları  </a:t>
            </a:r>
            <a:r>
              <a:rPr lang="tr-TR" dirty="0" smtClean="0">
                <a:solidFill>
                  <a:srgbClr val="FFFF00"/>
                </a:solidFill>
              </a:rPr>
              <a:t>Yugoslavya’</a:t>
            </a:r>
            <a:r>
              <a:rPr lang="tr-TR" dirty="0" smtClean="0"/>
              <a:t>dan alınarak </a:t>
            </a:r>
            <a:r>
              <a:rPr lang="tr-TR" dirty="0" smtClean="0">
                <a:solidFill>
                  <a:srgbClr val="FFFF00"/>
                </a:solidFill>
              </a:rPr>
              <a:t>1924</a:t>
            </a:r>
            <a:r>
              <a:rPr lang="tr-TR" dirty="0" smtClean="0"/>
              <a:t> yılında İtalya’ya katıldı. Yunanistan’a ait </a:t>
            </a:r>
            <a:r>
              <a:rPr lang="tr-TR" dirty="0" err="1" smtClean="0">
                <a:solidFill>
                  <a:srgbClr val="FFFF00"/>
                </a:solidFill>
              </a:rPr>
              <a:t>Korfu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/>
              <a:t>adasını işgal etti. </a:t>
            </a:r>
          </a:p>
          <a:p>
            <a:pPr>
              <a:lnSpc>
                <a:spcPct val="150000"/>
              </a:lnSpc>
              <a:defRPr/>
            </a:pPr>
            <a:r>
              <a:rPr lang="tr-TR" dirty="0" smtClean="0"/>
              <a:t>Aynı yıl </a:t>
            </a:r>
            <a:r>
              <a:rPr lang="tr-TR" dirty="0" smtClean="0">
                <a:solidFill>
                  <a:srgbClr val="FFFF00"/>
                </a:solidFill>
              </a:rPr>
              <a:t>Arnavutluk nüfuz </a:t>
            </a:r>
            <a:r>
              <a:rPr lang="tr-TR" dirty="0" smtClean="0"/>
              <a:t>altına alındı.  </a:t>
            </a:r>
            <a:endParaRPr lang="tr-TR" dirty="0"/>
          </a:p>
        </p:txBody>
      </p:sp>
      <p:pic>
        <p:nvPicPr>
          <p:cNvPr id="14340" name="Picture 2" descr="http://www.italyaonline.net/Italya/_derived/bolgeler.htm_txt_bolge2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500188"/>
            <a:ext cx="31384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22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609600" y="500063"/>
            <a:ext cx="5534025" cy="58245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marL="292100" indent="-292100">
              <a:lnSpc>
                <a:spcPct val="150000"/>
              </a:lnSpc>
              <a:buClr>
                <a:srgbClr val="A5B592"/>
              </a:buClr>
              <a:buSzPct val="70000"/>
              <a:buFont typeface="Wingdings 2"/>
              <a:buChar char=""/>
              <a:defRPr/>
            </a:pPr>
            <a:r>
              <a:rPr lang="tr-TR" sz="3200" dirty="0">
                <a:solidFill>
                  <a:prstClr val="white"/>
                </a:solidFill>
              </a:rPr>
              <a:t>     </a:t>
            </a:r>
            <a:r>
              <a:rPr lang="tr-TR" sz="3200" dirty="0" err="1">
                <a:solidFill>
                  <a:prstClr val="white"/>
                </a:solidFill>
              </a:rPr>
              <a:t>Mussolini</a:t>
            </a:r>
            <a:r>
              <a:rPr lang="tr-TR" sz="3200" dirty="0">
                <a:solidFill>
                  <a:prstClr val="white"/>
                </a:solidFill>
              </a:rPr>
              <a:t> </a:t>
            </a:r>
            <a:r>
              <a:rPr lang="tr-TR" sz="3200" dirty="0">
                <a:solidFill>
                  <a:srgbClr val="FFFF00"/>
                </a:solidFill>
              </a:rPr>
              <a:t>Doğu Akdeniz ve Anadolu</a:t>
            </a:r>
            <a:r>
              <a:rPr lang="tr-TR" sz="3200" dirty="0">
                <a:solidFill>
                  <a:prstClr val="white"/>
                </a:solidFill>
              </a:rPr>
              <a:t>’yu da yayılma alanları arasında saymaktan çekinmedi. </a:t>
            </a:r>
          </a:p>
          <a:p>
            <a:pPr marL="292100" indent="-292100">
              <a:lnSpc>
                <a:spcPct val="150000"/>
              </a:lnSpc>
              <a:buClr>
                <a:srgbClr val="A5B592"/>
              </a:buClr>
              <a:buSzPct val="70000"/>
              <a:buFont typeface="Wingdings 2"/>
              <a:buChar char=""/>
              <a:defRPr/>
            </a:pPr>
            <a:r>
              <a:rPr lang="tr-TR" sz="3200" dirty="0">
                <a:solidFill>
                  <a:prstClr val="white"/>
                </a:solidFill>
              </a:rPr>
              <a:t>     İtalya’nın Akdeniz’de güçlenmesi </a:t>
            </a:r>
            <a:r>
              <a:rPr lang="tr-TR" sz="3200" dirty="0">
                <a:solidFill>
                  <a:srgbClr val="FFFF00"/>
                </a:solidFill>
              </a:rPr>
              <a:t>Fransa ile ilişkileri olumsuz etkiledi.</a:t>
            </a:r>
            <a:r>
              <a:rPr lang="tr-TR" sz="3200" dirty="0">
                <a:solidFill>
                  <a:prstClr val="white"/>
                </a:solidFill>
              </a:rPr>
              <a:t> Bu durum İtalya’nın </a:t>
            </a:r>
            <a:r>
              <a:rPr lang="tr-TR" sz="3200" dirty="0">
                <a:solidFill>
                  <a:srgbClr val="FFFF00"/>
                </a:solidFill>
              </a:rPr>
              <a:t>Almanya</a:t>
            </a:r>
            <a:r>
              <a:rPr lang="tr-TR" sz="3200" dirty="0">
                <a:solidFill>
                  <a:prstClr val="white"/>
                </a:solidFill>
              </a:rPr>
              <a:t>’yı Fransa’ya karşı bir denge unsuru olarak görmesini sağladı.</a:t>
            </a:r>
          </a:p>
          <a:p>
            <a:pPr marL="292100" indent="-292100">
              <a:lnSpc>
                <a:spcPct val="150000"/>
              </a:lnSpc>
              <a:buClr>
                <a:srgbClr val="A5B592"/>
              </a:buClr>
              <a:buSzPct val="70000"/>
              <a:buFont typeface="Wingdings 2"/>
              <a:buChar char=""/>
              <a:defRPr/>
            </a:pPr>
            <a:endParaRPr lang="tr-TR" sz="3200" dirty="0">
              <a:solidFill>
                <a:prstClr val="white"/>
              </a:solidFill>
            </a:endParaRPr>
          </a:p>
        </p:txBody>
      </p:sp>
      <p:pic>
        <p:nvPicPr>
          <p:cNvPr id="15364" name="Picture 2" descr="http://www.buzlu.org/images/2010/09/Benito-Mussol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59806"/>
            <a:ext cx="2095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60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1" y="188640"/>
            <a:ext cx="5698976" cy="633670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 İngiltere ise I.Dünya Savaşı sonrası Avrupa’da bir üstünlük sağlayan </a:t>
            </a:r>
            <a:r>
              <a:rPr lang="tr-TR" dirty="0" smtClean="0">
                <a:solidFill>
                  <a:srgbClr val="FFFF00"/>
                </a:solidFill>
              </a:rPr>
              <a:t>Fransa</a:t>
            </a:r>
            <a:r>
              <a:rPr lang="tr-TR" dirty="0" smtClean="0"/>
              <a:t>’ya karşı </a:t>
            </a:r>
            <a:r>
              <a:rPr lang="tr-TR" dirty="0" smtClean="0">
                <a:solidFill>
                  <a:srgbClr val="FFFF00"/>
                </a:solidFill>
              </a:rPr>
              <a:t>İtalya</a:t>
            </a:r>
            <a:r>
              <a:rPr lang="tr-TR" dirty="0" smtClean="0"/>
              <a:t>’yı bir denge unsuru olarak gördü. Bu yüzden </a:t>
            </a:r>
            <a:r>
              <a:rPr lang="tr-TR" dirty="0" smtClean="0">
                <a:solidFill>
                  <a:srgbClr val="FFFF00"/>
                </a:solidFill>
              </a:rPr>
              <a:t>1935</a:t>
            </a:r>
            <a:r>
              <a:rPr lang="tr-TR" dirty="0" smtClean="0"/>
              <a:t>’e kadar </a:t>
            </a:r>
            <a:r>
              <a:rPr lang="tr-TR" dirty="0" smtClean="0">
                <a:solidFill>
                  <a:srgbClr val="FFFF00"/>
                </a:solidFill>
              </a:rPr>
              <a:t>İngiltere-İtalya</a:t>
            </a:r>
            <a:r>
              <a:rPr lang="tr-TR" dirty="0" smtClean="0"/>
              <a:t> ilişkileri iyi bir şekilde devam etti.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362481"/>
            <a:ext cx="2097206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5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85750"/>
            <a:ext cx="8523288" cy="1143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3600" dirty="0" smtClean="0"/>
              <a:t>İtalya'nın Habeşistan'ı İşgal Etmesi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785938"/>
            <a:ext cx="8523288" cy="459581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XIX. yüzyılın sonlarında siyasal birliğini tamamlayan İtalya, vakit yitirmeden </a:t>
            </a:r>
            <a:r>
              <a:rPr lang="tr-TR" dirty="0" smtClean="0">
                <a:solidFill>
                  <a:srgbClr val="FFFF00"/>
                </a:solidFill>
              </a:rPr>
              <a:t>sömürgecilik faaliyetlerine </a:t>
            </a:r>
            <a:r>
              <a:rPr lang="tr-TR" dirty="0" smtClean="0"/>
              <a:t>başlamıştı. Bu bağlamda Habeşistan'ı ele geçirmek istemişse de başarılı olamamıştı.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14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549275"/>
            <a:ext cx="8880475" cy="5903913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Ancak, Birinci Dünya Savaşı'ndan sonra nüfusun hızla artması, endüstrinin hammaddeye gereksinim duyması ve 1929 dünya ekonomik bunalımından sonra ülkenin sarsılması, İtalya'nın tekrar el değmemiş zenginliklere sahip bulunan </a:t>
            </a:r>
            <a:r>
              <a:rPr lang="tr-TR" dirty="0" smtClean="0">
                <a:solidFill>
                  <a:srgbClr val="FFFF00"/>
                </a:solidFill>
              </a:rPr>
              <a:t>Habeşistan</a:t>
            </a:r>
            <a:r>
              <a:rPr lang="tr-TR" dirty="0" smtClean="0"/>
              <a:t>'la ilgilenmesine yol açmıştır.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2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504056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    Öte yandan, İngiltere'nin de </a:t>
            </a:r>
            <a:r>
              <a:rPr lang="tr-TR" dirty="0" smtClean="0">
                <a:solidFill>
                  <a:srgbClr val="FFFF00"/>
                </a:solidFill>
              </a:rPr>
              <a:t>Habeşistan'ın Tuna Gölü </a:t>
            </a:r>
            <a:r>
              <a:rPr lang="tr-TR" dirty="0" smtClean="0"/>
              <a:t>bölgesini ele geçirmek istemesi, İtalya'nın bu ülkeyi kendi topraklarına katma isteklerini kamçılamıştır.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80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549275"/>
            <a:ext cx="8666163" cy="5759450"/>
          </a:xfrm>
          <a:solidFill>
            <a:schemeClr val="accent6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tr-TR" dirty="0" smtClean="0"/>
              <a:t>     İtalya lideri </a:t>
            </a:r>
            <a:r>
              <a:rPr lang="tr-TR" dirty="0" err="1" smtClean="0">
                <a:solidFill>
                  <a:srgbClr val="FFFF00"/>
                </a:solidFill>
              </a:rPr>
              <a:t>Mussolini</a:t>
            </a:r>
            <a:r>
              <a:rPr lang="tr-TR" dirty="0" smtClean="0">
                <a:solidFill>
                  <a:srgbClr val="FFFF00"/>
                </a:solidFill>
              </a:rPr>
              <a:t>, </a:t>
            </a:r>
            <a:r>
              <a:rPr lang="tr-TR" dirty="0" smtClean="0"/>
              <a:t>1930'lu yıllarda, Japonya'nın </a:t>
            </a:r>
            <a:r>
              <a:rPr lang="tr-TR" dirty="0" err="1" smtClean="0">
                <a:solidFill>
                  <a:srgbClr val="FFFF00"/>
                </a:solidFill>
              </a:rPr>
              <a:t>Mançurya'</a:t>
            </a:r>
            <a:r>
              <a:rPr lang="tr-TR" dirty="0" err="1" smtClean="0"/>
              <a:t>ya</a:t>
            </a:r>
            <a:r>
              <a:rPr lang="tr-TR" dirty="0" smtClean="0"/>
              <a:t> saldırması, Almanya'nın da </a:t>
            </a:r>
            <a:r>
              <a:rPr lang="tr-TR" dirty="0" err="1" smtClean="0">
                <a:solidFill>
                  <a:srgbClr val="FFFF00"/>
                </a:solidFill>
              </a:rPr>
              <a:t>Versailles</a:t>
            </a:r>
            <a:r>
              <a:rPr lang="tr-TR" dirty="0" smtClean="0">
                <a:solidFill>
                  <a:srgbClr val="FFFF00"/>
                </a:solidFill>
              </a:rPr>
              <a:t> Barış Antlaşması'nı </a:t>
            </a:r>
            <a:r>
              <a:rPr lang="tr-TR" dirty="0" smtClean="0"/>
              <a:t>geçersiz kılması karşısında </a:t>
            </a:r>
            <a:r>
              <a:rPr lang="tr-TR" dirty="0" smtClean="0">
                <a:solidFill>
                  <a:srgbClr val="FFFF00"/>
                </a:solidFill>
              </a:rPr>
              <a:t>Milletler Cemiyeti'nin </a:t>
            </a:r>
            <a:r>
              <a:rPr lang="tr-TR" dirty="0" smtClean="0"/>
              <a:t>tepki göstermemesini fırsat bilerek harekete geçirmiştir. </a:t>
            </a:r>
            <a:r>
              <a:rPr lang="tr-TR" dirty="0" smtClean="0">
                <a:solidFill>
                  <a:srgbClr val="FFFF00"/>
                </a:solidFill>
              </a:rPr>
              <a:t>3 Ekim 1935'te </a:t>
            </a:r>
            <a:r>
              <a:rPr lang="tr-TR" dirty="0" smtClean="0"/>
              <a:t>İtalyan uçakları Kuzey Habeşistan‘ </a:t>
            </a:r>
            <a:r>
              <a:rPr lang="tr-TR" dirty="0" err="1" smtClean="0"/>
              <a:t>daki</a:t>
            </a:r>
            <a:r>
              <a:rPr lang="tr-TR" dirty="0" smtClean="0"/>
              <a:t> </a:t>
            </a:r>
            <a:r>
              <a:rPr lang="tr-TR" dirty="0" err="1" smtClean="0"/>
              <a:t>Adowa</a:t>
            </a:r>
            <a:r>
              <a:rPr lang="tr-TR" dirty="0" smtClean="0"/>
              <a:t> ve </a:t>
            </a:r>
            <a:r>
              <a:rPr lang="tr-TR" dirty="0" err="1" smtClean="0"/>
              <a:t>Adigrat</a:t>
            </a:r>
            <a:r>
              <a:rPr lang="tr-TR" dirty="0" smtClean="0"/>
              <a:t> şehirlerini bombardıman ederek </a:t>
            </a:r>
            <a:r>
              <a:rPr lang="tr-TR" dirty="0" smtClean="0">
                <a:solidFill>
                  <a:srgbClr val="FFFF00"/>
                </a:solidFill>
              </a:rPr>
              <a:t>Habeşistan</a:t>
            </a:r>
            <a:r>
              <a:rPr lang="tr-TR" dirty="0" smtClean="0"/>
              <a:t>'ı işgale başlamışlardır.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0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981075"/>
            <a:ext cx="8229600" cy="48148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  Milletler Cemiyeti işgalin sona erdirilerek  barışın sağlanmasını istemişse de başarılı olamamıştır. Ancak, </a:t>
            </a:r>
            <a:r>
              <a:rPr lang="tr-TR" dirty="0" smtClean="0">
                <a:solidFill>
                  <a:srgbClr val="FFFF00"/>
                </a:solidFill>
              </a:rPr>
              <a:t>İngiltere, </a:t>
            </a:r>
            <a:r>
              <a:rPr lang="tr-TR" dirty="0" smtClean="0"/>
              <a:t>Habeşistan'daki çıkarları nedeniyle tepki gösterebilmiştir. Bu ülkeyi de </a:t>
            </a:r>
            <a:r>
              <a:rPr lang="tr-TR" dirty="0" smtClean="0">
                <a:solidFill>
                  <a:srgbClr val="FFFF00"/>
                </a:solidFill>
              </a:rPr>
              <a:t>Fransa, Almanya ve A.B.D. </a:t>
            </a:r>
            <a:r>
              <a:rPr lang="tr-TR" dirty="0" smtClean="0"/>
              <a:t>frenlemiştir. </a:t>
            </a:r>
          </a:p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4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II. DÜNYA SAVAŞI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7813" y="3933825"/>
            <a:ext cx="6400800" cy="1752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1939-1945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7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620713"/>
            <a:ext cx="8737600" cy="5688012"/>
          </a:xfrm>
          <a:solidFill>
            <a:schemeClr val="accent6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FFFF00"/>
                </a:solidFill>
              </a:rPr>
              <a:t>Milletler Cemiyeti'nin etkili olamaması ve büyük devletlerin ortak bir cephe kuramaması</a:t>
            </a:r>
            <a:r>
              <a:rPr lang="tr-TR" dirty="0" smtClean="0"/>
              <a:t>, politik koşullar bakımından İtalya'nın işini kolaylaştırmıştır. İtalyanlar engellenemediği gibi, Habeşistan'a askeri yardım da yapılamamıştır. </a:t>
            </a:r>
            <a:r>
              <a:rPr lang="tr-TR" dirty="0" smtClean="0">
                <a:solidFill>
                  <a:srgbClr val="FFFF00"/>
                </a:solidFill>
              </a:rPr>
              <a:t>Habeşistan halkı cılız bir direniş gösterebilmişse de başarılı olamamışlardır.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8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401050" cy="4814887"/>
          </a:xfrm>
          <a:solidFill>
            <a:schemeClr val="accent6">
              <a:lumMod val="50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Nihayet, İtalya, </a:t>
            </a:r>
            <a:r>
              <a:rPr lang="tr-TR" dirty="0" smtClean="0">
                <a:solidFill>
                  <a:srgbClr val="FFFF00"/>
                </a:solidFill>
              </a:rPr>
              <a:t>9 Mayıs 1936'da Habeşistan</a:t>
            </a:r>
            <a:r>
              <a:rPr lang="tr-TR" dirty="0" smtClean="0"/>
              <a:t>'ı  ilhak ettiğini ilan etmiştir. İtalyan Kralı'nın da aynı zamanda Habeşistan Kralı olduğu belirtilmiştir. Habeşistan işgali, 1930'lu yıllarda statükonun bozulmasına yol açan önemli olaylardan biri olmuştur.</a:t>
            </a:r>
          </a:p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3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88" y="2786063"/>
            <a:ext cx="8229600" cy="1143000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c-Ülkeler Arası Gruplaşmalar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329613" cy="1500188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3600" smtClean="0"/>
              <a:t/>
            </a:r>
            <a:br>
              <a:rPr lang="tr-TR" sz="3600" smtClean="0"/>
            </a:br>
            <a:r>
              <a:rPr lang="tr-TR" sz="3600" smtClean="0"/>
              <a:t>Berlin - Roma - Tokyo Mihveri'nin Kurulması</a:t>
            </a:r>
            <a:br>
              <a:rPr lang="tr-TR" sz="3600" smtClean="0"/>
            </a:br>
            <a:endParaRPr lang="tr-TR" sz="3600" smtClean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4563"/>
            <a:ext cx="8229600" cy="3957637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tr-TR" dirty="0" smtClean="0"/>
              <a:t>     </a:t>
            </a:r>
            <a:r>
              <a:rPr lang="tr-TR" b="1" dirty="0" smtClean="0">
                <a:solidFill>
                  <a:srgbClr val="FFFF00"/>
                </a:solidFill>
              </a:rPr>
              <a:t>İtalya'</a:t>
            </a:r>
            <a:r>
              <a:rPr lang="tr-TR" dirty="0" smtClean="0"/>
              <a:t>nın Habeşistan'ı ele geçirmesinin sonuçlarından biri de, Nazi </a:t>
            </a:r>
            <a:r>
              <a:rPr lang="tr-TR" dirty="0" err="1" smtClean="0"/>
              <a:t>Almanyası’nın</a:t>
            </a:r>
            <a:r>
              <a:rPr lang="tr-TR" dirty="0" smtClean="0"/>
              <a:t> ve Faşist İtalya'nın birbirine yaklaşması ve uluslararası politikada güç birliğine gitmeleridir. Nitekim, 1936 yılında </a:t>
            </a:r>
            <a:r>
              <a:rPr lang="tr-TR" b="1" dirty="0" smtClean="0">
                <a:solidFill>
                  <a:srgbClr val="FFFF00"/>
                </a:solidFill>
              </a:rPr>
              <a:t>İtalya ve Almanya </a:t>
            </a:r>
            <a:r>
              <a:rPr lang="tr-TR" dirty="0" smtClean="0"/>
              <a:t>arasında birçok karşılıklı ziyaretler yapılmıştır.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28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215312" cy="14319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tr-TR" smtClean="0"/>
              <a:t>Anti-Komintern Pakt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28813"/>
            <a:ext cx="8215312" cy="4500562"/>
          </a:xfrm>
          <a:solidFill>
            <a:srgbClr val="00B05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 </a:t>
            </a:r>
            <a:r>
              <a:rPr lang="tr-TR" sz="2800" dirty="0" smtClean="0"/>
              <a:t>Bu tarihlerde Avrupa'da bu gelişmeler olurken, </a:t>
            </a:r>
            <a:r>
              <a:rPr lang="tr-TR" sz="2800" dirty="0" smtClean="0">
                <a:solidFill>
                  <a:srgbClr val="FFFF00"/>
                </a:solidFill>
              </a:rPr>
              <a:t>Sovyetler Birliği </a:t>
            </a:r>
            <a:r>
              <a:rPr lang="tr-TR" sz="2800" dirty="0" smtClean="0"/>
              <a:t>de, Alman </a:t>
            </a:r>
            <a:r>
              <a:rPr lang="tr-TR" sz="2800" dirty="0" err="1" smtClean="0"/>
              <a:t>Nazizmine</a:t>
            </a:r>
            <a:r>
              <a:rPr lang="tr-TR" sz="2800" dirty="0" smtClean="0"/>
              <a:t> karşı silahlanmasını hızlandırmıştı. Buna karşılık </a:t>
            </a:r>
            <a:r>
              <a:rPr lang="tr-TR" sz="2800" b="1" dirty="0" smtClean="0">
                <a:solidFill>
                  <a:srgbClr val="FFFF00"/>
                </a:solidFill>
              </a:rPr>
              <a:t>Almanya</a:t>
            </a:r>
            <a:r>
              <a:rPr lang="tr-TR" sz="2800" dirty="0" smtClean="0"/>
              <a:t>'da, bir taraftan Sovyetler Birliği'ne karşı pozisyonunu güçlendirmeye çalışırken, diğer taraftan da </a:t>
            </a:r>
            <a:r>
              <a:rPr lang="tr-TR" sz="2800" b="1" dirty="0" smtClean="0">
                <a:solidFill>
                  <a:srgbClr val="FFFF00"/>
                </a:solidFill>
              </a:rPr>
              <a:t>Japonya</a:t>
            </a:r>
            <a:r>
              <a:rPr lang="tr-TR" sz="2800" dirty="0" smtClean="0"/>
              <a:t>'ya yaklaşmaya başlamıştır.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93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43925" cy="4743450"/>
          </a:xfrm>
          <a:solidFill>
            <a:srgbClr val="00B05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Nitekim, </a:t>
            </a:r>
            <a:r>
              <a:rPr lang="tr-TR" dirty="0" smtClean="0">
                <a:solidFill>
                  <a:srgbClr val="FFFF00"/>
                </a:solidFill>
              </a:rPr>
              <a:t>1936</a:t>
            </a:r>
            <a:r>
              <a:rPr lang="tr-TR" dirty="0" smtClean="0"/>
              <a:t> yılının ortalarından itibaren </a:t>
            </a:r>
            <a:r>
              <a:rPr lang="tr-TR" dirty="0" smtClean="0">
                <a:solidFill>
                  <a:srgbClr val="FFFF00"/>
                </a:solidFill>
              </a:rPr>
              <a:t>Almanya ve Japonya</a:t>
            </a:r>
            <a:r>
              <a:rPr lang="tr-TR" dirty="0" smtClean="0"/>
              <a:t>, Sovyetler Birliği'ne karşı birleşmişlerdir. Bu gelişmelerin sonucunda Almanya ve Japonya, </a:t>
            </a:r>
            <a:r>
              <a:rPr lang="tr-TR" dirty="0" smtClean="0">
                <a:solidFill>
                  <a:srgbClr val="FFFF00"/>
                </a:solidFill>
              </a:rPr>
              <a:t>25 Kasım 1936'</a:t>
            </a:r>
            <a:r>
              <a:rPr lang="tr-TR" dirty="0" smtClean="0"/>
              <a:t>da Berlin'de </a:t>
            </a:r>
            <a:r>
              <a:rPr lang="tr-TR" b="1" dirty="0" smtClean="0">
                <a:solidFill>
                  <a:srgbClr val="FFFF00"/>
                </a:solidFill>
              </a:rPr>
              <a:t>"Anti-</a:t>
            </a:r>
            <a:r>
              <a:rPr lang="tr-TR" b="1" dirty="0" err="1" smtClean="0">
                <a:solidFill>
                  <a:srgbClr val="FFFF00"/>
                </a:solidFill>
              </a:rPr>
              <a:t>Komintern</a:t>
            </a:r>
            <a:r>
              <a:rPr lang="tr-TR" b="1" dirty="0" smtClean="0">
                <a:solidFill>
                  <a:srgbClr val="FFFF00"/>
                </a:solidFill>
              </a:rPr>
              <a:t> Paktı"nı </a:t>
            </a:r>
            <a:r>
              <a:rPr lang="tr-TR" dirty="0" smtClean="0"/>
              <a:t>oluşturmuşlardır.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64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404813"/>
            <a:ext cx="8594725" cy="5976937"/>
          </a:xfrm>
          <a:solidFill>
            <a:srgbClr val="00B050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smtClean="0"/>
              <a:t>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 Bu Pakt ile, Almanya ve Japonya arasında siyasi rejim temeline dayalı bir ittifak yapılmış ve bununla </a:t>
            </a:r>
            <a:r>
              <a:rPr lang="tr-TR" dirty="0" smtClean="0">
                <a:solidFill>
                  <a:srgbClr val="FFFF00"/>
                </a:solidFill>
              </a:rPr>
              <a:t>"Berlin-Tokyo Mihveri" </a:t>
            </a:r>
            <a:r>
              <a:rPr lang="tr-TR" dirty="0" smtClean="0"/>
              <a:t>kurulmuştur. Yayılmacılık konusunda Almanya'dan ve Japonya'dan geri kalmayan İtalya da, </a:t>
            </a:r>
            <a:r>
              <a:rPr lang="tr-TR" dirty="0" smtClean="0">
                <a:solidFill>
                  <a:srgbClr val="FFFF00"/>
                </a:solidFill>
              </a:rPr>
              <a:t>5 Kasım 1937'de Roma'da </a:t>
            </a:r>
            <a:r>
              <a:rPr lang="tr-TR" dirty="0" smtClean="0"/>
              <a:t>imzalanan bir antlaşmayla </a:t>
            </a:r>
            <a:r>
              <a:rPr lang="tr-TR" dirty="0" smtClean="0">
                <a:solidFill>
                  <a:srgbClr val="FFFF00"/>
                </a:solidFill>
              </a:rPr>
              <a:t>Anti-</a:t>
            </a:r>
            <a:r>
              <a:rPr lang="tr-TR" dirty="0" err="1" smtClean="0">
                <a:solidFill>
                  <a:srgbClr val="FFFF00"/>
                </a:solidFill>
              </a:rPr>
              <a:t>Komintern</a:t>
            </a:r>
            <a:r>
              <a:rPr lang="tr-TR" dirty="0" smtClean="0">
                <a:solidFill>
                  <a:srgbClr val="FFFF00"/>
                </a:solidFill>
              </a:rPr>
              <a:t> Paktı'</a:t>
            </a:r>
            <a:r>
              <a:rPr lang="tr-TR" dirty="0" smtClean="0"/>
              <a:t>na katılmıştır.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03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412875"/>
            <a:ext cx="8215312" cy="4683125"/>
          </a:xfrm>
          <a:solidFill>
            <a:srgbClr val="00B050"/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    Böylece, İkinci Dünya Savaşı'na giden süreçte önemli bir dönüm noktası olan </a:t>
            </a:r>
            <a:r>
              <a:rPr lang="tr-TR" b="1" dirty="0" smtClean="0">
                <a:solidFill>
                  <a:srgbClr val="FFFF00"/>
                </a:solidFill>
              </a:rPr>
              <a:t>"Berlin-Roma-Tokyo Mihveri" </a:t>
            </a:r>
            <a:r>
              <a:rPr lang="tr-TR" dirty="0" smtClean="0"/>
              <a:t>oluşturulmuş olmaktaydı.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19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4543425" cy="5143500"/>
          </a:xfrm>
          <a:solidFill>
            <a:schemeClr val="accent3">
              <a:lumMod val="50000"/>
            </a:schemeClr>
          </a:solidFill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  Hitler, muhaliflerini tasfiye ettikten sonra tüm dikkatini </a:t>
            </a:r>
            <a:r>
              <a:rPr lang="tr-TR" dirty="0" err="1" smtClean="0"/>
              <a:t>Versailles</a:t>
            </a:r>
            <a:r>
              <a:rPr lang="tr-TR" dirty="0" smtClean="0"/>
              <a:t> Barış Antlaşması'nı bozmaya yöneltmiştir. Bu yönde attığı ilk adım, 1934 yılında </a:t>
            </a:r>
            <a:r>
              <a:rPr lang="tr-TR" dirty="0" smtClean="0">
                <a:solidFill>
                  <a:srgbClr val="FFFF00"/>
                </a:solidFill>
              </a:rPr>
              <a:t>Avusturya'daki Nazileri kullanarak </a:t>
            </a:r>
            <a:r>
              <a:rPr lang="tr-TR" dirty="0" smtClean="0"/>
              <a:t>bu ülkenin ilhak edilmesi girişimidir.  Ancak, </a:t>
            </a:r>
            <a:r>
              <a:rPr lang="tr-TR" dirty="0" smtClean="0">
                <a:solidFill>
                  <a:srgbClr val="FFFF00"/>
                </a:solidFill>
              </a:rPr>
              <a:t>Avusturya'daki Nazilerin gerçekleştirdiği hükümet darbesi başarısızlıkla sonuçlanınca ilhakı gerçekleştirememiştir. </a:t>
            </a:r>
          </a:p>
        </p:txBody>
      </p:sp>
      <p:pic>
        <p:nvPicPr>
          <p:cNvPr id="30723" name="Picture 2" descr="http://www.zum.de/whkmla/histatlas/germany/weim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57438"/>
            <a:ext cx="41433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Başlık"/>
          <p:cNvSpPr>
            <a:spLocks noGrp="1"/>
          </p:cNvSpPr>
          <p:nvPr>
            <p:ph type="title"/>
          </p:nvPr>
        </p:nvSpPr>
        <p:spPr>
          <a:xfrm>
            <a:off x="428625" y="304800"/>
            <a:ext cx="8715375" cy="909638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d-Almanya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85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476250"/>
            <a:ext cx="8666163" cy="5810250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  Fakat, Hitler'in temel hedefi </a:t>
            </a:r>
            <a:r>
              <a:rPr lang="tr-TR" dirty="0" err="1" smtClean="0"/>
              <a:t>Versailles</a:t>
            </a:r>
            <a:r>
              <a:rPr lang="tr-TR" dirty="0" smtClean="0"/>
              <a:t> Barış Antlaşması'nı yıkmak ve emperyalist yayılmacılık olduğundan bu çabalarından vazgeçmemiştir. Nitekim, bu antlaşmanın önemli sorunlarından biri olan </a:t>
            </a:r>
            <a:r>
              <a:rPr lang="tr-TR" dirty="0" err="1" smtClean="0">
                <a:solidFill>
                  <a:srgbClr val="FFFF00"/>
                </a:solidFill>
              </a:rPr>
              <a:t>Saar</a:t>
            </a:r>
            <a:r>
              <a:rPr lang="tr-TR" dirty="0" smtClean="0">
                <a:solidFill>
                  <a:srgbClr val="FFFF00"/>
                </a:solidFill>
              </a:rPr>
              <a:t> Bölgesi'ni 1 Mart 1935'te silah kullanmadan Alman sınırlarına dahil etmiştir. </a:t>
            </a:r>
            <a:r>
              <a:rPr lang="tr-TR" dirty="0" smtClean="0"/>
              <a:t>Hitler, özellikle </a:t>
            </a:r>
            <a:r>
              <a:rPr lang="tr-TR" dirty="0" err="1" smtClean="0"/>
              <a:t>Versailles</a:t>
            </a:r>
            <a:r>
              <a:rPr lang="tr-TR" dirty="0" smtClean="0"/>
              <a:t> Barış Antlaşması‘</a:t>
            </a:r>
            <a:r>
              <a:rPr lang="tr-TR" dirty="0" err="1" smtClean="0"/>
              <a:t>yla</a:t>
            </a:r>
            <a:r>
              <a:rPr lang="tr-TR" dirty="0" smtClean="0"/>
              <a:t> getirilen silahlanma yönündeki kısıtlamaları kaldırmak istemiştir.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04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TOSHIBA\Desktop\Resim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2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836613"/>
            <a:ext cx="8666163" cy="5259387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   Bu çabalarını sürdürürken bir yandan da silahlanma faaliyetine girişmiştir.  </a:t>
            </a:r>
            <a:r>
              <a:rPr lang="tr-TR" dirty="0" smtClean="0">
                <a:solidFill>
                  <a:srgbClr val="FFFF00"/>
                </a:solidFill>
              </a:rPr>
              <a:t>4 Ekim 1933'te Silahsızlanma Konferansı'ndan ve Milletler Cemiyeti'</a:t>
            </a:r>
            <a:r>
              <a:rPr lang="tr-TR" dirty="0" smtClean="0"/>
              <a:t>nden çekilerek kara, deniz ve hava kuvvetlerini güçlendirmeye çalışmıştır. Gerek asker sayısını arttırmaya gerekse modern silah, araç ve gereç yapımına önem vermiştir.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dirty="0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3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692150"/>
            <a:ext cx="8594725" cy="5403850"/>
          </a:xfrm>
          <a:solidFill>
            <a:schemeClr val="accent3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Bir yasayla da Alman Ordusu teşkilatında önemli değişiklikler yapmıştır. Böylece, Almanya </a:t>
            </a:r>
            <a:r>
              <a:rPr lang="tr-TR" dirty="0" err="1" smtClean="0"/>
              <a:t>Versailles</a:t>
            </a:r>
            <a:r>
              <a:rPr lang="tr-TR" dirty="0" smtClean="0"/>
              <a:t> Barış Antlaşması‘</a:t>
            </a:r>
            <a:r>
              <a:rPr lang="tr-TR" dirty="0" err="1" smtClean="0"/>
              <a:t>nın</a:t>
            </a:r>
            <a:r>
              <a:rPr lang="tr-TR" dirty="0" smtClean="0"/>
              <a:t> en önemli hükümlerinden biri olan </a:t>
            </a:r>
            <a:r>
              <a:rPr lang="tr-TR" dirty="0" smtClean="0">
                <a:solidFill>
                  <a:srgbClr val="FFFF00"/>
                </a:solidFill>
              </a:rPr>
              <a:t>silahlanma hükmünü tek taraflı olarak feshetmiştir</a:t>
            </a:r>
            <a:r>
              <a:rPr lang="tr-TR" dirty="0" smtClean="0"/>
              <a:t>. </a:t>
            </a:r>
            <a:r>
              <a:rPr lang="tr-TR" dirty="0" err="1" smtClean="0"/>
              <a:t>Versailles</a:t>
            </a:r>
            <a:r>
              <a:rPr lang="tr-TR" dirty="0" smtClean="0"/>
              <a:t> Barış Antlaşması‘</a:t>
            </a:r>
            <a:r>
              <a:rPr lang="tr-TR" dirty="0" err="1" smtClean="0"/>
              <a:t>nı</a:t>
            </a:r>
            <a:r>
              <a:rPr lang="tr-TR" dirty="0" smtClean="0"/>
              <a:t> ortadan kaldırmaya kararlı olan Almanya, </a:t>
            </a:r>
            <a:r>
              <a:rPr lang="tr-TR" dirty="0" smtClean="0">
                <a:solidFill>
                  <a:srgbClr val="FFFF00"/>
                </a:solidFill>
              </a:rPr>
              <a:t>7 Mart 1936'da </a:t>
            </a:r>
            <a:r>
              <a:rPr lang="tr-TR" dirty="0" smtClean="0"/>
              <a:t>askersiz hale getirilmiş bulunan </a:t>
            </a:r>
            <a:r>
              <a:rPr lang="tr-TR" dirty="0" smtClean="0">
                <a:solidFill>
                  <a:srgbClr val="FFFF00"/>
                </a:solidFill>
              </a:rPr>
              <a:t>Ren bölgesine </a:t>
            </a:r>
            <a:r>
              <a:rPr lang="tr-TR" dirty="0" smtClean="0"/>
              <a:t>asker göndermiştir.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6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404813"/>
            <a:ext cx="8880475" cy="5976937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    Fransa karşılık vermek istemişse de bu oldu-bittiyi kabul etmek zorunda kalmıştır. Hitler'in amaçlarından biri de Avusturya'nın Almanya topraklarına katılması idi. Daha önce ilhak konusunda başarısız olan Hitler, koşulların olgunlaşması üzerine </a:t>
            </a:r>
            <a:r>
              <a:rPr lang="tr-TR" sz="2800" dirty="0" smtClean="0">
                <a:solidFill>
                  <a:srgbClr val="FFFF00"/>
                </a:solidFill>
              </a:rPr>
              <a:t>11 Mart 1938'de </a:t>
            </a:r>
            <a:r>
              <a:rPr lang="tr-TR" sz="2800" dirty="0" smtClean="0"/>
              <a:t>Alman Ordularını </a:t>
            </a:r>
            <a:r>
              <a:rPr lang="tr-TR" sz="2800" dirty="0" smtClean="0">
                <a:solidFill>
                  <a:srgbClr val="FFFF00"/>
                </a:solidFill>
              </a:rPr>
              <a:t>Avusturya</a:t>
            </a:r>
            <a:r>
              <a:rPr lang="tr-TR" sz="2800" dirty="0" smtClean="0"/>
              <a:t>'ya göndererek bu ülkeyi işgal etmiştir. 12 Mart 1938'de Viyana ele geçirildikten sonra, </a:t>
            </a:r>
            <a:r>
              <a:rPr lang="tr-TR" sz="2800" dirty="0" smtClean="0">
                <a:solidFill>
                  <a:srgbClr val="FFFF00"/>
                </a:solidFill>
              </a:rPr>
              <a:t>13 Mart'ta da Almanya ile Avusturya'nın birleştiği </a:t>
            </a:r>
            <a:r>
              <a:rPr lang="tr-TR" sz="2800" dirty="0" smtClean="0"/>
              <a:t>açıklanmıştır. Bu olay Avrupa'nın güçler dengesini bozarak, </a:t>
            </a:r>
            <a:r>
              <a:rPr lang="tr-TR" sz="2800" dirty="0" smtClean="0">
                <a:solidFill>
                  <a:srgbClr val="FFFF00"/>
                </a:solidFill>
              </a:rPr>
              <a:t>Almanya</a:t>
            </a:r>
            <a:r>
              <a:rPr lang="tr-TR" sz="2800" dirty="0" smtClean="0"/>
              <a:t>'yı öne çıkartmıştır.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4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54000"/>
            <a:ext cx="8523288" cy="13890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>
                <a:solidFill>
                  <a:srgbClr val="FFFF00"/>
                </a:solidFill>
              </a:rPr>
              <a:t>Almanya'nın Avrupa'nın Siyasi Haritasını Değiştirmeye Yönelik Çalışmaları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 smtClean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598613"/>
            <a:ext cx="8523288" cy="5070475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   Hitler, 13 Mart 1938'de Avusturya'yı ilhak ettikten sonra </a:t>
            </a:r>
            <a:r>
              <a:rPr lang="tr-TR" sz="2800" dirty="0" smtClean="0">
                <a:solidFill>
                  <a:srgbClr val="FFFF00"/>
                </a:solidFill>
              </a:rPr>
              <a:t>"bir ulus, bir devlet" </a:t>
            </a:r>
            <a:r>
              <a:rPr lang="tr-TR" sz="2800" dirty="0" smtClean="0"/>
              <a:t>politikasını tam anlamıyla gerçekleştirebilmek amacıyla, </a:t>
            </a:r>
            <a:r>
              <a:rPr lang="tr-TR" sz="2800" dirty="0" smtClean="0">
                <a:solidFill>
                  <a:srgbClr val="FFFF00"/>
                </a:solidFill>
              </a:rPr>
              <a:t>Çekoslovakya</a:t>
            </a:r>
            <a:r>
              <a:rPr lang="tr-TR" sz="2800" dirty="0" smtClean="0"/>
              <a:t>'yı ele geçirmenin yollarını aramıştır. Zira, Çekoslovakya'nın </a:t>
            </a:r>
            <a:r>
              <a:rPr lang="tr-TR" sz="2800" dirty="0" err="1" smtClean="0">
                <a:solidFill>
                  <a:srgbClr val="FFFF00"/>
                </a:solidFill>
              </a:rPr>
              <a:t>Südetler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/>
              <a:t>bölgesinde </a:t>
            </a:r>
            <a:r>
              <a:rPr lang="tr-TR" sz="2800" dirty="0" smtClean="0">
                <a:solidFill>
                  <a:srgbClr val="FFFF00"/>
                </a:solidFill>
              </a:rPr>
              <a:t>3.5 milyon Alman </a:t>
            </a:r>
            <a:r>
              <a:rPr lang="tr-TR" sz="2800" dirty="0" smtClean="0"/>
              <a:t>yaşamaktaydı. Hitler, burayı Almanya topraklarına katmak için bu ülkedeki Nazilerin çıkardıkları karışıklıklardan yararlanma yoluna gitme isteğindeydi.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58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692150"/>
            <a:ext cx="8666163" cy="5665788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 Nitekim, Çekoslovakya sınırına asker yığarak amacına ulaşmaya çalışmıştır. Almanya'nın bu saldırgan tutumu karşısında İngiltere Başbakanı </a:t>
            </a:r>
            <a:r>
              <a:rPr lang="tr-TR" dirty="0" err="1" smtClean="0"/>
              <a:t>Chamberlain</a:t>
            </a:r>
            <a:r>
              <a:rPr lang="tr-TR" dirty="0" smtClean="0"/>
              <a:t> 15 Eylül 1938'de Almanya'da Hitlerle görüşerek soruna çözüm bulmaya çalışmıştır. Hitler, görüşmede </a:t>
            </a:r>
            <a:r>
              <a:rPr lang="tr-TR" dirty="0" err="1" smtClean="0">
                <a:solidFill>
                  <a:srgbClr val="FFFF00"/>
                </a:solidFill>
              </a:rPr>
              <a:t>Südet</a:t>
            </a:r>
            <a:r>
              <a:rPr lang="tr-TR" dirty="0" smtClean="0">
                <a:solidFill>
                  <a:srgbClr val="FFFF00"/>
                </a:solidFill>
              </a:rPr>
              <a:t> Almanları </a:t>
            </a:r>
            <a:r>
              <a:rPr lang="tr-TR" dirty="0" smtClean="0"/>
              <a:t>üzerindeki isteklerinden vazgeçemeyeceğini ve gerektiğinde savaşı göze alacağını açıklamıştır.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87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401050" cy="5457825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</a:t>
            </a:r>
            <a:r>
              <a:rPr lang="tr-TR" dirty="0" smtClean="0">
                <a:solidFill>
                  <a:srgbClr val="FFFF00"/>
                </a:solidFill>
              </a:rPr>
              <a:t>Almanya'nın yayılmacılığı karşısında İngiltere ve Fransa </a:t>
            </a:r>
            <a:r>
              <a:rPr lang="tr-TR" dirty="0" smtClean="0"/>
              <a:t>savaş hazırlıklarına başlamıştır.  </a:t>
            </a:r>
            <a:r>
              <a:rPr lang="tr-TR" dirty="0" smtClean="0">
                <a:solidFill>
                  <a:srgbClr val="FFFF00"/>
                </a:solidFill>
              </a:rPr>
              <a:t>Sovyetler Birliği </a:t>
            </a:r>
            <a:r>
              <a:rPr lang="tr-TR" dirty="0" smtClean="0"/>
              <a:t>ise, </a:t>
            </a:r>
            <a:r>
              <a:rPr lang="tr-TR" dirty="0" smtClean="0">
                <a:solidFill>
                  <a:srgbClr val="FFFF00"/>
                </a:solidFill>
              </a:rPr>
              <a:t>Çekoslovakya</a:t>
            </a:r>
            <a:r>
              <a:rPr lang="tr-TR" dirty="0" smtClean="0"/>
              <a:t>'ya yardım edeceğini belirtmiştir. Buna karşılık </a:t>
            </a:r>
            <a:r>
              <a:rPr lang="tr-TR" dirty="0" smtClean="0">
                <a:solidFill>
                  <a:srgbClr val="FFFF00"/>
                </a:solidFill>
              </a:rPr>
              <a:t>İtalya </a:t>
            </a:r>
            <a:r>
              <a:rPr lang="tr-TR" dirty="0" smtClean="0"/>
              <a:t>da, </a:t>
            </a:r>
            <a:r>
              <a:rPr lang="tr-TR" dirty="0" smtClean="0">
                <a:solidFill>
                  <a:srgbClr val="FFFF00"/>
                </a:solidFill>
              </a:rPr>
              <a:t>Almanya</a:t>
            </a:r>
            <a:r>
              <a:rPr lang="tr-TR" dirty="0" smtClean="0"/>
              <a:t>'yı desteklediğini ifade etmiştir. Böylece, Avrupa genel bir savaşla karşı karşıya gelmiştir.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01063" cy="17367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3600" dirty="0" smtClean="0"/>
              <a:t>Münih Konferansı</a:t>
            </a:r>
            <a:br>
              <a:rPr lang="tr-TR" sz="3600" dirty="0" smtClean="0"/>
            </a:br>
            <a:endParaRPr lang="tr-TR" sz="3600" dirty="0" smtClean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52513"/>
            <a:ext cx="8501063" cy="5472112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       Sorunun gittikçe tırmanması üzerine İngiltere Başbakanı </a:t>
            </a:r>
            <a:r>
              <a:rPr lang="tr-TR" sz="2800" dirty="0" err="1" smtClean="0"/>
              <a:t>Chamberlain'ın</a:t>
            </a:r>
            <a:r>
              <a:rPr lang="tr-TR" sz="2800" dirty="0" smtClean="0"/>
              <a:t> önerisi üzerine Almanya, Fransa, İtalya ve İngiltere arasında </a:t>
            </a:r>
            <a:r>
              <a:rPr lang="tr-TR" sz="2800" dirty="0" smtClean="0">
                <a:solidFill>
                  <a:srgbClr val="FFFF00"/>
                </a:solidFill>
              </a:rPr>
              <a:t>29 Eylül 1938'de Münih Konferansı </a:t>
            </a:r>
            <a:r>
              <a:rPr lang="tr-TR" sz="2800" dirty="0" smtClean="0"/>
              <a:t>toplanmıştır. Bu konferansta; </a:t>
            </a:r>
            <a:r>
              <a:rPr lang="tr-TR" sz="2800" dirty="0" err="1" smtClean="0">
                <a:solidFill>
                  <a:srgbClr val="FFFF00"/>
                </a:solidFill>
              </a:rPr>
              <a:t>Südet</a:t>
            </a:r>
            <a:r>
              <a:rPr lang="tr-TR" sz="2800" dirty="0" smtClean="0"/>
              <a:t> bölgesinin Almanya'ya verilmesine, Çekoslovakya'nın yeni sınırlarının saptanması için bir uluslararası komisyonun kurulmasına, saptanan sınırın uluslararası güvence altına alınmasına ve Almanya ile İngiltere'nin birbirlerine karşı savaşmayacaklarına dair noktalar üzerinde durulmuştur.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17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605838" cy="6048375"/>
          </a:xfrm>
          <a:solidFill>
            <a:schemeClr val="accent3">
              <a:lumMod val="50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Almanya, </a:t>
            </a:r>
            <a:r>
              <a:rPr lang="tr-TR" sz="2800" dirty="0" err="1" smtClean="0">
                <a:solidFill>
                  <a:srgbClr val="FFFF00"/>
                </a:solidFill>
              </a:rPr>
              <a:t>Südet</a:t>
            </a:r>
            <a:r>
              <a:rPr lang="tr-TR" sz="2800" dirty="0" smtClean="0"/>
              <a:t> bölgesini almakla egemenlik alanını genişletmişti. Ancak, bunu yeterli görmemiş ve İngiltere ile Fransa'nın şiddetli karşı çıkmalarına rağmen, </a:t>
            </a:r>
            <a:r>
              <a:rPr lang="tr-TR" sz="2800" dirty="0" smtClean="0">
                <a:solidFill>
                  <a:srgbClr val="FFFF00"/>
                </a:solidFill>
              </a:rPr>
              <a:t>15 Mart 1939'da </a:t>
            </a:r>
            <a:r>
              <a:rPr lang="tr-TR" sz="2800" dirty="0" smtClean="0"/>
              <a:t>ordusunu </a:t>
            </a:r>
            <a:r>
              <a:rPr lang="tr-TR" sz="2800" dirty="0" smtClean="0">
                <a:solidFill>
                  <a:srgbClr val="FFFF00"/>
                </a:solidFill>
              </a:rPr>
              <a:t>Prag</a:t>
            </a:r>
            <a:r>
              <a:rPr lang="tr-TR" sz="2800" dirty="0" smtClean="0"/>
              <a:t> üzerine göndererek </a:t>
            </a:r>
            <a:r>
              <a:rPr lang="tr-TR" sz="2800" dirty="0" smtClean="0">
                <a:solidFill>
                  <a:srgbClr val="FFFF00"/>
                </a:solidFill>
              </a:rPr>
              <a:t>Çekoslovakya</a:t>
            </a:r>
            <a:r>
              <a:rPr lang="tr-TR" sz="2800" dirty="0" smtClean="0"/>
              <a:t>'yı işgal etmiştir. </a:t>
            </a:r>
            <a:r>
              <a:rPr lang="tr-TR" sz="2800" dirty="0" smtClean="0">
                <a:solidFill>
                  <a:srgbClr val="FFFF00"/>
                </a:solidFill>
              </a:rPr>
              <a:t>Sovyetler Birliği ve Fransa</a:t>
            </a:r>
            <a:r>
              <a:rPr lang="tr-TR" sz="2800" dirty="0" smtClean="0"/>
              <a:t>, Almanya'ya bir nota vererek olayı protesto etmişlerdir. Almanya bu protestoları dikkate almadığı gibi bu kez de 23 Mart 1939'da </a:t>
            </a:r>
            <a:r>
              <a:rPr lang="tr-TR" sz="2800" dirty="0" err="1" smtClean="0">
                <a:solidFill>
                  <a:srgbClr val="FFFF00"/>
                </a:solidFill>
              </a:rPr>
              <a:t>Litvanya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/>
              <a:t>sınırları içinde bulunan </a:t>
            </a:r>
            <a:r>
              <a:rPr lang="tr-TR" sz="2800" dirty="0" err="1" smtClean="0">
                <a:solidFill>
                  <a:srgbClr val="FFFF00"/>
                </a:solidFill>
              </a:rPr>
              <a:t>Memel</a:t>
            </a:r>
            <a:r>
              <a:rPr lang="tr-TR" sz="2800" dirty="0" err="1" smtClean="0"/>
              <a:t>'e</a:t>
            </a:r>
            <a:r>
              <a:rPr lang="tr-TR" sz="2800" dirty="0" smtClean="0"/>
              <a:t> saldırmış ve ele geçirmiştir.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26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tr-TR" sz="3200" dirty="0" smtClean="0"/>
              <a:t>KPSS’YE HAZIRLIK DAHA KOLAY</a:t>
            </a:r>
            <a:br>
              <a:rPr lang="tr-TR" sz="3200" dirty="0" smtClean="0"/>
            </a:br>
            <a:r>
              <a:rPr lang="tr-TR" sz="3200" dirty="0" smtClean="0"/>
              <a:t>Online Kitapçılarda…</a:t>
            </a:r>
            <a:endParaRPr lang="tr-TR" sz="3200" dirty="0"/>
          </a:p>
        </p:txBody>
      </p:sp>
      <p:pic>
        <p:nvPicPr>
          <p:cNvPr id="17817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628775"/>
            <a:ext cx="3430587" cy="4867275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2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467544" y="3068959"/>
            <a:ext cx="8243015" cy="2088232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7899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prstClr val="white"/>
                </a:solidFill>
              </a:rPr>
              <a:t>tariheglencesi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73216"/>
            <a:ext cx="8243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</a:rPr>
              <a:t>Kanalıma abone olup, destek olabilirsiniz.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3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22028" r="13615" b="1168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96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431925"/>
          </a:xfrm>
          <a:solidFill>
            <a:srgbClr val="00B0F0"/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A-Yeni Bir Savaşa Doğru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5072062"/>
          </a:xfrm>
          <a:solidFill>
            <a:srgbClr val="002060"/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tr-TR" dirty="0" smtClean="0"/>
              <a:t>    </a:t>
            </a:r>
            <a:r>
              <a:rPr lang="tr-TR" sz="3800" dirty="0" smtClean="0">
                <a:solidFill>
                  <a:srgbClr val="FFFF00"/>
                </a:solidFill>
              </a:rPr>
              <a:t>1919-1939 yılları </a:t>
            </a:r>
            <a:r>
              <a:rPr lang="tr-TR" sz="3800" dirty="0" smtClean="0"/>
              <a:t>arasında yaşanan olaylar dünyamızı adım adım bir dünya savaşına doğru sürüklemiştir. Zira, Birinci Dünya Savaşı sonunda yapılan antlaşmalar Avrupa'nın ve dünyanın güçler dengesini yeniden düzenlemişti. </a:t>
            </a:r>
            <a:r>
              <a:rPr lang="tr-TR" sz="3800" dirty="0" smtClean="0">
                <a:solidFill>
                  <a:srgbClr val="FFFF00"/>
                </a:solidFill>
              </a:rPr>
              <a:t>Avusturya-Macaristan,Alman ve Osmanlı İmparatorluklarının dağılması </a:t>
            </a:r>
            <a:r>
              <a:rPr lang="tr-TR" sz="3800" dirty="0" smtClean="0"/>
              <a:t>uluslararası alanda önemli boşluklar yaratmıştı. Bu imparatorlukların paylaşılması için yapılan antlaşmalar ve kurulan statü bir düzen sağlamamıştı.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  <a:defRPr/>
            </a:pPr>
            <a:endParaRPr lang="tr-TR" sz="3800" dirty="0" smtClean="0"/>
          </a:p>
          <a:p>
            <a:pPr>
              <a:defRPr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73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       </a:t>
            </a:r>
            <a:r>
              <a:rPr lang="tr-TR" dirty="0" smtClean="0">
                <a:solidFill>
                  <a:srgbClr val="FFFF00"/>
                </a:solidFill>
              </a:rPr>
              <a:t>Barış antlaşmalarındaki haksızlık ve adaletsizlikler, başka bir büyük savaşın gerekçesi olarak görülmüştür. </a:t>
            </a:r>
            <a:r>
              <a:rPr lang="tr-TR" dirty="0" smtClean="0"/>
              <a:t>Bu nedenle antlaşmaların ilk yıllarından itibaren barışın sürekliliğini sağlamak üzere çeşitli önlemler alınmak istenmiştir.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53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72137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     I.Dünya Savaşı’ndan sonra, Rusya’nın ülkede komünist rejimini yerleştirmesi uluslar arası alandan soyutlanarak dışa kapalı bir politika izlemesine yol açtı. </a:t>
            </a:r>
            <a:r>
              <a:rPr lang="tr-TR" dirty="0" smtClean="0">
                <a:solidFill>
                  <a:srgbClr val="FFFF00"/>
                </a:solidFill>
              </a:rPr>
              <a:t>Osmanlı Devleti’nin yıkılması ile Orta Doğu kuvvetler dengesindeki boşluk</a:t>
            </a:r>
            <a:r>
              <a:rPr lang="tr-TR" dirty="0" smtClean="0"/>
              <a:t>, İngiltere ve Fransa’nın yayılmacı politikasıyla  dolduruldu. 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57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57762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  1919 </a:t>
            </a:r>
            <a:r>
              <a:rPr lang="tr-TR" dirty="0" err="1" smtClean="0"/>
              <a:t>Versay</a:t>
            </a:r>
            <a:r>
              <a:rPr lang="tr-TR" dirty="0" smtClean="0"/>
              <a:t> Antlaşması’ndan  </a:t>
            </a:r>
            <a:r>
              <a:rPr lang="tr-TR" dirty="0" smtClean="0">
                <a:solidFill>
                  <a:srgbClr val="FFFF00"/>
                </a:solidFill>
              </a:rPr>
              <a:t>1925 </a:t>
            </a:r>
            <a:r>
              <a:rPr lang="tr-TR" dirty="0" err="1" smtClean="0">
                <a:solidFill>
                  <a:srgbClr val="FFFF00"/>
                </a:solidFill>
              </a:rPr>
              <a:t>Locarno</a:t>
            </a:r>
            <a:r>
              <a:rPr lang="tr-TR" dirty="0" smtClean="0">
                <a:solidFill>
                  <a:srgbClr val="FFFF00"/>
                </a:solidFill>
              </a:rPr>
              <a:t> Antlaşması</a:t>
            </a:r>
            <a:r>
              <a:rPr lang="tr-TR" dirty="0" smtClean="0"/>
              <a:t>’na kadar geçen sürede savaş sonrası sarsıntılar azaltılıp barış antlaşmalarıyla kurulan düzen yerleştirilmeye çalışıldı.  Silahsızlanma çabalarına girişildi.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9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100637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 Dünya bu şekilde barış çabaları ile uğraşırken </a:t>
            </a:r>
            <a:r>
              <a:rPr lang="tr-TR" dirty="0" smtClean="0">
                <a:solidFill>
                  <a:srgbClr val="FFFF00"/>
                </a:solidFill>
              </a:rPr>
              <a:t>1929 Dünya Ekonomik Buhranı</a:t>
            </a:r>
            <a:r>
              <a:rPr lang="tr-TR" dirty="0" smtClean="0"/>
              <a:t>, etkilerini dünyanın her yerinde göstermeye başladı ve siyasi gelişmeleri </a:t>
            </a:r>
            <a:r>
              <a:rPr lang="tr-TR" dirty="0" smtClean="0">
                <a:solidFill>
                  <a:srgbClr val="FFFF00"/>
                </a:solidFill>
              </a:rPr>
              <a:t>etkiledi.1931’de Japonya’nın </a:t>
            </a:r>
            <a:r>
              <a:rPr lang="tr-TR" dirty="0" err="1" smtClean="0">
                <a:solidFill>
                  <a:srgbClr val="FFFF00"/>
                </a:solidFill>
              </a:rPr>
              <a:t>Mançurya’</a:t>
            </a:r>
            <a:r>
              <a:rPr lang="tr-TR" dirty="0" err="1" smtClean="0"/>
              <a:t>ya</a:t>
            </a:r>
            <a:r>
              <a:rPr lang="tr-TR" dirty="0" smtClean="0"/>
              <a:t>  saldırması ve art arda çıkan siyasi buhranlar, dünyayı yeni bir savaşın eşiğine getirdi.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55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302</TotalTime>
  <Words>1462</Words>
  <Application>Microsoft Office PowerPoint</Application>
  <PresentationFormat>Ekran Gösterisi (4:3)</PresentationFormat>
  <Paragraphs>92</Paragraphs>
  <Slides>39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39</vt:i4>
      </vt:variant>
    </vt:vector>
  </HeadingPairs>
  <TitlesOfParts>
    <vt:vector size="52" baseType="lpstr">
      <vt:lpstr>Arial</vt:lpstr>
      <vt:lpstr>Calibri</vt:lpstr>
      <vt:lpstr>Century Gothic</vt:lpstr>
      <vt:lpstr>Franklin Gothic Book</vt:lpstr>
      <vt:lpstr>Franklin Gothic Medium</vt:lpstr>
      <vt:lpstr>Tahoma</vt:lpstr>
      <vt:lpstr>Tunga</vt:lpstr>
      <vt:lpstr>Wingdings</vt:lpstr>
      <vt:lpstr>Wingdings 2</vt:lpstr>
      <vt:lpstr>Wingdings 3</vt:lpstr>
      <vt:lpstr>Açılar</vt:lpstr>
      <vt:lpstr>Titrek Işık</vt:lpstr>
      <vt:lpstr>İyon Toplantı Odası</vt:lpstr>
      <vt:lpstr>İKİNCİ DÜNYA SAVAŞI</vt:lpstr>
      <vt:lpstr>II. DÜNYA SAVAŞI</vt:lpstr>
      <vt:lpstr>PowerPoint Sunusu</vt:lpstr>
      <vt:lpstr>PowerPoint Sunusu</vt:lpstr>
      <vt:lpstr>A-Yeni Bir Savaşa Doğru</vt:lpstr>
      <vt:lpstr>PowerPoint Sunusu</vt:lpstr>
      <vt:lpstr>PowerPoint Sunusu</vt:lpstr>
      <vt:lpstr>PowerPoint Sunusu</vt:lpstr>
      <vt:lpstr>PowerPoint Sunusu</vt:lpstr>
      <vt:lpstr>  1. Savaş Öncesindeki Gelişmeler</vt:lpstr>
      <vt:lpstr>PowerPoint Sunusu</vt:lpstr>
      <vt:lpstr>b- İtalya</vt:lpstr>
      <vt:lpstr>PowerPoint Sunusu</vt:lpstr>
      <vt:lpstr>PowerPoint Sunusu</vt:lpstr>
      <vt:lpstr>İtalya'nın Habeşistan'ı İşgal Etmesi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c-Ülkeler Arası Gruplaşmalar</vt:lpstr>
      <vt:lpstr> Berlin - Roma - Tokyo Mihveri'nin Kurulması </vt:lpstr>
      <vt:lpstr>Anti-Komintern Pakt</vt:lpstr>
      <vt:lpstr>PowerPoint Sunusu</vt:lpstr>
      <vt:lpstr>PowerPoint Sunusu</vt:lpstr>
      <vt:lpstr>PowerPoint Sunusu</vt:lpstr>
      <vt:lpstr>  d-Almanya  </vt:lpstr>
      <vt:lpstr>PowerPoint Sunusu</vt:lpstr>
      <vt:lpstr>PowerPoint Sunusu</vt:lpstr>
      <vt:lpstr>PowerPoint Sunusu</vt:lpstr>
      <vt:lpstr>PowerPoint Sunusu</vt:lpstr>
      <vt:lpstr> Almanya'nın Avrupa'nın Siyasi Haritasını Değiştirmeye Yönelik Çalışmaları </vt:lpstr>
      <vt:lpstr>PowerPoint Sunusu</vt:lpstr>
      <vt:lpstr>PowerPoint Sunusu</vt:lpstr>
      <vt:lpstr>Münih Konferansı </vt:lpstr>
      <vt:lpstr>PowerPoint Sunusu</vt:lpstr>
      <vt:lpstr>KPSS’YE HAZIRLIK DAHA KOLAY Online Kitapçılarda…</vt:lpstr>
      <vt:lpstr>PowerPoint Sunusu</vt:lpstr>
    </vt:vector>
  </TitlesOfParts>
  <Company>MOTUN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SOĞUK SAVAŞ DÖNEMİNDE TÜRKİYE</dc:title>
  <dc:creator>motun</dc:creator>
  <cp:lastModifiedBy>toshiba</cp:lastModifiedBy>
  <cp:revision>48</cp:revision>
  <dcterms:created xsi:type="dcterms:W3CDTF">2015-02-11T20:34:33Z</dcterms:created>
  <dcterms:modified xsi:type="dcterms:W3CDTF">2020-02-22T19:32:49Z</dcterms:modified>
</cp:coreProperties>
</file>