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1" r:id="rId3"/>
  </p:sldMasterIdLst>
  <p:notesMasterIdLst>
    <p:notesMasterId r:id="rId23"/>
  </p:notesMasterIdLst>
  <p:sldIdLst>
    <p:sldId id="256" r:id="rId4"/>
    <p:sldId id="258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30" r:id="rId16"/>
    <p:sldId id="431" r:id="rId17"/>
    <p:sldId id="432" r:id="rId18"/>
    <p:sldId id="414" r:id="rId19"/>
    <p:sldId id="415" r:id="rId20"/>
    <p:sldId id="428" r:id="rId21"/>
    <p:sldId id="429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08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B32A4-BC3E-4647-930E-9D6CC135ABDC}" type="datetimeFigureOut">
              <a:rPr lang="tr-TR" smtClean="0"/>
              <a:t>02.10.2021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70E31-0260-40BB-8381-42DE50AEFC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119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white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white"/>
                </a:solidFill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58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58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CDC7E-E2A1-4D46-B273-5C24775D1FB3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42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F14AF-0FAC-4E92-8443-F139E2FF5A1B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80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A2C6-3580-43B6-BB90-A354D66524B8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11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98071-59AE-428D-874B-BC2FA5B1B55C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64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68972-BF97-4EF2-918F-E3B80B9F5193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08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C8117-E062-41F6-BF98-8BAEE12DB711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94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C9A64-4271-410E-85C4-3B95544AE337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73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3E9E2-7F74-4FF5-83E0-E6FF9F855A0E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2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3CFB4-432E-4B00-AB42-0E35F2CA4AD7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01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9CAEC-044E-49D9-8117-16E8CFABF80D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76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5D647-69EF-4736-B069-30049FE02848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03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2564-4B92-43D2-9756-5F088830B927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06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7758C-3BEF-484A-B7D3-399490BF42E1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46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Başlık ve Metin Üzerind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01528-0A8E-42D7-8DCF-E9F4E7393F81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79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C0E8B-32E6-40FF-91A4-0F292620C454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99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B058-CF9D-40FD-8656-0CB9D2761D8B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66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64728F3-984F-430E-A3A2-A0B12D5818A0}" type="datetime1">
              <a:rPr lang="tr-TR" smtClean="0">
                <a:solidFill>
                  <a:prstClr val="white">
                    <a:alpha val="60000"/>
                  </a:prstClr>
                </a:solidFill>
              </a:rPr>
              <a:pPr/>
              <a:t>02.10.2021</a:t>
            </a:fld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white">
                    <a:alpha val="60000"/>
                  </a:prstClr>
                </a:solidFill>
              </a:rPr>
              <a:t>www.tariheglencesi.com</a:t>
            </a:r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045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ED9E-9635-4847-BA99-0519611A87B6}" type="datetime1">
              <a:rPr lang="tr-TR" smtClean="0">
                <a:solidFill>
                  <a:srgbClr val="B31166"/>
                </a:solidFill>
              </a:rPr>
              <a:pPr/>
              <a:t>02.10.2021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5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5B46-5FA4-48CD-A530-1244934A5B46}" type="datetime1">
              <a:rPr lang="tr-TR" smtClean="0">
                <a:solidFill>
                  <a:srgbClr val="B31166"/>
                </a:solidFill>
              </a:rPr>
              <a:pPr/>
              <a:t>02.10.2021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64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0195-8DFE-468C-9B9E-FA6B2D391677}" type="datetime1">
              <a:rPr lang="tr-TR" smtClean="0">
                <a:solidFill>
                  <a:srgbClr val="B31166"/>
                </a:solidFill>
              </a:rPr>
              <a:pPr/>
              <a:t>02.10.2021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54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2DE8-FF1E-4DAB-81BA-53044E99BB36}" type="datetime1">
              <a:rPr lang="tr-TR" smtClean="0">
                <a:solidFill>
                  <a:srgbClr val="B31166"/>
                </a:solidFill>
              </a:rPr>
              <a:pPr/>
              <a:t>02.10.2021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6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407F-C53D-4CED-9FBB-4D267F1489E9}" type="datetime1">
              <a:rPr lang="tr-TR" smtClean="0">
                <a:solidFill>
                  <a:srgbClr val="B31166"/>
                </a:solidFill>
              </a:rPr>
              <a:pPr/>
              <a:t>02.10.2021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80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6A0C-FF49-4853-A06F-D554CA398ADF}" type="datetime1">
              <a:rPr lang="tr-TR" smtClean="0">
                <a:solidFill>
                  <a:srgbClr val="B31166"/>
                </a:solidFill>
              </a:rPr>
              <a:pPr/>
              <a:t>02.10.2021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64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52C6-185E-4120-A648-143C239F905B}" type="datetime1">
              <a:rPr lang="tr-TR" smtClean="0">
                <a:solidFill>
                  <a:srgbClr val="B31166"/>
                </a:solidFill>
              </a:rPr>
              <a:pPr/>
              <a:t>02.10.2021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77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809F-0DA3-436B-8C96-26A5E16C5CF4}" type="datetime1">
              <a:rPr lang="tr-TR" smtClean="0">
                <a:solidFill>
                  <a:srgbClr val="B31166"/>
                </a:solidFill>
              </a:rPr>
              <a:pPr/>
              <a:t>02.10.2021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66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E52-AAFC-4AF0-A611-A61000CC6C4C}" type="datetime1">
              <a:rPr lang="tr-TR" smtClean="0">
                <a:solidFill>
                  <a:srgbClr val="B31166"/>
                </a:solidFill>
              </a:rPr>
              <a:pPr/>
              <a:t>02.10.2021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93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9246-162C-4FC8-A4C4-7CF74FCEECB3}" type="datetime1">
              <a:rPr lang="tr-TR" smtClean="0">
                <a:solidFill>
                  <a:srgbClr val="B31166"/>
                </a:solidFill>
              </a:rPr>
              <a:pPr/>
              <a:t>02.10.2021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436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7367-B585-4D7E-AE83-9AD67CF16323}" type="datetime1">
              <a:rPr lang="tr-TR" smtClean="0">
                <a:solidFill>
                  <a:srgbClr val="B31166"/>
                </a:solidFill>
              </a:rPr>
              <a:pPr/>
              <a:t>02.10.2021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2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15C4-6FDD-424D-9297-3D3203E85B3B}" type="datetime1">
              <a:rPr lang="tr-TR" smtClean="0">
                <a:solidFill>
                  <a:srgbClr val="B31166"/>
                </a:solidFill>
              </a:rPr>
              <a:pPr/>
              <a:t>02.10.2021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411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786F-1033-4118-9DFF-F8158A947872}" type="datetime1">
              <a:rPr lang="tr-TR" smtClean="0">
                <a:solidFill>
                  <a:srgbClr val="B31166"/>
                </a:solidFill>
              </a:rPr>
              <a:pPr/>
              <a:t>02.10.2021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97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8E2E-BF0E-46E6-BE30-E4D12E51FF00}" type="datetime1">
              <a:rPr lang="tr-TR" smtClean="0">
                <a:solidFill>
                  <a:srgbClr val="B31166"/>
                </a:solidFill>
              </a:rPr>
              <a:pPr/>
              <a:t>02.10.2021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017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357F0C01-F7F9-425E-B173-9A5377D1AB49}" type="datetime1">
              <a:rPr lang="tr-TR" smtClean="0">
                <a:solidFill>
                  <a:srgbClr val="B31166"/>
                </a:solidFill>
              </a:rPr>
              <a:pPr/>
              <a:t>02.10.2021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025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82F-2147-4AF3-9406-C634AA18EBEF}" type="datetime1">
              <a:rPr lang="tr-TR" smtClean="0">
                <a:solidFill>
                  <a:srgbClr val="B31166"/>
                </a:solidFill>
              </a:rPr>
              <a:pPr/>
              <a:t>02.10.2021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6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white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white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8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8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48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348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348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348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348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732255-BB5E-420C-8A3D-1B0DA9223C37}" type="slidenum">
              <a:rPr lang="tr-TR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834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813A849E-844C-40E7-B27F-1270DD2546CA}" type="datetime1">
              <a:rPr lang="tr-TR" smtClean="0">
                <a:solidFill>
                  <a:srgbClr val="B31166"/>
                </a:solidFill>
              </a:rPr>
              <a:pPr/>
              <a:t>02.10.2021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1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 rot="19140000">
            <a:off x="673871" y="1705211"/>
            <a:ext cx="5648623" cy="1204306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İKİNCİ DÜNYA SAVAŞI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20668" t="18500" r="47233" b="9641"/>
          <a:stretch/>
        </p:blipFill>
        <p:spPr>
          <a:xfrm>
            <a:off x="5190666" y="1700808"/>
            <a:ext cx="3947618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6177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7" name="Rectangle 3"/>
          <p:cNvSpPr>
            <a:spLocks noGrp="1" noChangeArrowheads="1"/>
          </p:cNvSpPr>
          <p:nvPr>
            <p:ph idx="1"/>
          </p:nvPr>
        </p:nvSpPr>
        <p:spPr>
          <a:xfrm>
            <a:off x="0" y="3789040"/>
            <a:ext cx="9144000" cy="306896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/>
              <a:t> </a:t>
            </a:r>
            <a:r>
              <a:rPr lang="tr-TR" sz="2400" dirty="0" smtClean="0"/>
              <a:t>Türkiye bu antlaşma ile, Sovyetler Birliği'nden tamamıyla ayrılmış ve Batılı devletlere yakınlaşmıştır. Türkiye, savaşın tüm dünyada genişlediği bir dönemde, </a:t>
            </a:r>
            <a:r>
              <a:rPr lang="tr-TR" sz="2400" dirty="0" smtClean="0">
                <a:solidFill>
                  <a:srgbClr val="FFFF00"/>
                </a:solidFill>
              </a:rPr>
              <a:t>18 Haziran 1941'de Almanya ile on yıl süreli bir dostluk antlaşması</a:t>
            </a:r>
            <a:r>
              <a:rPr lang="tr-TR" sz="2400" dirty="0" smtClean="0"/>
              <a:t> yaparak manevra yapma alanını genişletmiştir.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79543"/>
            <a:ext cx="5047438" cy="3157097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012160" y="2990309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Minarelere yerleştirilen</a:t>
            </a:r>
          </a:p>
          <a:p>
            <a:r>
              <a:rPr lang="tr-TR" dirty="0"/>
              <a:t>gözcü askerler</a:t>
            </a:r>
          </a:p>
        </p:txBody>
      </p:sp>
    </p:spTree>
    <p:extLst>
      <p:ext uri="{BB962C8B-B14F-4D97-AF65-F5344CB8AC3E}">
        <p14:creationId xmlns:p14="http://schemas.microsoft.com/office/powerpoint/2010/main" val="2779122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285750"/>
            <a:ext cx="5143500" cy="6215063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400" dirty="0" smtClean="0"/>
              <a:t>Fakat, bu tarihlerde Almanya'nın Sovyetler Birliği'ne saldırması dengeleri alt-üst etmiştir. Bu kez de Sovyetler Birliği, Türkiye'nin savaşa girmesini istemiştir. Nitekim, </a:t>
            </a:r>
            <a:r>
              <a:rPr lang="tr-TR" sz="2400" dirty="0" smtClean="0">
                <a:solidFill>
                  <a:srgbClr val="FFFF00"/>
                </a:solidFill>
              </a:rPr>
              <a:t>30-31 Ocak 1943'te Churchill ve İsmet İnönü, </a:t>
            </a:r>
            <a:r>
              <a:rPr lang="tr-TR" sz="2400" b="1" dirty="0" smtClean="0">
                <a:solidFill>
                  <a:srgbClr val="FFFF00"/>
                </a:solidFill>
              </a:rPr>
              <a:t>Adana</a:t>
            </a:r>
            <a:r>
              <a:rPr lang="tr-TR" sz="2400" dirty="0" smtClean="0"/>
              <a:t>'da buluşarak Türkiye'nin savaşa girip girmeme konusunu tartışmışlardır. </a:t>
            </a:r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5" t="34180" r="5563" b="35547"/>
          <a:stretch>
            <a:fillRect/>
          </a:stretch>
        </p:blipFill>
        <p:spPr bwMode="auto">
          <a:xfrm>
            <a:off x="5572125" y="2214563"/>
            <a:ext cx="35718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53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5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428625"/>
            <a:ext cx="8215312" cy="5667375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800" dirty="0" smtClean="0"/>
              <a:t>Adana Konferansı da denilen bu buluşmada, Cumhurbaşkanı </a:t>
            </a:r>
            <a:r>
              <a:rPr lang="tr-TR" sz="2800" dirty="0" smtClean="0">
                <a:solidFill>
                  <a:srgbClr val="FFFF00"/>
                </a:solidFill>
              </a:rPr>
              <a:t>İsmet İnönü, Türkiye'nin savaşa girecek silah ve malzemeye sahip olmadığını ve İngiltere'nin bu donatımı tamamlaması halinde savaşa gireceğini ileri sürmüştür. </a:t>
            </a:r>
            <a:r>
              <a:rPr lang="tr-TR" sz="2800" dirty="0" smtClean="0"/>
              <a:t>Savaş devam ettikçe Müttefik Devletlerin Türkiye'yi savaşa sokma konusundaki ısrarlarını arttırmışlardır.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00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3264700"/>
            <a:ext cx="9144000" cy="2831299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400" dirty="0">
                <a:latin typeface="ArialMT"/>
              </a:rPr>
              <a:t>1943 Ekim’inde İngiliz, Amerikan ve Sovyet </a:t>
            </a:r>
            <a:r>
              <a:rPr lang="tr-TR" sz="2400" dirty="0" err="1" smtClean="0">
                <a:latin typeface="ArialMT"/>
              </a:rPr>
              <a:t>dışişleribakanlarının</a:t>
            </a:r>
            <a:r>
              <a:rPr lang="tr-TR" sz="2400" dirty="0" smtClean="0">
                <a:latin typeface="ArialMT"/>
              </a:rPr>
              <a:t> </a:t>
            </a:r>
            <a:r>
              <a:rPr lang="tr-TR" sz="2400" dirty="0">
                <a:latin typeface="ArialMT"/>
              </a:rPr>
              <a:t>katıldığı Moskova </a:t>
            </a:r>
            <a:r>
              <a:rPr lang="tr-TR" sz="2400" dirty="0" smtClean="0">
                <a:latin typeface="ArialMT"/>
              </a:rPr>
              <a:t>Konferansı’nda Ruslar </a:t>
            </a:r>
            <a:r>
              <a:rPr lang="tr-TR" sz="2400" dirty="0">
                <a:latin typeface="ArialMT"/>
              </a:rPr>
              <a:t>Türkiye’nin </a:t>
            </a:r>
            <a:r>
              <a:rPr lang="tr-TR" sz="2400" dirty="0">
                <a:solidFill>
                  <a:srgbClr val="FFFF00"/>
                </a:solidFill>
                <a:latin typeface="ArialMT"/>
              </a:rPr>
              <a:t>1943 yılı </a:t>
            </a:r>
            <a:r>
              <a:rPr lang="tr-TR" sz="2400" dirty="0">
                <a:latin typeface="ArialMT"/>
              </a:rPr>
              <a:t>bitmeden savaşa dâhil olması gerektiğini ortaya koydu. </a:t>
            </a:r>
            <a:r>
              <a:rPr lang="tr-TR" sz="2400" dirty="0">
                <a:solidFill>
                  <a:srgbClr val="FFFF00"/>
                </a:solidFill>
                <a:latin typeface="ArialMT"/>
              </a:rPr>
              <a:t>Moskova </a:t>
            </a:r>
            <a:r>
              <a:rPr lang="tr-TR" sz="2400" dirty="0" smtClean="0">
                <a:solidFill>
                  <a:srgbClr val="FFFF00"/>
                </a:solidFill>
                <a:latin typeface="ArialMT"/>
              </a:rPr>
              <a:t>Konferansı</a:t>
            </a:r>
            <a:r>
              <a:rPr lang="tr-TR" sz="2400" dirty="0" smtClean="0">
                <a:latin typeface="ArialMT"/>
              </a:rPr>
              <a:t>’nda alınan </a:t>
            </a:r>
            <a:r>
              <a:rPr lang="tr-TR" sz="2400" dirty="0">
                <a:latin typeface="ArialMT"/>
              </a:rPr>
              <a:t>kararların Türkiye’ye iletilmesi için </a:t>
            </a:r>
            <a:r>
              <a:rPr lang="tr-TR" sz="2400" dirty="0">
                <a:solidFill>
                  <a:srgbClr val="FFFF00"/>
                </a:solidFill>
                <a:latin typeface="ArialMT"/>
              </a:rPr>
              <a:t>I. Kahire Konferansı </a:t>
            </a:r>
            <a:r>
              <a:rPr lang="tr-TR" sz="2400" dirty="0">
                <a:latin typeface="ArialMT"/>
              </a:rPr>
              <a:t>düzenlendi.</a:t>
            </a:r>
            <a:endParaRPr lang="tr-TR" sz="24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22138" t="30514" r="26393" b="9440"/>
          <a:stretch/>
        </p:blipFill>
        <p:spPr>
          <a:xfrm>
            <a:off x="2101889" y="24340"/>
            <a:ext cx="494022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03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192688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tr-T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BİRİNCİ KAHİRE </a:t>
            </a:r>
            <a:r>
              <a:rPr lang="tr-T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KONFERANSI (22-26 </a:t>
            </a:r>
            <a:r>
              <a:rPr lang="tr-T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KASIM 1943)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İngiliz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Dışişleri Bakanı </a:t>
            </a:r>
            <a:r>
              <a:rPr lang="tr-T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Anthony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Eden (</a:t>
            </a:r>
            <a:r>
              <a:rPr lang="tr-TR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Antoniy</a:t>
            </a:r>
            <a:r>
              <a:rPr lang="tr-TR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İdın</a:t>
            </a:r>
            <a:r>
              <a:rPr lang="tr-TR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 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Dışişleri Bakanı 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Numan </a:t>
            </a:r>
            <a:r>
              <a:rPr lang="tr-TR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Menemencioğlu </a:t>
            </a:r>
            <a:r>
              <a:rPr lang="sv-SE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arasında </a:t>
            </a:r>
            <a:r>
              <a:rPr lang="sv-S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gerçekleşen </a:t>
            </a:r>
            <a:r>
              <a:rPr lang="sv-SE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konferansta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taraflar 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22-26 Kasım 1943’te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Kahire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’de bir 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araya geldi. Eden, 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Müttefiklerin üs 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talebi ve Türkiye’nin yıl sonuna 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kadar savaşa 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girmesi taleplerini iletti. Türk 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heyeti üs 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talebini reddetti. Ayrıca yeterli 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yardım yapılmadıkça 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Türkiye’nin savaşa 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katılamayacağı belirtildi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2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tr-TR" dirty="0" smtClean="0">
              <a:latin typeface="ArialM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 smtClean="0">
                <a:latin typeface="ArialMT"/>
              </a:rPr>
              <a:t>ABD</a:t>
            </a:r>
            <a:r>
              <a:rPr lang="tr-TR" dirty="0">
                <a:latin typeface="ArialMT"/>
              </a:rPr>
              <a:t>, SSCB ve İngiltere </a:t>
            </a:r>
            <a:r>
              <a:rPr lang="tr-TR" dirty="0" smtClean="0">
                <a:latin typeface="ArialMT"/>
              </a:rPr>
              <a:t>liderlerinin buluştukları </a:t>
            </a:r>
            <a:r>
              <a:rPr lang="tr-TR" dirty="0">
                <a:solidFill>
                  <a:srgbClr val="FFFF00"/>
                </a:solidFill>
                <a:latin typeface="ArialMT"/>
              </a:rPr>
              <a:t>Tahran Konferansı’nda </a:t>
            </a:r>
            <a:r>
              <a:rPr lang="tr-TR" dirty="0">
                <a:latin typeface="ArialMT"/>
              </a:rPr>
              <a:t>(28 Kasım-1 Aralık </a:t>
            </a:r>
            <a:r>
              <a:rPr lang="tr-TR" dirty="0" smtClean="0">
                <a:latin typeface="ArialMT"/>
              </a:rPr>
              <a:t>1943) </a:t>
            </a:r>
            <a:r>
              <a:rPr lang="tr-TR" dirty="0" smtClean="0">
                <a:solidFill>
                  <a:srgbClr val="FFFF00"/>
                </a:solidFill>
                <a:latin typeface="ArialMT"/>
              </a:rPr>
              <a:t>Stalin</a:t>
            </a:r>
            <a:r>
              <a:rPr lang="tr-TR" dirty="0">
                <a:latin typeface="ArialMT"/>
              </a:rPr>
              <a:t>, Türkiye’nin savaşa girmeye zorlanması konusunda ısrar edince Roosevelt ile Churchill, </a:t>
            </a:r>
            <a:r>
              <a:rPr lang="tr-TR" dirty="0" smtClean="0">
                <a:latin typeface="ArialMT"/>
              </a:rPr>
              <a:t>Tahran dönüşünde </a:t>
            </a:r>
            <a:r>
              <a:rPr lang="tr-TR" dirty="0">
                <a:latin typeface="ArialMT"/>
              </a:rPr>
              <a:t>İnönü’yü Kahire’ye davet etti. </a:t>
            </a:r>
            <a:r>
              <a:rPr lang="tr-TR" dirty="0">
                <a:solidFill>
                  <a:srgbClr val="FFFF00"/>
                </a:solidFill>
                <a:latin typeface="ArialMT"/>
              </a:rPr>
              <a:t>İnönü, Kahire’ye giderek Roosevelt ve Churchill ile </a:t>
            </a:r>
            <a:r>
              <a:rPr lang="tr-TR" dirty="0" smtClean="0">
                <a:solidFill>
                  <a:srgbClr val="FFFF00"/>
                </a:solidFill>
                <a:latin typeface="ArialMT"/>
              </a:rPr>
              <a:t>görüştü (4-6 </a:t>
            </a:r>
            <a:r>
              <a:rPr lang="tr-TR" dirty="0">
                <a:solidFill>
                  <a:srgbClr val="FFFF00"/>
                </a:solidFill>
                <a:latin typeface="ArialMT"/>
              </a:rPr>
              <a:t>Aralık 1943).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74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214313"/>
            <a:ext cx="3566170" cy="62865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800" dirty="0" smtClean="0"/>
              <a:t>   </a:t>
            </a:r>
            <a:r>
              <a:rPr lang="tr-TR" sz="2400" dirty="0" smtClean="0"/>
              <a:t>Nitekim, </a:t>
            </a:r>
            <a:r>
              <a:rPr lang="tr-TR" sz="2400" dirty="0" smtClean="0">
                <a:solidFill>
                  <a:srgbClr val="FFFF00"/>
                </a:solidFill>
              </a:rPr>
              <a:t>İsmet İnönü, Roosevelt ve Churchill, 4-6 Aralık 1943'te İkinci Kahire Konferansı'nda </a:t>
            </a:r>
            <a:r>
              <a:rPr lang="tr-TR" sz="2400" dirty="0" smtClean="0"/>
              <a:t>bir araya gelerek, Türkiye'yi savaşa sokma konusunu tartışmışlardır. </a:t>
            </a:r>
          </a:p>
        </p:txBody>
      </p:sp>
      <p:pic>
        <p:nvPicPr>
          <p:cNvPr id="1638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2" t="51953" r="5527" b="17773"/>
          <a:stretch>
            <a:fillRect/>
          </a:stretch>
        </p:blipFill>
        <p:spPr bwMode="auto">
          <a:xfrm>
            <a:off x="4283968" y="1916832"/>
            <a:ext cx="432048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95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idx="1"/>
          </p:nvPr>
        </p:nvSpPr>
        <p:spPr>
          <a:xfrm>
            <a:off x="500063" y="428625"/>
            <a:ext cx="8286750" cy="5857875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800" dirty="0" smtClean="0"/>
              <a:t>Türkiye, savaşın Almanya'nın aleyhine gelişmeye başladığı dönemde </a:t>
            </a:r>
            <a:r>
              <a:rPr lang="tr-TR" sz="2800" dirty="0" smtClean="0">
                <a:solidFill>
                  <a:srgbClr val="FFFF00"/>
                </a:solidFill>
              </a:rPr>
              <a:t>2 Ağustos 1944'te </a:t>
            </a:r>
            <a:r>
              <a:rPr lang="tr-TR" sz="2800" dirty="0" smtClean="0"/>
              <a:t>Almanya ile siyasal ilişkilerini kesmiştir</a:t>
            </a:r>
            <a:r>
              <a:rPr lang="tr-TR" sz="2800" dirty="0" smtClean="0">
                <a:solidFill>
                  <a:srgbClr val="FFFF00"/>
                </a:solidFill>
              </a:rPr>
              <a:t>. 23 Şubat 1945'te </a:t>
            </a:r>
            <a:r>
              <a:rPr lang="tr-TR" sz="2800" dirty="0" smtClean="0"/>
              <a:t>de Almanya ve Japonya'ya savaş ilan etmiştir. </a:t>
            </a:r>
            <a:r>
              <a:rPr lang="tr-TR" sz="2800" dirty="0" smtClean="0">
                <a:solidFill>
                  <a:srgbClr val="FFFF00"/>
                </a:solidFill>
              </a:rPr>
              <a:t>Türkiye, bu tutumuyla da Birleşmiş Milletlerin kurucu üyeleri arasında yer almıştır.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800" dirty="0" smtClean="0"/>
              <a:t>Kısaca, Türkiye, İkinci Dünya Savaşı'nda tarafsız bir politika izlemiş, fakat bu politikasını denge esasları üzerine oturtmuştu.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7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>
              <a:defRPr/>
            </a:pPr>
            <a:r>
              <a:rPr lang="tr-TR" sz="3200" dirty="0" smtClean="0"/>
              <a:t>KPSS’YE HAZIRLIK DAHA KOLAY</a:t>
            </a:r>
            <a:br>
              <a:rPr lang="tr-TR" sz="3200" dirty="0" smtClean="0"/>
            </a:br>
            <a:r>
              <a:rPr lang="tr-TR" sz="3200" dirty="0" smtClean="0"/>
              <a:t>Online Kitapçılarda…</a:t>
            </a:r>
            <a:endParaRPr lang="tr-TR" sz="3200" dirty="0"/>
          </a:p>
        </p:txBody>
      </p:sp>
      <p:pic>
        <p:nvPicPr>
          <p:cNvPr id="178179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1628775"/>
            <a:ext cx="3430587" cy="4867275"/>
          </a:xfrm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20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467544" y="3068959"/>
            <a:ext cx="8243015" cy="2088232"/>
          </a:xfrm>
        </p:spPr>
      </p:pic>
      <p:sp>
        <p:nvSpPr>
          <p:cNvPr id="2" name="Metin kutusu 1"/>
          <p:cNvSpPr txBox="1"/>
          <p:nvPr/>
        </p:nvSpPr>
        <p:spPr>
          <a:xfrm>
            <a:off x="4355976" y="37899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prstClr val="white"/>
                </a:solidFill>
              </a:rPr>
              <a:t>tariheglencesi</a:t>
            </a:r>
            <a:endParaRPr lang="tr-TR" sz="3600" b="1" dirty="0">
              <a:solidFill>
                <a:prstClr val="white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67544" y="5373216"/>
            <a:ext cx="82430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prstClr val="white"/>
                </a:solidFill>
              </a:rPr>
              <a:t>Kanalıma abone olup, destek olabilirsiniz.</a:t>
            </a:r>
            <a:endParaRPr lang="tr-TR" b="1" dirty="0">
              <a:solidFill>
                <a:prstClr val="white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31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tr-TR" dirty="0" smtClean="0"/>
              <a:t>II. DÜNYA SAVAŞI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547813" y="3933825"/>
            <a:ext cx="6400800" cy="17526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tr-TR" dirty="0" smtClean="0"/>
              <a:t>1939-1945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77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710613" cy="820738"/>
          </a:xfr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r-TR" sz="2400" dirty="0" smtClean="0">
                <a:solidFill>
                  <a:srgbClr val="FFFF00"/>
                </a:solidFill>
              </a:rPr>
              <a:t>2.6. İKİNCİ </a:t>
            </a:r>
            <a:r>
              <a:rPr lang="tr-TR" sz="2400" dirty="0">
                <a:solidFill>
                  <a:srgbClr val="FFFF00"/>
                </a:solidFill>
              </a:rPr>
              <a:t>DÜNYA SAVAŞI’NDA </a:t>
            </a:r>
            <a:r>
              <a:rPr lang="tr-TR" sz="2400" dirty="0" smtClean="0">
                <a:solidFill>
                  <a:srgbClr val="FFFF00"/>
                </a:solidFill>
              </a:rPr>
              <a:t>TÜRKİYE’NIN İZLEDİĞİ </a:t>
            </a:r>
            <a:r>
              <a:rPr lang="tr-TR" sz="2400" dirty="0">
                <a:solidFill>
                  <a:srgbClr val="FFFF00"/>
                </a:solidFill>
              </a:rPr>
              <a:t>DIŞ </a:t>
            </a:r>
            <a:r>
              <a:rPr lang="tr-TR" sz="2400" dirty="0" smtClean="0">
                <a:solidFill>
                  <a:srgbClr val="FFFF00"/>
                </a:solidFill>
              </a:rPr>
              <a:t>POLİTİKA STRATEJİLERİ</a:t>
            </a:r>
            <a:endParaRPr lang="tr-TR" sz="2800" dirty="0" smtClean="0">
              <a:solidFill>
                <a:srgbClr val="FFFF00"/>
              </a:solidFill>
            </a:endParaRPr>
          </a:p>
        </p:txBody>
      </p:sp>
      <p:sp>
        <p:nvSpPr>
          <p:cNvPr id="429059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785938"/>
            <a:ext cx="8110537" cy="4429125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/>
              <a:t>   Genç Türkiye'nin yöneticileri, Osmanlı İmparatorluğu'nun Birinci Dünya Savaşı'na sürüklenerek nasıl ortadan kalktığını, Türk Ulusu'nun nasıl yok olma tehlikesiyle karşı karşıya kaldığını unutmamışlardı.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09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3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642938"/>
            <a:ext cx="8643937" cy="5453062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/>
              <a:t>Bu nedenle, ülkeyi yeni bir savaşın dışında tutmaya çalışmışlardır. Ancak, Almanya'nın 1930'lu yıllarda komşularına saldırması, İtalya'nın </a:t>
            </a:r>
            <a:r>
              <a:rPr lang="tr-TR" dirty="0" smtClean="0">
                <a:solidFill>
                  <a:srgbClr val="FFFF00"/>
                </a:solidFill>
              </a:rPr>
              <a:t>7 Nisan 1939'da </a:t>
            </a:r>
            <a:r>
              <a:rPr lang="tr-TR" dirty="0" smtClean="0"/>
              <a:t>Arnavutluk'u işgal etmeye başlaması karşısında tedirgin olmuşlardır. Bunun üzerine </a:t>
            </a:r>
            <a:r>
              <a:rPr lang="tr-TR" dirty="0" smtClean="0">
                <a:solidFill>
                  <a:srgbClr val="FFFF00"/>
                </a:solidFill>
              </a:rPr>
              <a:t>Türkiye, İngiltere ve Fransa'ya </a:t>
            </a:r>
            <a:r>
              <a:rPr lang="tr-TR" dirty="0" smtClean="0"/>
              <a:t>yakınlaşmıştır.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1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071563"/>
            <a:ext cx="8358188" cy="5357812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800" dirty="0" smtClean="0"/>
              <a:t>Nitekim, 12 Mayıs 1939'da Türkiye ve İngiltere arasında, </a:t>
            </a:r>
            <a:r>
              <a:rPr lang="tr-TR" sz="2800" dirty="0" smtClean="0">
                <a:solidFill>
                  <a:srgbClr val="FFFF00"/>
                </a:solidFill>
              </a:rPr>
              <a:t>Türk-İngiliz Yardım Deklarasyonu</a:t>
            </a:r>
            <a:r>
              <a:rPr lang="tr-TR" sz="2800" dirty="0" smtClean="0"/>
              <a:t>, </a:t>
            </a:r>
            <a:r>
              <a:rPr lang="tr-TR" sz="2800" dirty="0" smtClean="0">
                <a:solidFill>
                  <a:srgbClr val="FFFF00"/>
                </a:solidFill>
              </a:rPr>
              <a:t>23 Haziran 1939'da da benzer bir antlaşma Türkiye ve Fransa</a:t>
            </a:r>
            <a:r>
              <a:rPr lang="tr-TR" sz="2800" dirty="0" smtClean="0"/>
              <a:t> arasında imzalanmıştır. Türkiye, bu antlaşmaları Alman </a:t>
            </a:r>
            <a:r>
              <a:rPr lang="tr-TR" sz="2800" dirty="0" err="1" smtClean="0"/>
              <a:t>nazizmine</a:t>
            </a:r>
            <a:r>
              <a:rPr lang="tr-TR" sz="2800" dirty="0" smtClean="0"/>
              <a:t> ve İtalyan faşizmine karşı yapmasından dolayı, Sovyetler Birliği'nin bir zorluk çıkarmayacağını düşünmüştür.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19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928688"/>
            <a:ext cx="8429625" cy="5286375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/>
              <a:t>    Fakat, </a:t>
            </a:r>
            <a:r>
              <a:rPr lang="tr-TR" dirty="0" smtClean="0">
                <a:solidFill>
                  <a:srgbClr val="FFFF00"/>
                </a:solidFill>
              </a:rPr>
              <a:t>23 Ağustos 1939'da Almanya-Sovyetler Birliği Dostluk Antlaşması'nın yapılması</a:t>
            </a:r>
            <a:r>
              <a:rPr lang="tr-TR" dirty="0" smtClean="0"/>
              <a:t> ve Polonya'nın Almanya tarafından işgal edilmesi, </a:t>
            </a:r>
            <a:r>
              <a:rPr lang="tr-TR" dirty="0" smtClean="0">
                <a:solidFill>
                  <a:srgbClr val="FFFF00"/>
                </a:solidFill>
              </a:rPr>
              <a:t>Türkiye</a:t>
            </a:r>
            <a:r>
              <a:rPr lang="tr-TR" dirty="0" smtClean="0"/>
              <a:t>'yi bir tehdit altında bırakmıştı.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7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5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857250"/>
            <a:ext cx="8110537" cy="523875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800" dirty="0" smtClean="0"/>
              <a:t>Hatta, Sovyetler Birliği'nin Karadeniz'e kıyısı bulunmayan devletlerin savaş gemilerinin boğazlardan geçirilmemesini ve </a:t>
            </a:r>
            <a:r>
              <a:rPr lang="tr-TR" sz="2800" dirty="0" smtClean="0">
                <a:solidFill>
                  <a:srgbClr val="FFFF00"/>
                </a:solidFill>
              </a:rPr>
              <a:t>boğazlarda Sovyet askeri bulundurmak istediğini Türkiye'ye bildirmesi </a:t>
            </a:r>
            <a:r>
              <a:rPr lang="tr-TR" sz="2800" dirty="0" smtClean="0"/>
              <a:t>tehlikenin boyutlarını arttırmıştır. Türkiye, bu gelişmeler üzerine </a:t>
            </a:r>
            <a:r>
              <a:rPr lang="tr-TR" sz="2800" dirty="0" smtClean="0">
                <a:solidFill>
                  <a:srgbClr val="FFFF00"/>
                </a:solidFill>
              </a:rPr>
              <a:t>İngiltere ve Fransa ile eski antlaşmalarını açık bir ittifa</a:t>
            </a:r>
            <a:r>
              <a:rPr lang="tr-TR" sz="2800" dirty="0" smtClean="0"/>
              <a:t>ka dönüştürmeye çalışmıştır.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30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642938"/>
            <a:ext cx="8110537" cy="5572125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solidFill>
                  <a:srgbClr val="FFFF00"/>
                </a:solidFill>
              </a:rPr>
              <a:t>19 Ekim 1939'da Türkiye, İngiltere ve Fransa, Ankara'da karşılıklı yardım antlaşması imzalamıştır</a:t>
            </a:r>
            <a:r>
              <a:rPr lang="tr-TR" dirty="0" smtClean="0"/>
              <a:t>. </a:t>
            </a:r>
            <a:r>
              <a:rPr lang="tr-TR" dirty="0" smtClean="0">
                <a:solidFill>
                  <a:srgbClr val="EFFC4A"/>
                </a:solidFill>
              </a:rPr>
              <a:t>Buna göre;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dirty="0" smtClean="0"/>
              <a:t>• Bir Avrupa devletinin Türkiye'ye saldırması ve savaş çıkması halinde </a:t>
            </a:r>
            <a:r>
              <a:rPr lang="tr-TR" dirty="0" smtClean="0">
                <a:solidFill>
                  <a:srgbClr val="FFFF00"/>
                </a:solidFill>
              </a:rPr>
              <a:t>Fransa ve İngiltere'nin </a:t>
            </a:r>
            <a:r>
              <a:rPr lang="tr-TR" dirty="0" smtClean="0"/>
              <a:t>Türkiye'ye yardım etmesi,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4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3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143000"/>
            <a:ext cx="8253412" cy="4953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800" dirty="0" smtClean="0"/>
              <a:t>• İngiltere ve Fransa bir Avrupa devletinin saldırısına uğrarsa, </a:t>
            </a:r>
            <a:r>
              <a:rPr lang="tr-TR" sz="2800" dirty="0" smtClean="0">
                <a:solidFill>
                  <a:srgbClr val="FFFF00"/>
                </a:solidFill>
              </a:rPr>
              <a:t>Türkiye'nin bu iki devlet yararına tarafsızlık politikası izlemesi</a:t>
            </a:r>
            <a:r>
              <a:rPr lang="tr-TR" sz="2800" dirty="0" smtClean="0"/>
              <a:t>,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800" dirty="0" smtClean="0"/>
              <a:t>• Bu antlaşmanın uygulanması sonucunda tarafların savaşa girmesi halinde, mütarekenin ve barışın birlikte imza edilmesi gibi.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9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çılar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çıla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rek Işık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itrek Işı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rek Işık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313</TotalTime>
  <Words>665</Words>
  <Application>Microsoft Office PowerPoint</Application>
  <PresentationFormat>Ekran Gösterisi (4:3)</PresentationFormat>
  <Paragraphs>48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19</vt:i4>
      </vt:variant>
    </vt:vector>
  </HeadingPairs>
  <TitlesOfParts>
    <vt:vector size="33" baseType="lpstr">
      <vt:lpstr>Arial</vt:lpstr>
      <vt:lpstr>ArialMT</vt:lpstr>
      <vt:lpstr>Calibri</vt:lpstr>
      <vt:lpstr>Century Gothic</vt:lpstr>
      <vt:lpstr>Franklin Gothic Book</vt:lpstr>
      <vt:lpstr>Franklin Gothic Medium</vt:lpstr>
      <vt:lpstr>Tahoma</vt:lpstr>
      <vt:lpstr>Times New Roman</vt:lpstr>
      <vt:lpstr>Tunga</vt:lpstr>
      <vt:lpstr>Wingdings</vt:lpstr>
      <vt:lpstr>Wingdings 3</vt:lpstr>
      <vt:lpstr>Açılar</vt:lpstr>
      <vt:lpstr>Titrek Işık</vt:lpstr>
      <vt:lpstr>İyon Toplantı Odası</vt:lpstr>
      <vt:lpstr>İKİNCİ DÜNYA SAVAŞI</vt:lpstr>
      <vt:lpstr>II. DÜNYA SAVAŞI</vt:lpstr>
      <vt:lpstr>2.6. İKİNCİ DÜNYA SAVAŞI’NDA TÜRKİYE’NIN İZLEDİĞİ DIŞ POLİTİKA STRATEJİLERİ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KPSS’YE HAZIRLIK DAHA KOLAY Online Kitapçılarda…</vt:lpstr>
      <vt:lpstr>PowerPoint Sunusu</vt:lpstr>
    </vt:vector>
  </TitlesOfParts>
  <Company>MOTUN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SOĞUK SAVAŞ DÖNEMİNDE TÜRKİYE</dc:title>
  <dc:creator>motun</dc:creator>
  <cp:lastModifiedBy>toshiba</cp:lastModifiedBy>
  <cp:revision>52</cp:revision>
  <dcterms:created xsi:type="dcterms:W3CDTF">2015-02-11T20:34:33Z</dcterms:created>
  <dcterms:modified xsi:type="dcterms:W3CDTF">2021-10-02T19:03:55Z</dcterms:modified>
</cp:coreProperties>
</file>