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</p:sldMasterIdLst>
  <p:notesMasterIdLst>
    <p:notesMasterId r:id="rId20"/>
  </p:notesMasterIdLst>
  <p:sldIdLst>
    <p:sldId id="256" r:id="rId4"/>
    <p:sldId id="258" r:id="rId5"/>
    <p:sldId id="416" r:id="rId6"/>
    <p:sldId id="417" r:id="rId7"/>
    <p:sldId id="418" r:id="rId8"/>
    <p:sldId id="419" r:id="rId9"/>
    <p:sldId id="437" r:id="rId10"/>
    <p:sldId id="438" r:id="rId11"/>
    <p:sldId id="430" r:id="rId12"/>
    <p:sldId id="435" r:id="rId13"/>
    <p:sldId id="431" r:id="rId14"/>
    <p:sldId id="432" r:id="rId15"/>
    <p:sldId id="436" r:id="rId16"/>
    <p:sldId id="433" r:id="rId17"/>
    <p:sldId id="428" r:id="rId18"/>
    <p:sldId id="42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32A4-BC3E-4647-930E-9D6CC135ABDC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0E31-0260-40BB-8381-42DE50AEFC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1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DC7E-E2A1-4D46-B273-5C24775D1FB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4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14AF-0FAC-4E92-8443-F139E2FF5A1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A2C6-3580-43B6-BB90-A354D66524B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8071-59AE-428D-874B-BC2FA5B1B55C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972-BF97-4EF2-918F-E3B80B9F519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8117-E062-41F6-BF98-8BAEE12DB71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9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9A64-4271-410E-85C4-3B95544AE33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3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E9E2-7F74-4FF5-83E0-E6FF9F855A0E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CFB4-432E-4B00-AB42-0E35F2CA4AD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CAEC-044E-49D9-8117-16E8CFABF80D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D647-69EF-4736-B069-30049FE0284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3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2564-4B92-43D2-9756-5F088830B92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758C-3BEF-484A-B7D3-399490BF42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46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1528-0A8E-42D7-8DCF-E9F4E7393F8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0E8B-32E6-40FF-91A4-0F292620C454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9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B058-CF9D-40FD-8656-0CB9D2761D8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4728F3-984F-430E-A3A2-A0B12D5818A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18.03.2020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4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9E-9635-4847-BA99-0519611A87B6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5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5B46-5FA4-48CD-A530-1244934A5B46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6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0195-8DFE-468C-9B9E-FA6B2D391677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5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DE8-FF1E-4DAB-81BA-53044E99BB36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6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407F-C53D-4CED-9FBB-4D267F1489E9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A0C-FF49-4853-A06F-D554CA398ADF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6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52C6-185E-4120-A648-143C239F905B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7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809F-0DA3-436B-8C96-26A5E16C5CF4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66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E52-AAFC-4AF0-A611-A61000CC6C4C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9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9246-162C-4FC8-A4C4-7CF74FCEECB3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43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7367-B585-4D7E-AE83-9AD67CF16323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5C4-6FDD-424D-9297-3D3203E85B3B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1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786F-1033-4118-9DFF-F8158A947872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7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E2E-BF0E-46E6-BE30-E4D12E51FF00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1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57F0C01-F7F9-425E-B173-9A5377D1AB49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2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82F-2147-4AF3-9406-C634AA18EBEF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32255-BB5E-420C-8A3D-1B0DA9223C37}" type="slidenum">
              <a:rPr lang="tr-TR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3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13A849E-844C-40E7-B27F-1270DD2546CA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673871" y="1705211"/>
            <a:ext cx="5648623" cy="120430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tr-TR" b="1" dirty="0"/>
              <a:t>5.2. II. DÜNYA SAVAŞI SÜRECİNDE TÜRKİYE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707" y="6583680"/>
            <a:ext cx="4724400" cy="274320"/>
          </a:xfrm>
        </p:spPr>
        <p:txBody>
          <a:bodyPr/>
          <a:lstStyle/>
          <a:p>
            <a:r>
              <a:rPr lang="tr-TR" dirty="0" smtClean="0"/>
              <a:t>www.tariheglencesi.com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20" y="1989944"/>
            <a:ext cx="4249280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5328592" cy="6516960"/>
          </a:xfrm>
          <a:solidFill>
            <a:srgbClr val="002060"/>
          </a:solidFill>
        </p:spPr>
        <p:txBody>
          <a:bodyPr/>
          <a:lstStyle/>
          <a:p>
            <a:pPr lvl="0">
              <a:lnSpc>
                <a:spcPct val="200000"/>
              </a:lnSpc>
              <a:spcBef>
                <a:spcPts val="0"/>
              </a:spcBef>
              <a:buClr>
                <a:srgbClr val="8E58B6"/>
              </a:buClr>
            </a:pPr>
            <a:r>
              <a:rPr lang="tr-TR" sz="2400" dirty="0">
                <a:solidFill>
                  <a:prstClr val="white"/>
                </a:solidFill>
              </a:rPr>
              <a:t>1939 seçimlerinde </a:t>
            </a:r>
            <a:r>
              <a:rPr lang="tr-TR" sz="2400" dirty="0">
                <a:solidFill>
                  <a:srgbClr val="FFFF00"/>
                </a:solidFill>
              </a:rPr>
              <a:t>Kazım Karabekir, Fethi Okyar, Hüseyin </a:t>
            </a:r>
            <a:r>
              <a:rPr lang="tr-TR" sz="2400" dirty="0" smtClean="0">
                <a:solidFill>
                  <a:srgbClr val="FFFF00"/>
                </a:solidFill>
              </a:rPr>
              <a:t>Cahit Yalçın </a:t>
            </a:r>
            <a:r>
              <a:rPr lang="tr-TR" sz="2400" dirty="0">
                <a:solidFill>
                  <a:prstClr val="white"/>
                </a:solidFill>
              </a:rPr>
              <a:t>gibi Atatürk döneminde siyaset dışı kalan kişilerin milletvekili </a:t>
            </a:r>
            <a:r>
              <a:rPr lang="tr-TR" sz="2400" dirty="0" smtClean="0">
                <a:solidFill>
                  <a:prstClr val="white"/>
                </a:solidFill>
              </a:rPr>
              <a:t>olmaları sağlandı</a:t>
            </a:r>
            <a:r>
              <a:rPr lang="tr-TR" sz="2400" dirty="0">
                <a:solidFill>
                  <a:prstClr val="white"/>
                </a:solidFill>
              </a:rPr>
              <a:t>. Fakat, 1939’da, II. Dünya Savaşı’nın çıkması bu tür </a:t>
            </a:r>
            <a:r>
              <a:rPr lang="tr-TR" sz="2400" dirty="0" smtClean="0">
                <a:solidFill>
                  <a:prstClr val="white"/>
                </a:solidFill>
              </a:rPr>
              <a:t>demokratik açılımların </a:t>
            </a:r>
            <a:r>
              <a:rPr lang="tr-TR" sz="2400" dirty="0">
                <a:solidFill>
                  <a:prstClr val="white"/>
                </a:solidFill>
              </a:rPr>
              <a:t>kesintiye uğramasına neden oldu.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AutoShape 2" descr="kazım karabeki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kazım karabeki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980728"/>
            <a:ext cx="2538707" cy="324036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301884" y="4703915"/>
            <a:ext cx="181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prstClr val="white"/>
                </a:solidFill>
              </a:rPr>
              <a:t>Kazım Karabekir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89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3501008"/>
            <a:ext cx="8856984" cy="3204592"/>
          </a:xfrm>
          <a:solidFill>
            <a:srgbClr val="002060"/>
          </a:solidFill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8E58B6"/>
              </a:buClr>
            </a:pPr>
            <a:r>
              <a:rPr lang="tr-TR" sz="2400" dirty="0">
                <a:solidFill>
                  <a:srgbClr val="FFFF00"/>
                </a:solidFill>
              </a:rPr>
              <a:t>Altı yıl süren II. Dünya Savaş</a:t>
            </a:r>
            <a:r>
              <a:rPr lang="tr-TR" sz="2400" dirty="0">
                <a:solidFill>
                  <a:prstClr val="white"/>
                </a:solidFill>
              </a:rPr>
              <a:t>ı’nın sona ermesi sadece </a:t>
            </a:r>
            <a:r>
              <a:rPr lang="tr-TR" sz="2400" dirty="0">
                <a:solidFill>
                  <a:srgbClr val="FFFF00"/>
                </a:solidFill>
              </a:rPr>
              <a:t>Almanya</a:t>
            </a:r>
            <a:r>
              <a:rPr lang="tr-TR" sz="2400" dirty="0">
                <a:solidFill>
                  <a:prstClr val="white"/>
                </a:solidFill>
              </a:rPr>
              <a:t>, </a:t>
            </a:r>
            <a:r>
              <a:rPr lang="tr-TR" sz="2400" dirty="0">
                <a:solidFill>
                  <a:srgbClr val="FFFF00"/>
                </a:solidFill>
              </a:rPr>
              <a:t>İtalya </a:t>
            </a:r>
            <a:r>
              <a:rPr lang="tr-TR" sz="2400" dirty="0" smtClean="0">
                <a:solidFill>
                  <a:srgbClr val="FFFF00"/>
                </a:solidFill>
              </a:rPr>
              <a:t>ve Japonya’nın </a:t>
            </a:r>
            <a:r>
              <a:rPr lang="tr-TR" sz="2400" dirty="0">
                <a:solidFill>
                  <a:prstClr val="white"/>
                </a:solidFill>
              </a:rPr>
              <a:t>yenilgisi anlamına gelmiyordu. Aynı zamanda bu ülkelerin </a:t>
            </a:r>
            <a:r>
              <a:rPr lang="tr-TR" sz="2400" dirty="0" smtClean="0">
                <a:solidFill>
                  <a:prstClr val="white"/>
                </a:solidFill>
              </a:rPr>
              <a:t>yürüttüğü faşist </a:t>
            </a:r>
            <a:r>
              <a:rPr lang="tr-TR" sz="2400" dirty="0">
                <a:solidFill>
                  <a:prstClr val="white"/>
                </a:solidFill>
              </a:rPr>
              <a:t>ve ırkçı politikaların da yenilgisi anlamına geliyordu. Artık </a:t>
            </a:r>
            <a:r>
              <a:rPr lang="tr-TR" sz="2400" dirty="0" smtClean="0">
                <a:solidFill>
                  <a:prstClr val="white"/>
                </a:solidFill>
              </a:rPr>
              <a:t>dünyada demokratik </a:t>
            </a:r>
            <a:r>
              <a:rPr lang="tr-TR" sz="2400" dirty="0">
                <a:solidFill>
                  <a:prstClr val="white"/>
                </a:solidFill>
              </a:rPr>
              <a:t>ve komünist ideolojiler karşı karşıya gelmişti.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43" y="26296"/>
            <a:ext cx="3632845" cy="279558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861301" y="2976780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Nagazaki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296"/>
            <a:ext cx="4201020" cy="279558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8786" y="2976780"/>
            <a:ext cx="107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Hiroşima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7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077072"/>
            <a:ext cx="8856984" cy="2628528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/>
              <a:t>Türkiye seçimini </a:t>
            </a:r>
            <a:r>
              <a:rPr lang="tr-TR" sz="2400" dirty="0">
                <a:solidFill>
                  <a:srgbClr val="FFFF00"/>
                </a:solidFill>
              </a:rPr>
              <a:t>ABD ve İngiltere’nin başını çektiği demokratik bloktan </a:t>
            </a:r>
            <a:r>
              <a:rPr lang="tr-TR" sz="2400" dirty="0" smtClean="0">
                <a:solidFill>
                  <a:srgbClr val="FFFF00"/>
                </a:solidFill>
              </a:rPr>
              <a:t>yana </a:t>
            </a:r>
            <a:r>
              <a:rPr lang="tr-TR" sz="2400" dirty="0" smtClean="0"/>
              <a:t>yaptı</a:t>
            </a:r>
            <a:r>
              <a:rPr lang="tr-TR" sz="2400" dirty="0"/>
              <a:t>. Bu seçimde </a:t>
            </a:r>
            <a:r>
              <a:rPr lang="tr-TR" sz="2400" dirty="0">
                <a:solidFill>
                  <a:srgbClr val="FFFF00"/>
                </a:solidFill>
              </a:rPr>
              <a:t>1945 yılında SSCB’nin Türkiye’den Kars ve </a:t>
            </a:r>
            <a:r>
              <a:rPr lang="tr-TR" sz="2400" dirty="0" smtClean="0">
                <a:solidFill>
                  <a:srgbClr val="FFFF00"/>
                </a:solidFill>
              </a:rPr>
              <a:t>Ardahan’ı istemesi </a:t>
            </a:r>
            <a:r>
              <a:rPr lang="tr-TR" sz="2400" dirty="0">
                <a:solidFill>
                  <a:srgbClr val="FFFF00"/>
                </a:solidFill>
              </a:rPr>
              <a:t>ve </a:t>
            </a:r>
            <a:r>
              <a:rPr lang="tr-TR" sz="2400" dirty="0" err="1">
                <a:solidFill>
                  <a:srgbClr val="FFFF00"/>
                </a:solidFill>
              </a:rPr>
              <a:t>Boğazlar’da</a:t>
            </a:r>
            <a:r>
              <a:rPr lang="tr-TR" sz="2400" dirty="0">
                <a:solidFill>
                  <a:srgbClr val="FFFF00"/>
                </a:solidFill>
              </a:rPr>
              <a:t> askerî bir üs kurmak istediğini belirtmesi </a:t>
            </a:r>
            <a:r>
              <a:rPr lang="tr-TR" sz="2400" dirty="0" smtClean="0">
                <a:solidFill>
                  <a:srgbClr val="FFFF00"/>
                </a:solidFill>
              </a:rPr>
              <a:t>özellikle etkili </a:t>
            </a:r>
            <a:r>
              <a:rPr lang="tr-TR" sz="2400" dirty="0">
                <a:solidFill>
                  <a:srgbClr val="FFFF00"/>
                </a:solidFill>
              </a:rPr>
              <a:t>oldu.</a:t>
            </a:r>
            <a:r>
              <a:rPr lang="tr-TR" sz="2400" dirty="0"/>
              <a:t>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64" y="22702"/>
            <a:ext cx="4700472" cy="39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4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458072"/>
            <a:ext cx="8856984" cy="2018928"/>
          </a:xfrm>
          <a:solidFill>
            <a:srgbClr val="002060"/>
          </a:solidFill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8E58B6"/>
              </a:buClr>
            </a:pPr>
            <a:r>
              <a:rPr lang="tr-TR" sz="2400" dirty="0">
                <a:solidFill>
                  <a:srgbClr val="FFFF00"/>
                </a:solidFill>
              </a:rPr>
              <a:t>Sovyet </a:t>
            </a:r>
            <a:r>
              <a:rPr lang="tr-TR" sz="2400" dirty="0" err="1">
                <a:solidFill>
                  <a:srgbClr val="FFFF00"/>
                </a:solidFill>
              </a:rPr>
              <a:t>tehditi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>
                <a:solidFill>
                  <a:prstClr val="white"/>
                </a:solidFill>
              </a:rPr>
              <a:t>altındaki bir Türkiye’nin Batı’nın sempatisini elde edebilmesi, Batı’nın siyasal değerlerini benimsemesiyle daha kolay olurdu.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53" y="132866"/>
            <a:ext cx="5371501" cy="42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5112568" cy="6516960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/>
              <a:t>II. Dünya Savaşı sürecinde Türkiye’de uygulanan ekonomik politikalar </a:t>
            </a:r>
            <a:r>
              <a:rPr lang="tr-TR" sz="2400" dirty="0" smtClean="0"/>
              <a:t>nedeniyle toplumsal </a:t>
            </a:r>
            <a:r>
              <a:rPr lang="tr-TR" sz="2400" dirty="0"/>
              <a:t>tepkiler ortaya çıktı. Yeni çözüm arayışları, iç ve dış </a:t>
            </a:r>
            <a:r>
              <a:rPr lang="tr-TR" sz="2400" dirty="0" smtClean="0"/>
              <a:t>dinamiklerin etkisiyle </a:t>
            </a:r>
            <a:r>
              <a:rPr lang="tr-TR" sz="2400" dirty="0"/>
              <a:t>iyice yıpranan iktidarı, demokratikleşme yolunda </a:t>
            </a:r>
            <a:r>
              <a:rPr lang="tr-TR" sz="2400" dirty="0" smtClean="0"/>
              <a:t>adımlar atmaya zorladı. </a:t>
            </a:r>
            <a:r>
              <a:rPr lang="tr-TR" sz="2400" dirty="0" smtClean="0">
                <a:solidFill>
                  <a:srgbClr val="FFFF00"/>
                </a:solidFill>
              </a:rPr>
              <a:t>7 </a:t>
            </a:r>
            <a:r>
              <a:rPr lang="tr-TR" sz="2400" dirty="0">
                <a:solidFill>
                  <a:srgbClr val="FFFF00"/>
                </a:solidFill>
              </a:rPr>
              <a:t>Ocak 1946’da Demokrat Partinin </a:t>
            </a:r>
            <a:r>
              <a:rPr lang="tr-TR" sz="2400" dirty="0"/>
              <a:t>kurulmasıyla da Türkiye’de çok </a:t>
            </a:r>
            <a:r>
              <a:rPr lang="tr-TR" sz="2400" dirty="0" smtClean="0"/>
              <a:t>partili demokratik </a:t>
            </a:r>
            <a:r>
              <a:rPr lang="tr-TR" sz="2400" dirty="0"/>
              <a:t>hayat başlamış oldu.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700808"/>
            <a:ext cx="2448272" cy="32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sz="3200" dirty="0" smtClean="0"/>
              <a:t>KPSS’YE </a:t>
            </a:r>
            <a:r>
              <a:rPr lang="tr-TR" sz="3200" dirty="0" smtClean="0"/>
              <a:t>HAZIRLIK DAHA KOLAY</a:t>
            </a:r>
            <a:br>
              <a:rPr lang="tr-TR" sz="3200" dirty="0" smtClean="0"/>
            </a:br>
            <a:r>
              <a:rPr lang="tr-TR" sz="3200" dirty="0" smtClean="0"/>
              <a:t>Online Kitapçılarda…</a:t>
            </a:r>
            <a:endParaRPr lang="tr-TR" sz="3200" dirty="0"/>
          </a:p>
        </p:txBody>
      </p:sp>
      <p:pic>
        <p:nvPicPr>
          <p:cNvPr id="17817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628775"/>
            <a:ext cx="3430587" cy="4867275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0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Kanalıma abone olup, destek olabilirsiniz.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II. DÜNYA SAVAŞI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7813" y="3933825"/>
            <a:ext cx="6400800" cy="1752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1939-1945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34400" cy="97155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1800" dirty="0"/>
              <a:t>5.2.2. II. Dünya Savaşı Sürecinde </a:t>
            </a:r>
            <a:r>
              <a:rPr lang="tr-TR" sz="1800" dirty="0" smtClean="0"/>
              <a:t>Türkiye’deki </a:t>
            </a:r>
            <a:r>
              <a:rPr lang="da-DK" sz="1800" dirty="0" smtClean="0"/>
              <a:t>Ekonomik</a:t>
            </a:r>
            <a:r>
              <a:rPr lang="da-DK" sz="1800" dirty="0"/>
              <a:t>, Toplumsal ve Politik </a:t>
            </a:r>
            <a:r>
              <a:rPr lang="da-DK" sz="1800" dirty="0" smtClean="0"/>
              <a:t>Gelişmeler</a:t>
            </a:r>
            <a:r>
              <a:rPr lang="tr-TR" sz="1800" dirty="0" smtClean="0"/>
              <a:t/>
            </a:r>
            <a:br>
              <a:rPr lang="tr-TR" sz="1800" dirty="0" smtClean="0"/>
            </a:br>
            <a:endParaRPr lang="tr-TR" sz="1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850" y="1556792"/>
            <a:ext cx="8534400" cy="504056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 Ülke kaynakları savunma harcamalarına ayrıldığı için halk ağır ekonomik şartlarla karşı karşıya kaldı.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-Mal stoklamanın artması dolayısıyla devlet fiyatlara müdahale ederek narh koydu. (devlet fiyatları belirledi.)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1940 yılında Milli Korunma Kanunu ile hükümet ekonomik hayata müdahale etti.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Petrol Ofisi  ve Et ve Balık Kurumu gibi bazı kurumlar oluşturuldu.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50" y="928688"/>
            <a:ext cx="5000625" cy="542925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sz="2800" dirty="0" smtClean="0"/>
              <a:t>- </a:t>
            </a:r>
            <a:r>
              <a:rPr lang="tr-TR" sz="2400" dirty="0" smtClean="0"/>
              <a:t>1942 yılında şehirlerde karne uygulamasına geçildi.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-Ticaret Ofisi ve İaşe Müsteşarlığı gibi kurumlar oluşturuldu.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- 1942 Temmuz’unda hükümet malların stoklanarak piyasadan çekilmesini engellemek amacıyla piyasa üzerindeki denetimini azalttı.   </a:t>
            </a:r>
            <a:endParaRPr lang="tr-TR" sz="2400" dirty="0"/>
          </a:p>
        </p:txBody>
      </p:sp>
      <p:pic>
        <p:nvPicPr>
          <p:cNvPr id="1669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6" t="28516" r="5527" b="33398"/>
          <a:stretch>
            <a:fillRect/>
          </a:stretch>
        </p:blipFill>
        <p:spPr bwMode="auto">
          <a:xfrm>
            <a:off x="5357813" y="1785938"/>
            <a:ext cx="32146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645477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sz="2800" dirty="0" smtClean="0"/>
              <a:t>-</a:t>
            </a:r>
            <a:r>
              <a:rPr lang="tr-TR" sz="2400" dirty="0" smtClean="0"/>
              <a:t>Karaborsa ve haksız kazanç arttı.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-Aşırı ve vergilendirilemeyen kazançlar için Varlık ve Toprak Mahsulleri Vergisi konuldu. (Varlık Vergisi kanunu 11 Kasım </a:t>
            </a:r>
            <a:r>
              <a:rPr lang="tr-TR" sz="2400" dirty="0" smtClean="0">
                <a:solidFill>
                  <a:srgbClr val="FFFF66"/>
                </a:solidFill>
              </a:rPr>
              <a:t>1942</a:t>
            </a:r>
            <a:r>
              <a:rPr lang="tr-TR" sz="2400" dirty="0" smtClean="0"/>
              <a:t>’de kabul edildi.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-2.”Beş Yıllık Sanayi Plan” uygulanamadı.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-Sanayi ve tarım üretiminde düşüş yaşandı.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-Sermaye birikiminde sorun yaşandı.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-Savaşa rağmen devlet harcamalarının bir kısmı eğitime harcandı.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-Köy enstitüleri kuruldu.</a:t>
            </a:r>
          </a:p>
          <a:p>
            <a:pPr>
              <a:defRPr/>
            </a:pPr>
            <a:endParaRPr lang="tr-TR" sz="2400" dirty="0" smtClean="0"/>
          </a:p>
          <a:p>
            <a:pPr>
              <a:defRPr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8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500" y="142875"/>
            <a:ext cx="8248650" cy="650081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-Savaşın olumsuz şartları edebiyata da yandı.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-Garip akımı ortaya çıktı.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-Radyo yayınları yaygınlaştı.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</a:t>
            </a:r>
            <a:r>
              <a:rPr lang="tr-TR" sz="2400" dirty="0" smtClean="0">
                <a:solidFill>
                  <a:srgbClr val="FFFF66"/>
                </a:solidFill>
              </a:rPr>
              <a:t>Hafız Burhan, Sadettin Kaynak </a:t>
            </a:r>
            <a:r>
              <a:rPr lang="tr-TR" sz="2400" dirty="0" smtClean="0"/>
              <a:t>gibi pek çok sanatçı plaklarında türkülere yer verdiler.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-1940 yılında İstanbul Konservatuarı açıldı.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-Sadettin Kaynak başta olmak üzere çok sayıda bestekar türkü formunda besteler yaptılar.</a:t>
            </a:r>
          </a:p>
          <a:p>
            <a:pPr>
              <a:lnSpc>
                <a:spcPct val="150000"/>
              </a:lnSpc>
              <a:defRPr/>
            </a:pPr>
            <a:r>
              <a:rPr lang="tr-TR" sz="2400" dirty="0" smtClean="0"/>
              <a:t>-</a:t>
            </a:r>
            <a:r>
              <a:rPr lang="tr-TR" sz="2400" dirty="0" smtClean="0">
                <a:solidFill>
                  <a:srgbClr val="FFFF66"/>
                </a:solidFill>
              </a:rPr>
              <a:t>Safiye Ayla, Müzeyyen Senar, Hamiyet </a:t>
            </a:r>
            <a:r>
              <a:rPr lang="tr-TR" sz="2400" dirty="0" err="1" smtClean="0">
                <a:solidFill>
                  <a:srgbClr val="FFFF66"/>
                </a:solidFill>
              </a:rPr>
              <a:t>Yüceses</a:t>
            </a:r>
            <a:r>
              <a:rPr lang="tr-TR" sz="2400" dirty="0" smtClean="0">
                <a:solidFill>
                  <a:srgbClr val="FFFF66"/>
                </a:solidFill>
              </a:rPr>
              <a:t>, Perihan Altındağ </a:t>
            </a:r>
            <a:r>
              <a:rPr lang="tr-TR" sz="2400" dirty="0" err="1" smtClean="0">
                <a:solidFill>
                  <a:srgbClr val="FFFF66"/>
                </a:solidFill>
              </a:rPr>
              <a:t>Sözeri</a:t>
            </a:r>
            <a:r>
              <a:rPr lang="tr-TR" sz="2400" dirty="0" smtClean="0">
                <a:solidFill>
                  <a:srgbClr val="FFFF66"/>
                </a:solidFill>
              </a:rPr>
              <a:t> </a:t>
            </a:r>
            <a:r>
              <a:rPr lang="tr-TR" sz="2400" dirty="0" smtClean="0"/>
              <a:t>gibi sanatçılar radyo programları ve taş plaklarla tanındı.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3" t="36304" r="1495" b="10031"/>
          <a:stretch>
            <a:fillRect/>
          </a:stretch>
        </p:blipFill>
        <p:spPr>
          <a:xfrm>
            <a:off x="214313" y="1071563"/>
            <a:ext cx="8715375" cy="5214937"/>
          </a:xfr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1" t="22656" r="20351" b="9961"/>
          <a:stretch>
            <a:fillRect/>
          </a:stretch>
        </p:blipFill>
        <p:spPr>
          <a:xfrm>
            <a:off x="2214563" y="214313"/>
            <a:ext cx="4857750" cy="6643687"/>
          </a:xfr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44952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b="1" dirty="0">
                <a:solidFill>
                  <a:srgbClr val="FFFF00"/>
                </a:solidFill>
              </a:rPr>
              <a:t>İç Politika Gelişmeleri: </a:t>
            </a:r>
            <a:r>
              <a:rPr lang="tr-TR" sz="2400" dirty="0">
                <a:solidFill>
                  <a:srgbClr val="FFFF00"/>
                </a:solidFill>
              </a:rPr>
              <a:t>II. Dünya Savaşı sürecinde Türkiye’de tek parti </a:t>
            </a:r>
            <a:r>
              <a:rPr lang="tr-TR" sz="2400" dirty="0" smtClean="0">
                <a:solidFill>
                  <a:srgbClr val="FFFF00"/>
                </a:solidFill>
              </a:rPr>
              <a:t>uygulaması devam </a:t>
            </a:r>
            <a:r>
              <a:rPr lang="tr-TR" sz="2400" dirty="0">
                <a:solidFill>
                  <a:srgbClr val="FFFF00"/>
                </a:solidFill>
              </a:rPr>
              <a:t>etti. </a:t>
            </a:r>
            <a:r>
              <a:rPr lang="tr-TR" sz="2400" dirty="0"/>
              <a:t>Fakat bir takım demokratik açılımlar da </a:t>
            </a:r>
            <a:r>
              <a:rPr lang="tr-TR" sz="2400" dirty="0" smtClean="0"/>
              <a:t>gerçekleştirildi. TBMM’de </a:t>
            </a:r>
            <a:r>
              <a:rPr lang="tr-TR" sz="2400" dirty="0"/>
              <a:t>hükûmeti denetleme işlevini görecek bir müstakil grup </a:t>
            </a:r>
            <a:r>
              <a:rPr lang="tr-TR" sz="2400" dirty="0" smtClean="0"/>
              <a:t>kurulması kararlaştırıldı</a:t>
            </a:r>
            <a:r>
              <a:rPr lang="tr-TR" sz="2400" dirty="0"/>
              <a:t>. </a:t>
            </a:r>
            <a:r>
              <a:rPr lang="tr-TR" sz="2400" dirty="0">
                <a:solidFill>
                  <a:srgbClr val="FFFF00"/>
                </a:solidFill>
              </a:rPr>
              <a:t>İç işleri bakanının CHP genel sekreteri olması </a:t>
            </a:r>
            <a:r>
              <a:rPr lang="tr-TR" sz="2400" dirty="0" smtClean="0">
                <a:solidFill>
                  <a:srgbClr val="FFFF00"/>
                </a:solidFill>
              </a:rPr>
              <a:t>uygulamasından vazgeçildi</a:t>
            </a:r>
            <a:r>
              <a:rPr lang="tr-TR" sz="24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3645024"/>
            <a:ext cx="4176464" cy="29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0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319</TotalTime>
  <Words>523</Words>
  <Application>Microsoft Office PowerPoint</Application>
  <PresentationFormat>Ekran Gösterisi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Franklin Gothic Book</vt:lpstr>
      <vt:lpstr>Franklin Gothic Medium</vt:lpstr>
      <vt:lpstr>Tahoma</vt:lpstr>
      <vt:lpstr>Tunga</vt:lpstr>
      <vt:lpstr>Wingdings</vt:lpstr>
      <vt:lpstr>Wingdings 3</vt:lpstr>
      <vt:lpstr>Açılar</vt:lpstr>
      <vt:lpstr>Titrek Işık</vt:lpstr>
      <vt:lpstr>İyon Toplantı Odası</vt:lpstr>
      <vt:lpstr>5.2. II. DÜNYA SAVAŞI SÜRECİNDE TÜRKİYE</vt:lpstr>
      <vt:lpstr>II. DÜNYA SAVAŞI</vt:lpstr>
      <vt:lpstr>5.2.2. II. Dünya Savaşı Sürecinde Türkiye’deki Ekonomik, Toplumsal ve Politik Gelişmeler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KPSS’YE HAZIRLIK DAHA KOLAY Online Kitapçılarda…</vt:lpstr>
      <vt:lpstr>PowerPoint Sunusu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SOĞUK SAVAŞ DÖNEMİNDE TÜRKİYE</dc:title>
  <dc:creator>motun</dc:creator>
  <cp:lastModifiedBy>toshiba</cp:lastModifiedBy>
  <cp:revision>53</cp:revision>
  <dcterms:created xsi:type="dcterms:W3CDTF">2015-02-11T20:34:33Z</dcterms:created>
  <dcterms:modified xsi:type="dcterms:W3CDTF">2020-03-18T10:10:35Z</dcterms:modified>
</cp:coreProperties>
</file>