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95" r:id="rId10"/>
    <p:sldId id="296" r:id="rId11"/>
    <p:sldId id="297" r:id="rId12"/>
    <p:sldId id="308" r:id="rId13"/>
    <p:sldId id="30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D4ED5-168A-4552-AA6B-DBB517A6AAA6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801-81CB-4217-880F-7B53C38B4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71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4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04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49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53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58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72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52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5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1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1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73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1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94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50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54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4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45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BF788EA-943D-4BC4-B00E-8AF0F6E7A144}" type="datetimeFigureOut">
              <a:rPr lang="tr-TR" smtClean="0"/>
              <a:t>08.12.2018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16DB7A-A3E1-48F3-9BA4-7FA8232D12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26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TARİH 9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ARİF ÖZBEYLİ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9" y="1186524"/>
            <a:ext cx="4005419" cy="35908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34" y="3770107"/>
            <a:ext cx="2944623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21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7" y="425972"/>
            <a:ext cx="6648965" cy="373774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3728435"/>
            <a:ext cx="10174309" cy="3129565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Karasuk Kültürü (MÖ 1200-MÖ 700)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bg1"/>
                </a:solidFill>
              </a:rPr>
              <a:t>Andronova kültürü ile benzerlik gösteren Karasuk </a:t>
            </a:r>
            <a:r>
              <a:rPr lang="tr-TR" sz="2400" dirty="0" smtClean="0">
                <a:solidFill>
                  <a:schemeClr val="bg1"/>
                </a:solidFill>
              </a:rPr>
              <a:t>kültürü, adını </a:t>
            </a:r>
            <a:r>
              <a:rPr lang="tr-TR" sz="2400" dirty="0" err="1">
                <a:solidFill>
                  <a:schemeClr val="bg1"/>
                </a:solidFill>
              </a:rPr>
              <a:t>Yenisey</a:t>
            </a:r>
            <a:r>
              <a:rPr lang="tr-TR" sz="2400" dirty="0">
                <a:solidFill>
                  <a:schemeClr val="bg1"/>
                </a:solidFill>
              </a:rPr>
              <a:t> Irmağı’nın bir kolu olan Karasuk Nehri’nden almıştır. </a:t>
            </a:r>
            <a:r>
              <a:rPr lang="tr-TR" sz="2400" dirty="0" smtClean="0">
                <a:solidFill>
                  <a:schemeClr val="bg1"/>
                </a:solidFill>
              </a:rPr>
              <a:t>Bu kültürün </a:t>
            </a:r>
            <a:r>
              <a:rPr lang="tr-TR" sz="2400" dirty="0">
                <a:solidFill>
                  <a:schemeClr val="bg1"/>
                </a:solidFill>
              </a:rPr>
              <a:t>en önemli özelliği, dünyanın pek çok bölgesine göre </a:t>
            </a:r>
            <a:r>
              <a:rPr lang="tr-TR" sz="2400" dirty="0" smtClean="0">
                <a:solidFill>
                  <a:schemeClr val="bg1"/>
                </a:solidFill>
              </a:rPr>
              <a:t>demiri daha </a:t>
            </a:r>
            <a:r>
              <a:rPr lang="tr-TR" sz="2400" dirty="0">
                <a:solidFill>
                  <a:schemeClr val="bg1"/>
                </a:solidFill>
              </a:rPr>
              <a:t>erken işlemeye başlamasıdır. İskit kültürünü oluşturan </a:t>
            </a:r>
            <a:r>
              <a:rPr lang="tr-TR" sz="2400" dirty="0" smtClean="0">
                <a:solidFill>
                  <a:schemeClr val="bg1"/>
                </a:solidFill>
              </a:rPr>
              <a:t>atlı-göçebe kültürünün </a:t>
            </a:r>
            <a:r>
              <a:rPr lang="tr-TR" sz="2400" dirty="0">
                <a:solidFill>
                  <a:schemeClr val="bg1"/>
                </a:solidFill>
              </a:rPr>
              <a:t>Orta Asya'ya yayılmasını sağlamışlardır.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7107" t="31822" r="79629" b="10080"/>
          <a:stretch/>
        </p:blipFill>
        <p:spPr>
          <a:xfrm>
            <a:off x="10466231" y="0"/>
            <a:ext cx="1725769" cy="425002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466231" y="4365938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BIÇAK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80" y="472680"/>
            <a:ext cx="6856879" cy="3854619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108361"/>
            <a:ext cx="12192000" cy="2749639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000" b="1" dirty="0">
                <a:solidFill>
                  <a:srgbClr val="FFFF00"/>
                </a:solidFill>
              </a:rPr>
              <a:t> </a:t>
            </a:r>
            <a:r>
              <a:rPr lang="tr-TR" sz="3000" b="1" dirty="0" smtClean="0">
                <a:solidFill>
                  <a:srgbClr val="FFFF00"/>
                </a:solidFill>
              </a:rPr>
              <a:t>   </a:t>
            </a:r>
            <a:r>
              <a:rPr lang="tr-TR" sz="3000" b="1" dirty="0" err="1" smtClean="0">
                <a:solidFill>
                  <a:srgbClr val="FFFF00"/>
                </a:solidFill>
              </a:rPr>
              <a:t>Tagar</a:t>
            </a:r>
            <a:r>
              <a:rPr lang="tr-TR" sz="3000" b="1" dirty="0" smtClean="0">
                <a:solidFill>
                  <a:srgbClr val="FFFF00"/>
                </a:solidFill>
              </a:rPr>
              <a:t> </a:t>
            </a:r>
            <a:r>
              <a:rPr lang="tr-TR" sz="3000" b="1" dirty="0">
                <a:solidFill>
                  <a:srgbClr val="FFFF00"/>
                </a:solidFill>
              </a:rPr>
              <a:t>Kültürü (MÖ 700-MÖ 300)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bg1"/>
                </a:solidFill>
              </a:rPr>
              <a:t>Karasuk kültürünün takipçisi olan </a:t>
            </a:r>
            <a:r>
              <a:rPr lang="tr-TR" sz="2800" dirty="0" err="1">
                <a:solidFill>
                  <a:schemeClr val="bg1"/>
                </a:solidFill>
              </a:rPr>
              <a:t>Tagar</a:t>
            </a:r>
            <a:r>
              <a:rPr lang="tr-TR" sz="2800" dirty="0">
                <a:solidFill>
                  <a:schemeClr val="bg1"/>
                </a:solidFill>
              </a:rPr>
              <a:t> kültürü, kendinden önceki </a:t>
            </a:r>
            <a:r>
              <a:rPr lang="tr-TR" sz="2800" dirty="0" smtClean="0">
                <a:solidFill>
                  <a:schemeClr val="bg1"/>
                </a:solidFill>
              </a:rPr>
              <a:t>Türk kültürlerinin </a:t>
            </a:r>
            <a:r>
              <a:rPr lang="tr-TR" sz="2800" dirty="0">
                <a:solidFill>
                  <a:schemeClr val="bg1"/>
                </a:solidFill>
              </a:rPr>
              <a:t>bir sentezi ve gelişmiş şeklidir. Bölgenin adından </a:t>
            </a:r>
            <a:r>
              <a:rPr lang="tr-TR" sz="2800" dirty="0" smtClean="0">
                <a:solidFill>
                  <a:schemeClr val="bg1"/>
                </a:solidFill>
              </a:rPr>
              <a:t>dolayı burada </a:t>
            </a:r>
            <a:r>
              <a:rPr lang="tr-TR" sz="2800" dirty="0">
                <a:solidFill>
                  <a:schemeClr val="bg1"/>
                </a:solidFill>
              </a:rPr>
              <a:t>yaşayan insanlara Altaylılar denilmeye başlanmıştır. </a:t>
            </a:r>
            <a:r>
              <a:rPr lang="tr-TR" sz="2800" dirty="0" smtClean="0">
                <a:solidFill>
                  <a:srgbClr val="FFFF00"/>
                </a:solidFill>
              </a:rPr>
              <a:t>Tunçtan bıçak</a:t>
            </a:r>
            <a:r>
              <a:rPr lang="tr-TR" sz="2800" dirty="0">
                <a:solidFill>
                  <a:srgbClr val="FFFF00"/>
                </a:solidFill>
              </a:rPr>
              <a:t>, ok uçları, küçük hayvan heykelleri, çeşitli hayvan tasvirleri </a:t>
            </a:r>
            <a:r>
              <a:rPr lang="tr-TR" sz="2800" dirty="0" smtClean="0">
                <a:solidFill>
                  <a:srgbClr val="FFFF00"/>
                </a:solidFill>
              </a:rPr>
              <a:t>ve otağ </a:t>
            </a:r>
            <a:r>
              <a:rPr lang="tr-TR" sz="2800" dirty="0">
                <a:solidFill>
                  <a:srgbClr val="FFFF00"/>
                </a:solidFill>
              </a:rPr>
              <a:t>şeklinde ağaç evler </a:t>
            </a:r>
            <a:r>
              <a:rPr lang="tr-TR" sz="2800" dirty="0">
                <a:solidFill>
                  <a:schemeClr val="bg1"/>
                </a:solidFill>
              </a:rPr>
              <a:t>bu kültürün belli başlı eserleridir</a:t>
            </a:r>
          </a:p>
        </p:txBody>
      </p:sp>
    </p:spTree>
    <p:extLst>
      <p:ext uri="{BB962C8B-B14F-4D97-AF65-F5344CB8AC3E}">
        <p14:creationId xmlns:p14="http://schemas.microsoft.com/office/powerpoint/2010/main" val="281929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160" t="15272" r="38650" b="11839"/>
          <a:stretch/>
        </p:blipFill>
        <p:spPr>
          <a:xfrm>
            <a:off x="2704562" y="167426"/>
            <a:ext cx="5975799" cy="65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801" y="2603500"/>
            <a:ext cx="381071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8034" y="819121"/>
            <a:ext cx="11191742" cy="706964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tr-TR" b="1" dirty="0" smtClean="0"/>
              <a:t>TARİH 9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034" y="2603500"/>
            <a:ext cx="6838681" cy="34163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  <a:latin typeface="Verdana-Bold"/>
              </a:rPr>
              <a:t>4</a:t>
            </a:r>
            <a:r>
              <a:rPr lang="tr-TR" sz="2800" b="1" i="0" u="none" strike="noStrike" baseline="0" dirty="0" smtClean="0">
                <a:solidFill>
                  <a:srgbClr val="FFFF00"/>
                </a:solidFill>
                <a:latin typeface="Verdana-Bold"/>
              </a:rPr>
              <a:t>. </a:t>
            </a:r>
            <a:r>
              <a:rPr lang="tr-TR" sz="2800" b="1" i="0" u="none" strike="noStrike" baseline="0" dirty="0" smtClean="0">
                <a:solidFill>
                  <a:srgbClr val="FFFF00"/>
                </a:solidFill>
                <a:latin typeface="Verdana-Bold"/>
              </a:rPr>
              <a:t>ÜNİTE</a:t>
            </a:r>
            <a:r>
              <a:rPr lang="tr-TR" sz="2800" b="1" i="0" u="none" strike="noStrike" dirty="0" smtClean="0">
                <a:solidFill>
                  <a:srgbClr val="FFFF00"/>
                </a:solidFill>
                <a:latin typeface="Verdana-Bold"/>
              </a:rPr>
              <a:t> :</a:t>
            </a:r>
          </a:p>
          <a:p>
            <a:pPr algn="ctr"/>
            <a:r>
              <a:rPr lang="tr-TR" sz="2800" b="1" i="0" u="none" strike="noStrike" dirty="0" smtClean="0">
                <a:solidFill>
                  <a:srgbClr val="FFFF00"/>
                </a:solidFill>
                <a:latin typeface="Verdana-Bold"/>
              </a:rPr>
              <a:t> </a:t>
            </a:r>
            <a:r>
              <a:rPr lang="tr-TR" sz="2800" b="1" i="0" u="none" strike="noStrike" baseline="0" dirty="0" smtClean="0">
                <a:solidFill>
                  <a:srgbClr val="FFFF00"/>
                </a:solidFill>
                <a:latin typeface="Verdana-Bold"/>
              </a:rPr>
              <a:t>İLK VE ORTA</a:t>
            </a:r>
            <a:r>
              <a:rPr lang="tr-TR" sz="2800" b="1" i="0" u="none" strike="noStrike" dirty="0" smtClean="0">
                <a:solidFill>
                  <a:srgbClr val="FFFF00"/>
                </a:solidFill>
                <a:latin typeface="Verdana-Bold"/>
              </a:rPr>
              <a:t> </a:t>
            </a:r>
            <a:r>
              <a:rPr lang="tr-TR" sz="2800" b="1" i="0" u="none" strike="noStrike" baseline="0" dirty="0" smtClean="0">
                <a:solidFill>
                  <a:srgbClr val="FFFF00"/>
                </a:solidFill>
                <a:latin typeface="Verdana-Bold"/>
              </a:rPr>
              <a:t>ÇAĞLARDA</a:t>
            </a:r>
            <a:r>
              <a:rPr lang="tr-TR" sz="2800" b="1" dirty="0">
                <a:solidFill>
                  <a:srgbClr val="FFFF00"/>
                </a:solidFill>
                <a:latin typeface="Verdana-Bold"/>
              </a:rPr>
              <a:t> </a:t>
            </a:r>
            <a:r>
              <a:rPr lang="tr-TR" sz="2800" b="1" i="0" u="none" strike="noStrike" baseline="0" dirty="0" smtClean="0">
                <a:solidFill>
                  <a:srgbClr val="FFFF00"/>
                </a:solidFill>
                <a:latin typeface="Verdana-Bold"/>
              </a:rPr>
              <a:t>AVRASYA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102" y="788979"/>
            <a:ext cx="4084674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2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6518" y="973668"/>
            <a:ext cx="11230378" cy="706964"/>
          </a:xfrm>
          <a:solidFill>
            <a:srgbClr val="002060"/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4.1</a:t>
            </a:r>
            <a:r>
              <a:rPr lang="tr-TR" b="1" dirty="0">
                <a:solidFill>
                  <a:srgbClr val="FFFF00"/>
                </a:solidFill>
              </a:rPr>
              <a:t>. AVRASYA’DA İLK TÜRK İZLERİ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518" y="2150773"/>
            <a:ext cx="11230378" cy="4301542"/>
          </a:xfrm>
          <a:solidFill>
            <a:srgbClr val="1C1C1C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bg1"/>
                </a:solidFill>
              </a:rPr>
              <a:t>Avrasya, Asya ile Avrupa’nın neredeyse tamamını içine </a:t>
            </a:r>
            <a:r>
              <a:rPr lang="tr-TR" sz="2800" dirty="0" smtClean="0">
                <a:solidFill>
                  <a:schemeClr val="bg1"/>
                </a:solidFill>
              </a:rPr>
              <a:t>alan coğrafi </a:t>
            </a:r>
            <a:r>
              <a:rPr lang="tr-TR" sz="2800" dirty="0">
                <a:solidFill>
                  <a:schemeClr val="bg1"/>
                </a:solidFill>
              </a:rPr>
              <a:t>bir bölgedir. Orta Asya kavimlerinin yerleşik </a:t>
            </a:r>
            <a:r>
              <a:rPr lang="tr-TR" sz="2800" dirty="0" smtClean="0">
                <a:solidFill>
                  <a:schemeClr val="bg1"/>
                </a:solidFill>
              </a:rPr>
              <a:t>düzene geçtiği</a:t>
            </a:r>
            <a:r>
              <a:rPr lang="tr-TR" sz="2800" dirty="0">
                <a:solidFill>
                  <a:schemeClr val="bg1"/>
                </a:solidFill>
              </a:rPr>
              <a:t>; Türklerin, Moğolların, Slavların ve Çinlilerin </a:t>
            </a:r>
            <a:r>
              <a:rPr lang="tr-TR" sz="2800" dirty="0" smtClean="0">
                <a:solidFill>
                  <a:schemeClr val="bg1"/>
                </a:solidFill>
              </a:rPr>
              <a:t>yaşadığı geniş </a:t>
            </a:r>
            <a:r>
              <a:rPr lang="tr-TR" sz="2800" dirty="0">
                <a:solidFill>
                  <a:schemeClr val="bg1"/>
                </a:solidFill>
              </a:rPr>
              <a:t>bir alan olarak kabul edilebilir.</a:t>
            </a:r>
          </a:p>
        </p:txBody>
      </p:sp>
    </p:spTree>
    <p:extLst>
      <p:ext uri="{BB962C8B-B14F-4D97-AF65-F5344CB8AC3E}">
        <p14:creationId xmlns:p14="http://schemas.microsoft.com/office/powerpoint/2010/main" val="393731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640" y="218941"/>
            <a:ext cx="11256136" cy="6452315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İlk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Avrasya’da görülen Türkleri araştıran bilim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insanları, bu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kadim milletin adını en eski tarihî kaynaklarda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aramıştır. Türk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adına, gerek kaynaklarda gerekse araştırmalarda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 anlamlar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verilmiştir. Türk adı; Çin kaynaklarına göre “miğfer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Kaşgarlı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Mahmut’a göre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“olgunluk çağı”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tr-T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Wambery’e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Vambrey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göre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“türemek”,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Ziya Gökalp’e göre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“kanun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nizam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sahibi”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anlamına gelmektedir. Türk adına, çeşitli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anlamlar verilmesine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rağmen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“güç, kuvvet”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anlamına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geldiği 1911’de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yayınlanan eski bir Türkçe metinden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anlaşılmıştır. Türk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adı, 552’de bağımsızlığını ilan eden Kök Türk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Devleti’yle resmî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kimlik kazanmıştır.</a:t>
            </a:r>
          </a:p>
        </p:txBody>
      </p:sp>
    </p:spTree>
    <p:extLst>
      <p:ext uri="{BB962C8B-B14F-4D97-AF65-F5344CB8AC3E}">
        <p14:creationId xmlns:p14="http://schemas.microsoft.com/office/powerpoint/2010/main" val="312861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761" y="2021984"/>
            <a:ext cx="11281893" cy="471903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FFFF00"/>
                </a:solidFill>
                <a:latin typeface="Verdana-Bold"/>
              </a:rPr>
              <a:t>Coğrafi Ad Olarak Türkiye: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Arial" panose="020B0604020202020204" pitchFamily="34" charset="0"/>
              </a:rPr>
              <a:t>• </a:t>
            </a:r>
            <a:r>
              <a:rPr lang="tr-TR" sz="2400" dirty="0">
                <a:solidFill>
                  <a:schemeClr val="bg1"/>
                </a:solidFill>
                <a:latin typeface="Verdana" panose="020B0604030504040204" pitchFamily="34" charset="0"/>
              </a:rPr>
              <a:t>Türkiye kelimesi, ilk olarak VI. yüzyılda Bizans </a:t>
            </a:r>
            <a:r>
              <a:rPr lang="tr-TR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kaynaklarında “Orta </a:t>
            </a:r>
            <a:r>
              <a:rPr lang="tr-TR" sz="2400" dirty="0">
                <a:solidFill>
                  <a:schemeClr val="bg1"/>
                </a:solidFill>
                <a:latin typeface="Verdana" panose="020B0604030504040204" pitchFamily="34" charset="0"/>
              </a:rPr>
              <a:t>Asya” için </a:t>
            </a:r>
            <a:r>
              <a:rPr lang="tr-TR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kullanmıştır. Bizans </a:t>
            </a:r>
            <a:r>
              <a:rPr lang="tr-TR" sz="2400" dirty="0">
                <a:solidFill>
                  <a:schemeClr val="bg1"/>
                </a:solidFill>
                <a:latin typeface="Verdana" panose="020B0604030504040204" pitchFamily="34" charset="0"/>
              </a:rPr>
              <a:t>kaynakları, IX ve X. yüzyıllarda Volga’dan, Orta </a:t>
            </a:r>
            <a:r>
              <a:rPr lang="tr-TR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Avrupa’ya kadar </a:t>
            </a:r>
            <a:r>
              <a:rPr lang="tr-TR" sz="2400" dirty="0">
                <a:solidFill>
                  <a:schemeClr val="bg1"/>
                </a:solidFill>
                <a:latin typeface="Verdana" panose="020B0604030504040204" pitchFamily="34" charset="0"/>
              </a:rPr>
              <a:t>uzanan sahaya da Türkiye adını </a:t>
            </a:r>
            <a:r>
              <a:rPr lang="tr-TR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vermiştir. XI-XIII</a:t>
            </a:r>
            <a:r>
              <a:rPr lang="tr-TR" sz="2400" dirty="0">
                <a:solidFill>
                  <a:schemeClr val="bg1"/>
                </a:solidFill>
                <a:latin typeface="Verdana" panose="020B0604030504040204" pitchFamily="34" charset="0"/>
              </a:rPr>
              <a:t>. yüzyıllarda Mısır ve Suriye’ye Türkiye denmiştir. </a:t>
            </a:r>
            <a:r>
              <a:rPr lang="tr-TR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Anadolu ise </a:t>
            </a:r>
            <a:r>
              <a:rPr lang="tr-TR" sz="2400" dirty="0">
                <a:solidFill>
                  <a:schemeClr val="bg1"/>
                </a:solidFill>
                <a:latin typeface="Verdana" panose="020B0604030504040204" pitchFamily="34" charset="0"/>
              </a:rPr>
              <a:t>XII. yüzyıldan itibaren Türkiye olarak </a:t>
            </a:r>
            <a:r>
              <a:rPr lang="tr-TR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tanınmaya başlanmıştır</a:t>
            </a:r>
            <a:r>
              <a:rPr lang="tr-TR" sz="2400" dirty="0">
                <a:solidFill>
                  <a:schemeClr val="bg1"/>
                </a:solidFill>
                <a:latin typeface="Verdana" panose="020B0604030504040204" pitchFamily="34" charset="0"/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425003"/>
            <a:ext cx="11230378" cy="6432997"/>
          </a:xfrm>
          <a:solidFill>
            <a:schemeClr val="tx1"/>
          </a:solidFill>
        </p:spPr>
        <p:txBody>
          <a:bodyPr>
            <a:noAutofit/>
          </a:bodyPr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bg1"/>
                </a:solidFill>
              </a:rPr>
              <a:t>Türk topluluklarına ait ilk kültür izleri, geniş bozkırlara </a:t>
            </a:r>
            <a:r>
              <a:rPr lang="tr-TR" sz="2800" dirty="0" smtClean="0">
                <a:solidFill>
                  <a:schemeClr val="bg1"/>
                </a:solidFill>
              </a:rPr>
              <a:t>sahip Avrasya’da </a:t>
            </a:r>
            <a:r>
              <a:rPr lang="tr-TR" sz="2800" dirty="0">
                <a:solidFill>
                  <a:schemeClr val="bg1"/>
                </a:solidFill>
              </a:rPr>
              <a:t>görülmüştür. Bu nedenle İslamiyet öncesi </a:t>
            </a:r>
            <a:r>
              <a:rPr lang="tr-TR" sz="2800" dirty="0" smtClean="0">
                <a:solidFill>
                  <a:schemeClr val="bg1"/>
                </a:solidFill>
              </a:rPr>
              <a:t>Türk tarihi</a:t>
            </a:r>
            <a:r>
              <a:rPr lang="tr-TR" sz="2800" dirty="0">
                <a:solidFill>
                  <a:schemeClr val="bg1"/>
                </a:solidFill>
              </a:rPr>
              <a:t>; başta Orta Asya olmak üzere Kafkaslar, </a:t>
            </a:r>
            <a:r>
              <a:rPr lang="tr-TR" sz="2800" dirty="0" smtClean="0">
                <a:solidFill>
                  <a:schemeClr val="bg1"/>
                </a:solidFill>
              </a:rPr>
              <a:t>Karadeniz’in kuzeyi </a:t>
            </a:r>
            <a:r>
              <a:rPr lang="tr-TR" sz="2800" dirty="0">
                <a:solidFill>
                  <a:schemeClr val="bg1"/>
                </a:solidFill>
              </a:rPr>
              <a:t>ve Macaristan ovalarını içine alan geniş bir </a:t>
            </a:r>
            <a:r>
              <a:rPr lang="tr-TR" sz="2800" dirty="0" smtClean="0">
                <a:solidFill>
                  <a:schemeClr val="bg1"/>
                </a:solidFill>
              </a:rPr>
              <a:t>sahada yaşanmıştır</a:t>
            </a:r>
            <a:r>
              <a:rPr lang="tr-TR" sz="2800" dirty="0">
                <a:solidFill>
                  <a:schemeClr val="bg1"/>
                </a:solidFill>
              </a:rPr>
              <a:t>. Böylesine geniş bir coğrafyada Türklerin </a:t>
            </a:r>
            <a:r>
              <a:rPr lang="tr-TR" sz="2800" dirty="0" smtClean="0">
                <a:solidFill>
                  <a:schemeClr val="bg1"/>
                </a:solidFill>
              </a:rPr>
              <a:t>bilinen ilk </a:t>
            </a:r>
            <a:r>
              <a:rPr lang="tr-TR" sz="2800" dirty="0">
                <a:solidFill>
                  <a:schemeClr val="bg1"/>
                </a:solidFill>
              </a:rPr>
              <a:t>ana yurdu Orta Asya’dır ve tarihî süreçte burada </a:t>
            </a:r>
            <a:r>
              <a:rPr lang="tr-TR" sz="2800" dirty="0" smtClean="0">
                <a:solidFill>
                  <a:schemeClr val="bg1"/>
                </a:solidFill>
              </a:rPr>
              <a:t>çeşitli Türk </a:t>
            </a:r>
            <a:r>
              <a:rPr lang="tr-TR" sz="2800" dirty="0">
                <a:solidFill>
                  <a:schemeClr val="bg1"/>
                </a:solidFill>
              </a:rPr>
              <a:t>devletleri kurulmuştur. Orta Asya, batıda Hazar </a:t>
            </a:r>
            <a:r>
              <a:rPr lang="tr-TR" sz="2800" dirty="0" smtClean="0">
                <a:solidFill>
                  <a:schemeClr val="bg1"/>
                </a:solidFill>
              </a:rPr>
              <a:t>Denizi, kuzeyde </a:t>
            </a:r>
            <a:r>
              <a:rPr lang="tr-TR" sz="2800" dirty="0">
                <a:solidFill>
                  <a:schemeClr val="bg1"/>
                </a:solidFill>
              </a:rPr>
              <a:t>Kırgız bozkırları ve Altay Dağları, doğuda </a:t>
            </a:r>
            <a:r>
              <a:rPr lang="tr-TR" sz="2800" dirty="0" smtClean="0">
                <a:solidFill>
                  <a:schemeClr val="bg1"/>
                </a:solidFill>
              </a:rPr>
              <a:t>Moğolistan ve </a:t>
            </a:r>
            <a:r>
              <a:rPr lang="tr-TR" sz="2800" dirty="0">
                <a:solidFill>
                  <a:schemeClr val="bg1"/>
                </a:solidFill>
              </a:rPr>
              <a:t>Çin’in batısı (Doğu Türkistan), güneyde ise Tibet </a:t>
            </a:r>
            <a:r>
              <a:rPr lang="tr-TR" sz="2800" dirty="0" smtClean="0">
                <a:solidFill>
                  <a:schemeClr val="bg1"/>
                </a:solidFill>
              </a:rPr>
              <a:t>Platosu ve </a:t>
            </a:r>
            <a:r>
              <a:rPr lang="tr-TR" sz="2800" dirty="0" err="1">
                <a:solidFill>
                  <a:schemeClr val="bg1"/>
                </a:solidFill>
              </a:rPr>
              <a:t>Hindukuş</a:t>
            </a:r>
            <a:r>
              <a:rPr lang="tr-TR" sz="2800" dirty="0">
                <a:solidFill>
                  <a:schemeClr val="bg1"/>
                </a:solidFill>
              </a:rPr>
              <a:t> Dağları arasında yer alır.</a:t>
            </a:r>
          </a:p>
        </p:txBody>
      </p:sp>
    </p:spTree>
    <p:extLst>
      <p:ext uri="{BB962C8B-B14F-4D97-AF65-F5344CB8AC3E}">
        <p14:creationId xmlns:p14="http://schemas.microsoft.com/office/powerpoint/2010/main" val="77940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835" t="28125" r="25287" b="20995"/>
          <a:stretch/>
        </p:blipFill>
        <p:spPr>
          <a:xfrm>
            <a:off x="0" y="0"/>
            <a:ext cx="12192000" cy="6852605"/>
          </a:xfrm>
          <a:prstGeom prst="rect">
            <a:avLst/>
          </a:prstGeom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0" y="3464417"/>
            <a:ext cx="12192000" cy="3393583"/>
          </a:xfrm>
          <a:solidFill>
            <a:schemeClr val="tx1"/>
          </a:solidFill>
        </p:spPr>
        <p:txBody>
          <a:bodyPr>
            <a:noAutofit/>
          </a:bodyPr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b="1" dirty="0">
                <a:solidFill>
                  <a:srgbClr val="FFFF00"/>
                </a:solidFill>
              </a:rPr>
              <a:t>Anav Kültürü (MÖ 4000-MÖ 1000)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bg1"/>
                </a:solidFill>
              </a:rPr>
              <a:t>Anav, günümüzde Aşkabat’ın güneydoğusunda bir yerleşim </a:t>
            </a:r>
            <a:r>
              <a:rPr lang="tr-TR" sz="2400" dirty="0" smtClean="0">
                <a:solidFill>
                  <a:schemeClr val="bg1"/>
                </a:solidFill>
              </a:rPr>
              <a:t>bölgesidir. Bu </a:t>
            </a:r>
            <a:r>
              <a:rPr lang="tr-TR" sz="2400" dirty="0">
                <a:solidFill>
                  <a:schemeClr val="bg1"/>
                </a:solidFill>
              </a:rPr>
              <a:t>yerleşim sahasında yapılan kazılarda ortaya çıkan </a:t>
            </a:r>
            <a:r>
              <a:rPr lang="tr-TR" sz="2400" dirty="0" smtClean="0">
                <a:solidFill>
                  <a:schemeClr val="bg1"/>
                </a:solidFill>
              </a:rPr>
              <a:t>seramik örneklerinin</a:t>
            </a:r>
            <a:r>
              <a:rPr lang="tr-TR" sz="2400" dirty="0">
                <a:solidFill>
                  <a:schemeClr val="bg1"/>
                </a:solidFill>
              </a:rPr>
              <a:t>, bozkır kökenli bir halka, özellikle de Türklere ait </a:t>
            </a:r>
            <a:r>
              <a:rPr lang="tr-TR" sz="2400" dirty="0" smtClean="0">
                <a:solidFill>
                  <a:schemeClr val="bg1"/>
                </a:solidFill>
              </a:rPr>
              <a:t>olduğu düşünülmektedir</a:t>
            </a:r>
            <a:r>
              <a:rPr lang="tr-TR" sz="2400" dirty="0">
                <a:solidFill>
                  <a:schemeClr val="bg1"/>
                </a:solidFill>
              </a:rPr>
              <a:t>. Türk kültürünün önemli bir unsuru olan at, ilk </a:t>
            </a:r>
            <a:r>
              <a:rPr lang="tr-TR" sz="2400" dirty="0" smtClean="0">
                <a:solidFill>
                  <a:schemeClr val="bg1"/>
                </a:solidFill>
              </a:rPr>
              <a:t>defa bu </a:t>
            </a:r>
            <a:r>
              <a:rPr lang="tr-TR" sz="2400" dirty="0">
                <a:solidFill>
                  <a:schemeClr val="bg1"/>
                </a:solidFill>
              </a:rPr>
              <a:t>kültürde görülmüştür. Orta Asya’nın en eski kültürüdür.</a:t>
            </a:r>
          </a:p>
        </p:txBody>
      </p:sp>
    </p:spTree>
    <p:extLst>
      <p:ext uri="{BB962C8B-B14F-4D97-AF65-F5344CB8AC3E}">
        <p14:creationId xmlns:p14="http://schemas.microsoft.com/office/powerpoint/2010/main" val="186738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09" y="410772"/>
            <a:ext cx="6186781" cy="348035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761703"/>
            <a:ext cx="12192000" cy="3122054"/>
          </a:xfrm>
          <a:solidFill>
            <a:schemeClr val="tx1"/>
          </a:solidFill>
        </p:spPr>
        <p:txBody>
          <a:bodyPr>
            <a:noAutofit/>
          </a:bodyPr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b="1" dirty="0">
                <a:solidFill>
                  <a:srgbClr val="FFFF00"/>
                </a:solidFill>
              </a:rPr>
              <a:t>Afanesyevo Kültürü (MÖ 2500-MÖ 1700)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bg1"/>
                </a:solidFill>
              </a:rPr>
              <a:t>Türklere ait en eski kültür bölgesi olarak kabul </a:t>
            </a:r>
            <a:r>
              <a:rPr lang="tr-TR" sz="2400" dirty="0" smtClean="0">
                <a:solidFill>
                  <a:schemeClr val="bg1"/>
                </a:solidFill>
              </a:rPr>
              <a:t>edilmektedir. Altay-Sayan Dağları’nın </a:t>
            </a:r>
            <a:r>
              <a:rPr lang="tr-TR" sz="2400" dirty="0">
                <a:solidFill>
                  <a:schemeClr val="bg1"/>
                </a:solidFill>
              </a:rPr>
              <a:t>güneybatı bölgesinde (</a:t>
            </a:r>
            <a:r>
              <a:rPr lang="tr-TR" sz="2400" dirty="0" err="1">
                <a:solidFill>
                  <a:schemeClr val="bg1"/>
                </a:solidFill>
              </a:rPr>
              <a:t>Minusinsk</a:t>
            </a:r>
            <a:r>
              <a:rPr lang="tr-TR" sz="2400" dirty="0">
                <a:solidFill>
                  <a:schemeClr val="bg1"/>
                </a:solidFill>
              </a:rPr>
              <a:t> Bölgesi), </a:t>
            </a:r>
            <a:r>
              <a:rPr lang="tr-TR" sz="2400" dirty="0" smtClean="0">
                <a:solidFill>
                  <a:schemeClr val="bg1"/>
                </a:solidFill>
              </a:rPr>
              <a:t>buluntu yerine </a:t>
            </a:r>
            <a:r>
              <a:rPr lang="tr-TR" sz="2400" dirty="0">
                <a:solidFill>
                  <a:schemeClr val="bg1"/>
                </a:solidFill>
              </a:rPr>
              <a:t>bağlantılı olarak Afanesyevo adıyla bilinir. </a:t>
            </a:r>
            <a:r>
              <a:rPr lang="tr-TR" sz="2400" dirty="0">
                <a:solidFill>
                  <a:srgbClr val="FFFF00"/>
                </a:solidFill>
              </a:rPr>
              <a:t>Çakmak </a:t>
            </a:r>
            <a:r>
              <a:rPr lang="tr-TR" sz="2400" dirty="0" smtClean="0">
                <a:solidFill>
                  <a:srgbClr val="FFFF00"/>
                </a:solidFill>
              </a:rPr>
              <a:t>taşından ok </a:t>
            </a:r>
            <a:r>
              <a:rPr lang="tr-TR" sz="2400" dirty="0">
                <a:solidFill>
                  <a:srgbClr val="FFFF00"/>
                </a:solidFill>
              </a:rPr>
              <a:t>uçları, bıçaklar, kemik iğneler, bakır eşyalar, basit çömlekler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bu kültürün </a:t>
            </a:r>
            <a:r>
              <a:rPr lang="tr-TR" sz="2400" dirty="0">
                <a:solidFill>
                  <a:schemeClr val="bg1"/>
                </a:solidFill>
              </a:rPr>
              <a:t>belli başlı eserleridir.</a:t>
            </a:r>
          </a:p>
        </p:txBody>
      </p:sp>
    </p:spTree>
    <p:extLst>
      <p:ext uri="{BB962C8B-B14F-4D97-AF65-F5344CB8AC3E}">
        <p14:creationId xmlns:p14="http://schemas.microsoft.com/office/powerpoint/2010/main" val="250533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63" y="0"/>
            <a:ext cx="7697801" cy="432616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069724"/>
            <a:ext cx="12192000" cy="2775398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b="1" dirty="0">
                <a:solidFill>
                  <a:srgbClr val="FFFF00"/>
                </a:solidFill>
              </a:rPr>
              <a:t>Andronova Kültürü (MÖ 1700-MÖ 1200)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bg1"/>
                </a:solidFill>
              </a:rPr>
              <a:t>Adını </a:t>
            </a:r>
            <a:r>
              <a:rPr lang="tr-TR" sz="2400" dirty="0" err="1">
                <a:solidFill>
                  <a:schemeClr val="bg1"/>
                </a:solidFill>
              </a:rPr>
              <a:t>Yenisey</a:t>
            </a:r>
            <a:r>
              <a:rPr lang="tr-TR" sz="2400" dirty="0">
                <a:solidFill>
                  <a:schemeClr val="bg1"/>
                </a:solidFill>
              </a:rPr>
              <a:t> yakınlarındaki Andronova yerleşiminden alan bu </a:t>
            </a:r>
            <a:r>
              <a:rPr lang="tr-TR" sz="2400" dirty="0" smtClean="0">
                <a:solidFill>
                  <a:schemeClr val="bg1"/>
                </a:solidFill>
              </a:rPr>
              <a:t>kültür, bir </a:t>
            </a:r>
            <a:r>
              <a:rPr lang="tr-TR" sz="2400" dirty="0">
                <a:solidFill>
                  <a:schemeClr val="bg1"/>
                </a:solidFill>
              </a:rPr>
              <a:t>önceki Afanesyevo kültürünün daha geniş bir alana yayılmış </a:t>
            </a:r>
            <a:r>
              <a:rPr lang="tr-TR" sz="2400" dirty="0" smtClean="0">
                <a:solidFill>
                  <a:schemeClr val="bg1"/>
                </a:solidFill>
              </a:rPr>
              <a:t>ve gelişmiş </a:t>
            </a:r>
            <a:r>
              <a:rPr lang="tr-TR" sz="2400" dirty="0">
                <a:solidFill>
                  <a:schemeClr val="bg1"/>
                </a:solidFill>
              </a:rPr>
              <a:t>şeklidir. Afanesyevo ve Andronova kültürü, Ön Türkler </a:t>
            </a:r>
            <a:r>
              <a:rPr lang="tr-TR" sz="2400" dirty="0" smtClean="0">
                <a:solidFill>
                  <a:schemeClr val="bg1"/>
                </a:solidFill>
              </a:rPr>
              <a:t>yani </a:t>
            </a:r>
            <a:r>
              <a:rPr lang="sv-SE" sz="2400" dirty="0" smtClean="0">
                <a:solidFill>
                  <a:schemeClr val="bg1"/>
                </a:solidFill>
              </a:rPr>
              <a:t>Türklerin </a:t>
            </a:r>
            <a:r>
              <a:rPr lang="sv-SE" sz="2400" dirty="0">
                <a:solidFill>
                  <a:schemeClr val="bg1"/>
                </a:solidFill>
              </a:rPr>
              <a:t>ataları tarafından meydana getirilmiştir.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7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417</TotalTime>
  <Words>585</Words>
  <Application>Microsoft Office PowerPoint</Application>
  <PresentationFormat>Geniş ekran</PresentationFormat>
  <Paragraphs>22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Verdana</vt:lpstr>
      <vt:lpstr>Verdana-Bold</vt:lpstr>
      <vt:lpstr>Wingdings 3</vt:lpstr>
      <vt:lpstr>İyon Toplantı Odası</vt:lpstr>
      <vt:lpstr>TARİH 9</vt:lpstr>
      <vt:lpstr>TARİH 9</vt:lpstr>
      <vt:lpstr>4.1. AVRASYA’DA İLK TÜRK İZLERİ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TARİH 9</dc:title>
  <dc:creator>toshiba</dc:creator>
  <cp:lastModifiedBy>toshiba</cp:lastModifiedBy>
  <cp:revision>36</cp:revision>
  <dcterms:created xsi:type="dcterms:W3CDTF">2017-11-27T13:01:14Z</dcterms:created>
  <dcterms:modified xsi:type="dcterms:W3CDTF">2018-12-08T11:53:10Z</dcterms:modified>
</cp:coreProperties>
</file>