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31"/>
  </p:notesMasterIdLst>
  <p:sldIdLst>
    <p:sldId id="439" r:id="rId2"/>
    <p:sldId id="258" r:id="rId3"/>
    <p:sldId id="473" r:id="rId4"/>
    <p:sldId id="259" r:id="rId5"/>
    <p:sldId id="502" r:id="rId6"/>
    <p:sldId id="455" r:id="rId7"/>
    <p:sldId id="479" r:id="rId8"/>
    <p:sldId id="503" r:id="rId9"/>
    <p:sldId id="477" r:id="rId10"/>
    <p:sldId id="478" r:id="rId11"/>
    <p:sldId id="499" r:id="rId12"/>
    <p:sldId id="480" r:id="rId13"/>
    <p:sldId id="481" r:id="rId14"/>
    <p:sldId id="482" r:id="rId15"/>
    <p:sldId id="451" r:id="rId16"/>
    <p:sldId id="486" r:id="rId17"/>
    <p:sldId id="457" r:id="rId18"/>
    <p:sldId id="487" r:id="rId19"/>
    <p:sldId id="456" r:id="rId20"/>
    <p:sldId id="488" r:id="rId21"/>
    <p:sldId id="495" r:id="rId22"/>
    <p:sldId id="504" r:id="rId23"/>
    <p:sldId id="483" r:id="rId24"/>
    <p:sldId id="505" r:id="rId25"/>
    <p:sldId id="496" r:id="rId26"/>
    <p:sldId id="484" r:id="rId27"/>
    <p:sldId id="501" r:id="rId28"/>
    <p:sldId id="500" r:id="rId29"/>
    <p:sldId id="440" r:id="rId3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B7D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3357" autoAdjust="0"/>
  </p:normalViewPr>
  <p:slideViewPr>
    <p:cSldViewPr>
      <p:cViewPr varScale="1">
        <p:scale>
          <a:sx n="69" d="100"/>
          <a:sy n="69" d="100"/>
        </p:scale>
        <p:origin x="13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803C3-681F-46F0-8440-E455A73ED5F3}" type="datetimeFigureOut">
              <a:rPr lang="tr-TR" smtClean="0"/>
              <a:t>01.10.2026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9BBE0-A803-4112-A6C3-92DA1D388F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11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9BBE0-A803-4112-A6C3-92DA1D388FF5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7980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9BBE0-A803-4112-A6C3-92DA1D388FF5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2040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9BBE0-A803-4112-A6C3-92DA1D388FF5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4798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9BBE0-A803-4112-A6C3-92DA1D388FF5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983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10/1/2026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alpha val="60000"/>
                  </a:prstClr>
                </a:solidFill>
              </a:rPr>
              <a:t>
              </a:t>
            </a:r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6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17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6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6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5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48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20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0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86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5587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05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2BE451C3-0FF4-47C4-B829-773ADF60F88C}" type="datetimeFigureOut">
              <a:rPr lang="en-US" smtClean="0">
                <a:solidFill>
                  <a:srgbClr val="B31166"/>
                </a:solidFill>
              </a:rPr>
              <a:pPr defTabSz="342900"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98707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2BE451C3-0FF4-47C4-B829-773ADF60F88C}" type="datetimeFigureOut">
              <a:rPr lang="en-US" smtClean="0">
                <a:solidFill>
                  <a:srgbClr val="B31166"/>
                </a:solidFill>
              </a:rPr>
              <a:pPr defTabSz="342900"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491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35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>
                <a:solidFill>
                  <a:srgbClr val="B31166"/>
                </a:solidFill>
              </a:rPr>
              <a:pPr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04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A4BE8BF-C350-4638-8BA4-66C0118E158C}" type="slidenum">
              <a:rPr lang="tr-TR"/>
              <a:pPr/>
              <a:t>‹#›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887861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2BE451C3-0FF4-47C4-B829-773ADF60F88C}" type="datetimeFigureOut">
              <a:rPr lang="en-US" smtClean="0">
                <a:solidFill>
                  <a:srgbClr val="B31166"/>
                </a:solidFill>
              </a:rPr>
              <a:pPr defTabSz="342900"/>
              <a:t>10/1/2026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85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5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652120" y="2871941"/>
            <a:ext cx="2664296" cy="1114117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ctr"/>
            <a:endParaRPr lang="tr-TR" sz="2400" dirty="0" smtClean="0"/>
          </a:p>
          <a:p>
            <a:pPr algn="ctr"/>
            <a:r>
              <a:rPr lang="tr-TR" sz="2400" b="1" dirty="0" smtClean="0">
                <a:solidFill>
                  <a:srgbClr val="FFFF00"/>
                </a:solidFill>
              </a:rPr>
              <a:t>ARİF ÖZBEYLİ</a:t>
            </a:r>
            <a:endParaRPr lang="tr-TR" sz="2400" b="1" dirty="0">
              <a:solidFill>
                <a:srgbClr val="FFFF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2439"/>
          <a:stretch/>
        </p:blipFill>
        <p:spPr>
          <a:xfrm>
            <a:off x="323528" y="476672"/>
            <a:ext cx="443257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0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6718" t="20469" r="36718" b="10625"/>
          <a:stretch/>
        </p:blipFill>
        <p:spPr>
          <a:xfrm>
            <a:off x="2195736" y="14064"/>
            <a:ext cx="4968552" cy="68439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7773" t="23543" r="35108" b="28223"/>
          <a:stretch/>
        </p:blipFill>
        <p:spPr>
          <a:xfrm>
            <a:off x="1403648" y="0"/>
            <a:ext cx="6048672" cy="6048672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1398890" y="6237312"/>
            <a:ext cx="6053430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</a:rPr>
              <a:t>1729’da Sultan III. </a:t>
            </a:r>
            <a:r>
              <a:rPr lang="tr-TR" sz="1200" dirty="0" err="1">
                <a:solidFill>
                  <a:schemeClr val="bg1"/>
                </a:solidFill>
              </a:rPr>
              <a:t>Ahmed</a:t>
            </a:r>
            <a:r>
              <a:rPr lang="tr-TR" sz="1200" dirty="0">
                <a:solidFill>
                  <a:schemeClr val="bg1"/>
                </a:solidFill>
              </a:rPr>
              <a:t> tarafından Ayasofya Meydanı’na inşa ettirilen III. </a:t>
            </a:r>
            <a:r>
              <a:rPr lang="tr-TR" sz="1200" dirty="0" err="1">
                <a:solidFill>
                  <a:schemeClr val="bg1"/>
                </a:solidFill>
              </a:rPr>
              <a:t>Ahmed</a:t>
            </a:r>
            <a:r>
              <a:rPr lang="tr-TR" sz="1200" dirty="0">
                <a:solidFill>
                  <a:schemeClr val="bg1"/>
                </a:solidFill>
              </a:rPr>
              <a:t> Çeşmesi, İstanbul</a:t>
            </a:r>
          </a:p>
        </p:txBody>
      </p:sp>
    </p:spTree>
    <p:extLst>
      <p:ext uri="{BB962C8B-B14F-4D97-AF65-F5344CB8AC3E}">
        <p14:creationId xmlns:p14="http://schemas.microsoft.com/office/powerpoint/2010/main" val="308617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58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124743"/>
            <a:ext cx="5688632" cy="5328593"/>
          </a:xfrm>
          <a:solidFill>
            <a:srgbClr val="002060"/>
          </a:solidFill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tr-TR" sz="2800" dirty="0">
                <a:solidFill>
                  <a:schemeClr val="bg1"/>
                </a:solidFill>
              </a:rPr>
              <a:t>Osmanlı kültüründe özellikle </a:t>
            </a:r>
            <a:r>
              <a:rPr lang="tr-TR" sz="2800" dirty="0">
                <a:solidFill>
                  <a:srgbClr val="FFFF00"/>
                </a:solidFill>
              </a:rPr>
              <a:t>XVI-XVIII. </a:t>
            </a:r>
            <a:r>
              <a:rPr lang="tr-TR" sz="2800" dirty="0" smtClean="0">
                <a:solidFill>
                  <a:srgbClr val="FFFF00"/>
                </a:solidFill>
              </a:rPr>
              <a:t>Yüzyıllar arasında </a:t>
            </a:r>
            <a:r>
              <a:rPr lang="tr-TR" sz="2800" dirty="0">
                <a:solidFill>
                  <a:schemeClr val="bg1"/>
                </a:solidFill>
              </a:rPr>
              <a:t>çok sevilen ve ilgi gören lale, hem süs </a:t>
            </a:r>
            <a:r>
              <a:rPr lang="tr-TR" sz="2800" dirty="0" smtClean="0">
                <a:solidFill>
                  <a:schemeClr val="bg1"/>
                </a:solidFill>
              </a:rPr>
              <a:t>bitkisi </a:t>
            </a:r>
            <a:r>
              <a:rPr lang="tr-TR" sz="2800" dirty="0">
                <a:solidFill>
                  <a:schemeClr val="bg1"/>
                </a:solidFill>
              </a:rPr>
              <a:t>hem de süsleme motifi olarak pek çok </a:t>
            </a:r>
            <a:r>
              <a:rPr lang="tr-TR" sz="2800" dirty="0" smtClean="0">
                <a:solidFill>
                  <a:schemeClr val="bg1"/>
                </a:solidFill>
              </a:rPr>
              <a:t>alanda kullanılmıştır</a:t>
            </a:r>
            <a:r>
              <a:rPr lang="tr-TR" sz="2800" dirty="0">
                <a:solidFill>
                  <a:schemeClr val="bg1"/>
                </a:solidFill>
              </a:rPr>
              <a:t>. Aynı dönemde </a:t>
            </a:r>
            <a:r>
              <a:rPr lang="tr-TR" sz="2800" dirty="0">
                <a:solidFill>
                  <a:srgbClr val="FFFF00"/>
                </a:solidFill>
              </a:rPr>
              <a:t>Hollanda’</a:t>
            </a:r>
            <a:r>
              <a:rPr lang="tr-TR" sz="2800" dirty="0">
                <a:solidFill>
                  <a:schemeClr val="bg1"/>
                </a:solidFill>
              </a:rPr>
              <a:t>da lale </a:t>
            </a:r>
            <a:r>
              <a:rPr lang="tr-TR" sz="2800" dirty="0" smtClean="0">
                <a:solidFill>
                  <a:schemeClr val="bg1"/>
                </a:solidFill>
              </a:rPr>
              <a:t>soğanlarının </a:t>
            </a:r>
            <a:r>
              <a:rPr lang="tr-TR" sz="2800" dirty="0">
                <a:solidFill>
                  <a:schemeClr val="bg1"/>
                </a:solidFill>
              </a:rPr>
              <a:t>aşırı değer kazanması üzerine </a:t>
            </a:r>
            <a:r>
              <a:rPr lang="tr-TR" sz="2800" dirty="0" smtClean="0">
                <a:solidFill>
                  <a:schemeClr val="bg1"/>
                </a:solidFill>
              </a:rPr>
              <a:t>tarihte </a:t>
            </a:r>
            <a:r>
              <a:rPr lang="tr-TR" sz="2800" dirty="0" smtClean="0">
                <a:solidFill>
                  <a:srgbClr val="FFFF00"/>
                </a:solidFill>
              </a:rPr>
              <a:t>“lale </a:t>
            </a:r>
            <a:r>
              <a:rPr lang="tr-TR" sz="2800" dirty="0">
                <a:solidFill>
                  <a:srgbClr val="FFFF00"/>
                </a:solidFill>
              </a:rPr>
              <a:t>çılgınlığı” </a:t>
            </a:r>
            <a:r>
              <a:rPr lang="tr-TR" sz="2800" dirty="0">
                <a:solidFill>
                  <a:schemeClr val="bg1"/>
                </a:solidFill>
              </a:rPr>
              <a:t>olarak anılan bir süreç </a:t>
            </a:r>
            <a:r>
              <a:rPr lang="tr-TR" sz="2800" dirty="0" smtClean="0">
                <a:solidFill>
                  <a:schemeClr val="bg1"/>
                </a:solidFill>
              </a:rPr>
              <a:t>yaşanmıştır. </a:t>
            </a:r>
            <a:endParaRPr lang="tr-TR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51520" y="232939"/>
            <a:ext cx="8712968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rgbClr val="FFFF00"/>
                </a:solidFill>
              </a:rPr>
              <a:t>1.2. Lale Devri’nin Devlet ve Toplum Hayatına Etkileri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63283" t="30313" r="15686" b="44094"/>
          <a:stretch/>
        </p:blipFill>
        <p:spPr>
          <a:xfrm>
            <a:off x="6228184" y="2852935"/>
            <a:ext cx="2736304" cy="18722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587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5508104" cy="6858000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tr-TR" sz="2800" dirty="0" smtClean="0">
                <a:solidFill>
                  <a:schemeClr val="bg1"/>
                </a:solidFill>
              </a:rPr>
              <a:t>III</a:t>
            </a:r>
            <a:r>
              <a:rPr lang="tr-TR" sz="2800" dirty="0">
                <a:solidFill>
                  <a:schemeClr val="bg1"/>
                </a:solidFill>
              </a:rPr>
              <a:t>. </a:t>
            </a:r>
            <a:r>
              <a:rPr lang="tr-TR" sz="2800" dirty="0" err="1">
                <a:solidFill>
                  <a:schemeClr val="bg1"/>
                </a:solidFill>
              </a:rPr>
              <a:t>Ahmed</a:t>
            </a:r>
            <a:r>
              <a:rPr lang="tr-TR" sz="2800" dirty="0">
                <a:solidFill>
                  <a:schemeClr val="bg1"/>
                </a:solidFill>
              </a:rPr>
              <a:t> Dönemi’nde İstanbul’da lale sevgisi </a:t>
            </a:r>
            <a:r>
              <a:rPr lang="tr-TR" sz="2800" dirty="0" smtClean="0">
                <a:solidFill>
                  <a:schemeClr val="bg1"/>
                </a:solidFill>
              </a:rPr>
              <a:t>ve merakı </a:t>
            </a:r>
            <a:r>
              <a:rPr lang="tr-TR" sz="2800" dirty="0">
                <a:solidFill>
                  <a:schemeClr val="bg1"/>
                </a:solidFill>
              </a:rPr>
              <a:t>zirveye ulaşmış; lale, sadece bahçeleri </a:t>
            </a:r>
            <a:r>
              <a:rPr lang="tr-TR" sz="2800" dirty="0" smtClean="0">
                <a:solidFill>
                  <a:schemeClr val="bg1"/>
                </a:solidFill>
              </a:rPr>
              <a:t>süsleyen </a:t>
            </a:r>
            <a:r>
              <a:rPr lang="tr-TR" sz="2800" dirty="0">
                <a:solidFill>
                  <a:schemeClr val="bg1"/>
                </a:solidFill>
              </a:rPr>
              <a:t>bir bitki olmaktan çıkıp zarafet ve </a:t>
            </a:r>
            <a:r>
              <a:rPr lang="tr-TR" sz="2800" dirty="0" smtClean="0">
                <a:solidFill>
                  <a:schemeClr val="bg1"/>
                </a:solidFill>
              </a:rPr>
              <a:t>ihtişamın sembolü </a:t>
            </a:r>
            <a:r>
              <a:rPr lang="tr-TR" sz="2800" dirty="0">
                <a:solidFill>
                  <a:schemeClr val="bg1"/>
                </a:solidFill>
              </a:rPr>
              <a:t>hâline gelmiştir. </a:t>
            </a:r>
            <a:r>
              <a:rPr lang="tr-TR" sz="2800" dirty="0">
                <a:solidFill>
                  <a:srgbClr val="FFFF00"/>
                </a:solidFill>
              </a:rPr>
              <a:t>XX. yüzyıl başlarında </a:t>
            </a:r>
            <a:r>
              <a:rPr lang="tr-TR" sz="2800" dirty="0" smtClean="0">
                <a:solidFill>
                  <a:srgbClr val="FFFF00"/>
                </a:solidFill>
              </a:rPr>
              <a:t>ise bu </a:t>
            </a:r>
            <a:r>
              <a:rPr lang="tr-TR" sz="2800" dirty="0">
                <a:solidFill>
                  <a:srgbClr val="FFFF00"/>
                </a:solidFill>
              </a:rPr>
              <a:t>dönem  Lale Devri </a:t>
            </a:r>
            <a:r>
              <a:rPr lang="tr-TR" sz="2800" dirty="0">
                <a:solidFill>
                  <a:schemeClr val="bg1"/>
                </a:solidFill>
              </a:rPr>
              <a:t>olarak adlandırılmıştır.</a:t>
            </a:r>
            <a:endParaRPr lang="tr-TR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63283" t="30313" r="15686" b="44094"/>
          <a:stretch/>
        </p:blipFill>
        <p:spPr>
          <a:xfrm>
            <a:off x="5796136" y="2348880"/>
            <a:ext cx="3157274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662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5580112" cy="6842867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tarihinde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1718 Pasarofça Antlaşması ile 1730 Patrona Halil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İsyanı arasındaki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dönem Lale Devri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adlandırıldı. Bu dönemin padişahı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Sultan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sadrazamı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Nevşehirli Damat İbrahim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Paşa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’ydı. Osmanlı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Devleti’nin Avrupa’daki değişimlere ayak uydurması gerektiğinin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kez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düzeyde kabul edildiği bu dönemde idari ve toplumsal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hayata yönelik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reformlar yapıldı.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37271" t="19485" r="51107" b="41141"/>
          <a:stretch/>
        </p:blipFill>
        <p:spPr>
          <a:xfrm>
            <a:off x="6300192" y="1089746"/>
            <a:ext cx="2448273" cy="466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5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6156177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Devleti, II. Viyana 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Kuşatması’nın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(1683) başarısız olması ve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ardından gelen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askerî mağlubiyetlerle birlikte Batı’nın askerî ve teknolojik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üstünlüğünü kabul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etmek zorunda kaldı. XVIII. yüzyıl başında tahta çıkan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Sultan III.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Ahmed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1718’de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Pasarofça Antlaşması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imzalandıktan sonra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kaybedilen Osmanlı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topraklarını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 alma stratejisinden vazgeçti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Avrupalı devletlerle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çatışmaktan kaçınarak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barış odaklı bir siyaset izledi.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7271" t="35235" r="51660" b="12594"/>
          <a:stretch/>
        </p:blipFill>
        <p:spPr>
          <a:xfrm>
            <a:off x="6444208" y="615062"/>
            <a:ext cx="2123728" cy="562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6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6156177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Askerî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unsurların devlet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yönetimindeki etkisinin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azaltıldığı bu dönemde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kalem ehli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da bilinen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bürokrat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sınıfı önem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kazandı.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Dönemin sadrazamı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Nevşehirli Damat İbrahim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Paşa’nın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öncülüğünde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Avrupa’yla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askerî ve ticari ilişkiler geliştirildi hem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kültürel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sanatsal ve diplomatik temaslar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kuruldu. Osmanlı Devleti’nin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Avrupa başkentlerine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geçici elçiler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göndermesi de bu dönemde gerçekleşti.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7271" t="35235" r="51660" b="12594"/>
          <a:stretch/>
        </p:blipFill>
        <p:spPr>
          <a:xfrm>
            <a:off x="6444208" y="615062"/>
            <a:ext cx="2123728" cy="562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79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2725979"/>
            <a:ext cx="9144000" cy="4132022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1720 yılında Osmanlı yönetimi, Avrupalılarla diplomatik temas kurmak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Yirmisekiz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Çelebi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Efendi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’yi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Paris’e geçici elçi olarak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gönderdi.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Bazı kaynaklara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Yeniçeri Ocağının 28. bölüğüne mensup olduğundan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dolayı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Yirmisekiz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akabıyla anılan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Çelebi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Efendi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elçilik görevi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esnasında Fransa’daki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toplumsal, siyasal ve kültürel hayata dair kapsamlı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gözlemler yaptı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bu gözlemlerini anlattığı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Sefâretnâmesi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adlı eserini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Sultan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Ahmed’e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Sadrazam Nevşehirli Damat İbrahim Paşa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’ya sundu.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eser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dönemde Osmanlı’nın modernleşme sürecine ve Batılılaşma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eğilimindeki saray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erkânına yön veren önemli kılavuzlardan biri oldu.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40038" t="21454" r="14580" b="37203"/>
          <a:stretch/>
        </p:blipFill>
        <p:spPr>
          <a:xfrm>
            <a:off x="1907704" y="-3301"/>
            <a:ext cx="5328592" cy="272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8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2618513"/>
            <a:ext cx="9144000" cy="4239487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Lale Devri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Sultan III.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Sadrazam Nevşehirli Damat İbrahim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Paşa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’nın öncülüğünde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toplumsal, sanatsal ve kültürel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dönüşümlerin bir arada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yaşandığı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eğlence, zevk ve sefanın ön plana çıktığı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dönem oldu. 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Yirmisekiz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Çelebi </a:t>
            </a:r>
            <a:r>
              <a:rPr lang="tr-TR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Efendi’nin Fransa’dan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getirdiği saray, mekân ve bahçe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tasvirlerinden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ilham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alınarak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Boğaziçi ve Haliç kıyıları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 alıcı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köşkler ve kasırlarla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donatıldı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İstanbul’da kapsamlı bir imar faaliyeti başlatılarak bir taraftan eski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yapılar onarıldı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diğer taraftan da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çeşme, köşk, kütüphane, medrese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yeni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yapılar inşa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edilerek şehre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estetik bir görünüm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kazandırıldı.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7271" t="22438" r="17901" b="35234"/>
          <a:stretch/>
        </p:blipFill>
        <p:spPr>
          <a:xfrm>
            <a:off x="2105726" y="0"/>
            <a:ext cx="4932548" cy="261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5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3573016"/>
            <a:ext cx="9144000" cy="3284984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Damat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İbrahim Paşa’nın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Fontainebleau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Fontenblu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Sarayı resimlerinden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esinlenerek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Kağıthane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’de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inşa ettirdiği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Sadâbâd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Kasrı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 dönüşümün en önemli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sembollerinden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biriydi. Kağıthane’deki park ve bahçeler de 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Versailles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Versay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Sarayı’nın bahçelerinden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 alınarak tasarlandı ve rengârenk lalelerle donatıldı.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7271" t="45078" r="17348" b="21453"/>
          <a:stretch/>
        </p:blipFill>
        <p:spPr>
          <a:xfrm>
            <a:off x="631812" y="116632"/>
            <a:ext cx="7880375" cy="3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4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4581128"/>
          </a:xfrm>
          <a:solidFill>
            <a:srgbClr val="002060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Lale Devri’nde padişah ve saray erkânının da katılımıyla yaz aylarında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Çırağan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Çerağan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eğlenceleri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donanma şenlikleri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kış aylarında ise helva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sohbetleri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yapılması geleneksel hâle geldi. Ayrıca İstanbul’un kıyı ve ova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bölgelerindeki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mesire yerleri de sosyal hayatın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canlanmasına katkıda bulunarak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 ve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eğlence kültürünün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yaygınlaşmasını sağladı. Dönemin hayat tarzı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yaşamdan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zevk alma ve estetik değerleri öne çıkarma anlayışı üzerine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şekillendirildi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anlayış, dönemin önemli sanatçılarından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Nedim’in şiirleri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Levni’nin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minyatürleri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yoluyla sanata da belirgin biçimde yansıdı.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40039" t="16532" r="16240" b="49016"/>
          <a:stretch/>
        </p:blipFill>
        <p:spPr>
          <a:xfrm>
            <a:off x="2021843" y="-2945"/>
            <a:ext cx="5100313" cy="225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2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9144000" cy="4005064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Lale Devri’nde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Sultan III. </a:t>
            </a:r>
            <a:r>
              <a:rPr lang="tr-TR" sz="2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Ahmed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Nevşehirli Damat İbrahim Paşa 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önderliğindeki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saray erkânı, devlet yönetiminde ciddi reformlara ihtiyaç 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duyulduğunu kabul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ederek modernleşme yönünde ilk adımları attı. Bu anlamda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Lale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Devri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Batılılaşma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hedefinin bilinçli olarak benimsendiği ilk dönem olarak kabul 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edilir. Bu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doğrultuda toplumsal yapılardaki ve kurumsal işleyişteki aksaklıklara 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kalıcı çözümler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üretmek amacıyla bazı ıslahatlar yapıldı.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ıslahatlar sonraki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yıllarda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 kazanan Batılılaşma ve yenileşme hareketlerinin de temelini oluşturdu.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7271" t="19485" r="20115" b="40156"/>
          <a:stretch/>
        </p:blipFill>
        <p:spPr>
          <a:xfrm>
            <a:off x="1799691" y="4005064"/>
            <a:ext cx="5544617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4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3951" t="16532" r="32290" b="10626"/>
          <a:stretch/>
        </p:blipFill>
        <p:spPr>
          <a:xfrm>
            <a:off x="1907704" y="0"/>
            <a:ext cx="5688632" cy="690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0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34504" t="21454" r="35610" b="8657"/>
          <a:stretch/>
        </p:blipFill>
        <p:spPr>
          <a:xfrm>
            <a:off x="1907704" y="0"/>
            <a:ext cx="5184576" cy="681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5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/>
          <a:srcRect l="33951" t="17516" r="33950" b="11610"/>
          <a:stretch/>
        </p:blipFill>
        <p:spPr>
          <a:xfrm>
            <a:off x="1763688" y="0"/>
            <a:ext cx="5524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92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4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1736" t="17516" r="35058" b="12594"/>
          <a:stretch/>
        </p:blipFill>
        <p:spPr>
          <a:xfrm>
            <a:off x="1691680" y="0"/>
            <a:ext cx="5795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5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3951" t="17517" r="32290" b="10625"/>
          <a:stretch/>
        </p:blipFill>
        <p:spPr>
          <a:xfrm>
            <a:off x="1619672" y="0"/>
            <a:ext cx="57306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4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1184" t="17583" r="35610" b="10625"/>
          <a:stretch/>
        </p:blipFill>
        <p:spPr>
          <a:xfrm>
            <a:off x="1835919" y="0"/>
            <a:ext cx="5616401" cy="68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62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6156176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>
                <a:solidFill>
                  <a:schemeClr val="bg1"/>
                </a:solidFill>
              </a:rPr>
              <a:t>Osmanlı Devleti’nde </a:t>
            </a:r>
            <a:r>
              <a:rPr lang="tr-TR" sz="2200" dirty="0">
                <a:solidFill>
                  <a:srgbClr val="FFFF00"/>
                </a:solidFill>
              </a:rPr>
              <a:t>okuryazar sayısının azlığı</a:t>
            </a:r>
            <a:r>
              <a:rPr lang="tr-TR" sz="2200" dirty="0">
                <a:solidFill>
                  <a:schemeClr val="bg1"/>
                </a:solidFill>
              </a:rPr>
              <a:t>, </a:t>
            </a:r>
            <a:r>
              <a:rPr lang="tr-TR" sz="2200" dirty="0">
                <a:solidFill>
                  <a:srgbClr val="FFFF00"/>
                </a:solidFill>
              </a:rPr>
              <a:t>yerli kâğıt üretiminin </a:t>
            </a:r>
            <a:r>
              <a:rPr lang="tr-TR" sz="2200" dirty="0" smtClean="0">
                <a:solidFill>
                  <a:srgbClr val="FFFF00"/>
                </a:solidFill>
              </a:rPr>
              <a:t>sınırlılığı </a:t>
            </a:r>
            <a:r>
              <a:rPr lang="tr-TR" sz="2200" dirty="0" smtClean="0">
                <a:solidFill>
                  <a:schemeClr val="bg1"/>
                </a:solidFill>
              </a:rPr>
              <a:t>ve </a:t>
            </a:r>
            <a:r>
              <a:rPr lang="tr-TR" sz="2200" dirty="0">
                <a:solidFill>
                  <a:srgbClr val="FFFF00"/>
                </a:solidFill>
              </a:rPr>
              <a:t>baskı maliyetlerinin yüksekliği </a:t>
            </a:r>
            <a:r>
              <a:rPr lang="tr-TR" sz="2200" dirty="0">
                <a:solidFill>
                  <a:schemeClr val="bg1"/>
                </a:solidFill>
              </a:rPr>
              <a:t>nedeniyle </a:t>
            </a:r>
            <a:r>
              <a:rPr lang="tr-TR" sz="2200" dirty="0">
                <a:solidFill>
                  <a:srgbClr val="FFFF00"/>
                </a:solidFill>
              </a:rPr>
              <a:t>hedeflenen sayıda kitap </a:t>
            </a:r>
            <a:r>
              <a:rPr lang="tr-TR" sz="2200" dirty="0" smtClean="0">
                <a:solidFill>
                  <a:srgbClr val="FFFF00"/>
                </a:solidFill>
              </a:rPr>
              <a:t>basılamadı</a:t>
            </a:r>
            <a:r>
              <a:rPr lang="tr-TR" sz="2200" dirty="0">
                <a:solidFill>
                  <a:schemeClr val="bg1"/>
                </a:solidFill>
              </a:rPr>
              <a:t>, basılan kitapların çoğu da satılamadı. Ayrıca toplumdaki </a:t>
            </a:r>
            <a:r>
              <a:rPr lang="tr-TR" sz="2200" dirty="0">
                <a:solidFill>
                  <a:srgbClr val="FFFF00"/>
                </a:solidFill>
              </a:rPr>
              <a:t>bilgi </a:t>
            </a:r>
            <a:r>
              <a:rPr lang="tr-TR" sz="2200" dirty="0" smtClean="0">
                <a:solidFill>
                  <a:srgbClr val="FFFF00"/>
                </a:solidFill>
              </a:rPr>
              <a:t>edinme ihtiyacının </a:t>
            </a:r>
            <a:r>
              <a:rPr lang="tr-TR" sz="2200" dirty="0">
                <a:solidFill>
                  <a:srgbClr val="FFFF00"/>
                </a:solidFill>
              </a:rPr>
              <a:t>uzun yıllar boyunca el yazması eserlerle karşılanmış olması </a:t>
            </a:r>
            <a:r>
              <a:rPr lang="tr-TR" sz="2200" dirty="0">
                <a:solidFill>
                  <a:schemeClr val="bg1"/>
                </a:solidFill>
              </a:rPr>
              <a:t>ve </a:t>
            </a:r>
            <a:r>
              <a:rPr lang="tr-TR" sz="2200" dirty="0" smtClean="0">
                <a:solidFill>
                  <a:srgbClr val="FFFF00"/>
                </a:solidFill>
              </a:rPr>
              <a:t>geçimini </a:t>
            </a:r>
            <a:r>
              <a:rPr lang="tr-TR" sz="2200" dirty="0">
                <a:solidFill>
                  <a:srgbClr val="FFFF00"/>
                </a:solidFill>
              </a:rPr>
              <a:t>hattatlıkla </a:t>
            </a:r>
            <a:r>
              <a:rPr lang="tr-TR" sz="2200" dirty="0">
                <a:solidFill>
                  <a:schemeClr val="bg1"/>
                </a:solidFill>
              </a:rPr>
              <a:t>sağlayan kimselerin matbaayla ilgili olumsuz fikirler </a:t>
            </a:r>
            <a:r>
              <a:rPr lang="tr-TR" sz="2200" dirty="0" smtClean="0">
                <a:solidFill>
                  <a:schemeClr val="bg1"/>
                </a:solidFill>
              </a:rPr>
              <a:t>yayması da </a:t>
            </a:r>
            <a:r>
              <a:rPr lang="tr-TR" sz="2200" dirty="0">
                <a:solidFill>
                  <a:schemeClr val="bg1"/>
                </a:solidFill>
              </a:rPr>
              <a:t>Osmanlı Devleti’nde </a:t>
            </a:r>
            <a:r>
              <a:rPr lang="tr-TR" sz="2200" dirty="0">
                <a:solidFill>
                  <a:srgbClr val="FFFF00"/>
                </a:solidFill>
              </a:rPr>
              <a:t>baskı teknolojisinin benimsenmesini ve yaygınlık </a:t>
            </a:r>
            <a:r>
              <a:rPr lang="tr-TR" sz="2200" dirty="0" smtClean="0">
                <a:solidFill>
                  <a:srgbClr val="FFFF00"/>
                </a:solidFill>
              </a:rPr>
              <a:t>kazanmasını </a:t>
            </a:r>
            <a:r>
              <a:rPr lang="tr-TR" sz="2200" dirty="0">
                <a:solidFill>
                  <a:srgbClr val="FFFF00"/>
                </a:solidFill>
              </a:rPr>
              <a:t>geciktirdi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7824" t="16532" r="52214" b="10626"/>
          <a:stretch/>
        </p:blipFill>
        <p:spPr>
          <a:xfrm>
            <a:off x="6732240" y="0"/>
            <a:ext cx="1656184" cy="68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21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429000"/>
            <a:ext cx="9144000" cy="3429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</a:rPr>
              <a:t>Osmanlı Devleti’nin Batılılaşma sürecinde etkili olan dönüşümlerden biri </a:t>
            </a:r>
            <a:r>
              <a:rPr lang="tr-TR" sz="2000" dirty="0" smtClean="0">
                <a:solidFill>
                  <a:schemeClr val="bg1"/>
                </a:solidFill>
              </a:rPr>
              <a:t>de mimari </a:t>
            </a:r>
            <a:r>
              <a:rPr lang="tr-TR" sz="2000" dirty="0">
                <a:solidFill>
                  <a:schemeClr val="bg1"/>
                </a:solidFill>
              </a:rPr>
              <a:t>alanında gerçekleşti. XVIII. yüzyılda başta Fransa olmak üzere </a:t>
            </a:r>
            <a:r>
              <a:rPr lang="tr-TR" sz="2000" dirty="0" smtClean="0">
                <a:solidFill>
                  <a:schemeClr val="bg1"/>
                </a:solidFill>
              </a:rPr>
              <a:t>birçok Avrupa </a:t>
            </a:r>
            <a:r>
              <a:rPr lang="tr-TR" sz="2000" dirty="0">
                <a:solidFill>
                  <a:schemeClr val="bg1"/>
                </a:solidFill>
              </a:rPr>
              <a:t>ülkesinde yaygın olarak kullanılan barok ve rokoko üslupları </a:t>
            </a:r>
            <a:r>
              <a:rPr lang="tr-TR" sz="2000" dirty="0" smtClean="0">
                <a:solidFill>
                  <a:schemeClr val="bg1"/>
                </a:solidFill>
              </a:rPr>
              <a:t>Osmanlı mimarisini </a:t>
            </a:r>
            <a:r>
              <a:rPr lang="tr-TR" sz="2000" dirty="0">
                <a:solidFill>
                  <a:schemeClr val="bg1"/>
                </a:solidFill>
              </a:rPr>
              <a:t>de etkisi altına aldı. Bu dönemde </a:t>
            </a:r>
            <a:r>
              <a:rPr lang="tr-TR" sz="2000" dirty="0">
                <a:solidFill>
                  <a:srgbClr val="FFFF00"/>
                </a:solidFill>
              </a:rPr>
              <a:t>cami, köşk, çeşme, </a:t>
            </a:r>
            <a:r>
              <a:rPr lang="tr-TR" sz="2000" dirty="0" smtClean="0">
                <a:solidFill>
                  <a:srgbClr val="FFFF00"/>
                </a:solidFill>
              </a:rPr>
              <a:t>kütüphane </a:t>
            </a:r>
            <a:r>
              <a:rPr lang="tr-TR" sz="2000" dirty="0" smtClean="0">
                <a:solidFill>
                  <a:schemeClr val="bg1"/>
                </a:solidFill>
              </a:rPr>
              <a:t>gibi </a:t>
            </a:r>
            <a:r>
              <a:rPr lang="tr-TR" sz="2000" dirty="0">
                <a:solidFill>
                  <a:srgbClr val="FFFF00"/>
                </a:solidFill>
              </a:rPr>
              <a:t>mimari yapılar </a:t>
            </a:r>
            <a:r>
              <a:rPr lang="tr-TR" sz="2000" dirty="0">
                <a:solidFill>
                  <a:schemeClr val="bg1"/>
                </a:solidFill>
              </a:rPr>
              <a:t>bu üsluplara göre inşa edildi. </a:t>
            </a:r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6717" t="29329" r="17348" b="29329"/>
          <a:stretch/>
        </p:blipFill>
        <p:spPr>
          <a:xfrm>
            <a:off x="1234758" y="51551"/>
            <a:ext cx="6674484" cy="337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90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068960"/>
            <a:ext cx="9144000" cy="378904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>
                <a:solidFill>
                  <a:srgbClr val="FFFF00"/>
                </a:solidFill>
              </a:rPr>
              <a:t>Barok </a:t>
            </a:r>
            <a:r>
              <a:rPr lang="tr-TR" sz="2000" dirty="0">
                <a:solidFill>
                  <a:srgbClr val="FFFF00"/>
                </a:solidFill>
              </a:rPr>
              <a:t>ve rokokoya </a:t>
            </a:r>
            <a:r>
              <a:rPr lang="tr-TR" sz="2000" dirty="0" smtClean="0">
                <a:solidFill>
                  <a:schemeClr val="bg1"/>
                </a:solidFill>
              </a:rPr>
              <a:t>hâkim olan </a:t>
            </a:r>
            <a:r>
              <a:rPr lang="tr-TR" sz="2000" dirty="0" err="1">
                <a:solidFill>
                  <a:srgbClr val="FFFF00"/>
                </a:solidFill>
              </a:rPr>
              <a:t>eğrisel</a:t>
            </a:r>
            <a:r>
              <a:rPr lang="tr-TR" sz="2000" dirty="0">
                <a:solidFill>
                  <a:srgbClr val="FFFF00"/>
                </a:solidFill>
              </a:rPr>
              <a:t> hatlar, girintili çıkıntılı duvar yüzeyleri ve bezeme odaklı iç </a:t>
            </a:r>
            <a:r>
              <a:rPr lang="tr-TR" sz="2000" dirty="0" smtClean="0">
                <a:solidFill>
                  <a:srgbClr val="FFFF00"/>
                </a:solidFill>
              </a:rPr>
              <a:t>mekân</a:t>
            </a:r>
            <a:r>
              <a:rPr lang="tr-TR" sz="2000" dirty="0" smtClean="0">
                <a:solidFill>
                  <a:schemeClr val="bg1"/>
                </a:solidFill>
              </a:rPr>
              <a:t> tasarımı </a:t>
            </a:r>
            <a:r>
              <a:rPr lang="tr-TR" sz="2000" dirty="0">
                <a:solidFill>
                  <a:schemeClr val="bg1"/>
                </a:solidFill>
              </a:rPr>
              <a:t>geleneksel Osmanlı mimarisiyle harmanlanarak </a:t>
            </a:r>
            <a:r>
              <a:rPr lang="tr-TR" sz="2000" dirty="0">
                <a:solidFill>
                  <a:srgbClr val="FFFF00"/>
                </a:solidFill>
              </a:rPr>
              <a:t>yeni bir form </a:t>
            </a:r>
            <a:r>
              <a:rPr lang="tr-TR" sz="2000" dirty="0" smtClean="0">
                <a:solidFill>
                  <a:schemeClr val="bg1"/>
                </a:solidFill>
              </a:rPr>
              <a:t>oluşturuldu</a:t>
            </a:r>
            <a:r>
              <a:rPr lang="tr-TR" sz="2000" dirty="0">
                <a:solidFill>
                  <a:schemeClr val="bg1"/>
                </a:solidFill>
              </a:rPr>
              <a:t>. Mimarideki bu değişim sadece İstanbul’la sınırlı kalmayarak </a:t>
            </a:r>
            <a:r>
              <a:rPr lang="tr-TR" sz="2000" dirty="0" smtClean="0">
                <a:solidFill>
                  <a:schemeClr val="bg1"/>
                </a:solidFill>
              </a:rPr>
              <a:t>Anadolu’ya </a:t>
            </a:r>
            <a:r>
              <a:rPr lang="tr-TR" sz="2000" dirty="0">
                <a:solidFill>
                  <a:schemeClr val="bg1"/>
                </a:solidFill>
              </a:rPr>
              <a:t>da yayıldı. </a:t>
            </a:r>
            <a:r>
              <a:rPr lang="tr-TR" sz="2000" dirty="0">
                <a:solidFill>
                  <a:srgbClr val="FFFF00"/>
                </a:solidFill>
              </a:rPr>
              <a:t>Nevşehir, Edirne, Bursa, İznik, Kütahya, Konya </a:t>
            </a:r>
            <a:r>
              <a:rPr lang="tr-TR" sz="2000" dirty="0">
                <a:solidFill>
                  <a:schemeClr val="bg1"/>
                </a:solidFill>
              </a:rPr>
              <a:t>gibi </a:t>
            </a:r>
            <a:r>
              <a:rPr lang="tr-TR" sz="2000" dirty="0" smtClean="0">
                <a:solidFill>
                  <a:schemeClr val="bg1"/>
                </a:solidFill>
              </a:rPr>
              <a:t>şehirler </a:t>
            </a:r>
            <a:r>
              <a:rPr lang="tr-TR" sz="2000" dirty="0" smtClean="0">
                <a:solidFill>
                  <a:srgbClr val="FFFF00"/>
                </a:solidFill>
              </a:rPr>
              <a:t>Sadrazam </a:t>
            </a:r>
            <a:r>
              <a:rPr lang="tr-TR" sz="2000" dirty="0">
                <a:solidFill>
                  <a:srgbClr val="FFFF00"/>
                </a:solidFill>
              </a:rPr>
              <a:t>Damat İbrahim Paşa</a:t>
            </a:r>
            <a:r>
              <a:rPr lang="tr-TR" sz="2000" dirty="0">
                <a:solidFill>
                  <a:schemeClr val="bg1"/>
                </a:solidFill>
              </a:rPr>
              <a:t> öncülüğünde yürütülen </a:t>
            </a:r>
            <a:r>
              <a:rPr lang="tr-TR" sz="2000" dirty="0">
                <a:solidFill>
                  <a:srgbClr val="FFFF00"/>
                </a:solidFill>
              </a:rPr>
              <a:t>imar </a:t>
            </a:r>
            <a:r>
              <a:rPr lang="tr-TR" sz="2000" dirty="0" smtClean="0">
                <a:solidFill>
                  <a:srgbClr val="FFFF00"/>
                </a:solidFill>
              </a:rPr>
              <a:t>çalışmalarıyla </a:t>
            </a:r>
            <a:r>
              <a:rPr lang="tr-TR" sz="2000" dirty="0" smtClean="0">
                <a:solidFill>
                  <a:schemeClr val="bg1"/>
                </a:solidFill>
              </a:rPr>
              <a:t>daha </a:t>
            </a:r>
            <a:r>
              <a:rPr lang="tr-TR" sz="2000" dirty="0">
                <a:solidFill>
                  <a:schemeClr val="bg1"/>
                </a:solidFill>
              </a:rPr>
              <a:t>estetik bir görünüm kazandı.</a:t>
            </a:r>
          </a:p>
          <a:p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6717" t="29329" r="17348" b="29329"/>
          <a:stretch/>
        </p:blipFill>
        <p:spPr>
          <a:xfrm>
            <a:off x="1403648" y="51551"/>
            <a:ext cx="5976665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74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550462"/>
            <a:ext cx="9144000" cy="33075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rgbClr val="FFFF00"/>
                </a:solidFill>
              </a:rPr>
              <a:t>Lale Devri</a:t>
            </a:r>
            <a:r>
              <a:rPr lang="tr-TR" sz="2000" dirty="0">
                <a:solidFill>
                  <a:schemeClr val="bg1"/>
                </a:solidFill>
              </a:rPr>
              <a:t>, Osmanlı-Avrupa ilişkilerinin sadece </a:t>
            </a:r>
            <a:r>
              <a:rPr lang="tr-TR" sz="2000" dirty="0">
                <a:solidFill>
                  <a:srgbClr val="FFFF00"/>
                </a:solidFill>
              </a:rPr>
              <a:t>ticaret, siyaset ve savaş </a:t>
            </a:r>
            <a:r>
              <a:rPr lang="tr-TR" sz="2000" dirty="0" smtClean="0">
                <a:solidFill>
                  <a:srgbClr val="FFFF00"/>
                </a:solidFill>
              </a:rPr>
              <a:t>alanlarıyla </a:t>
            </a:r>
            <a:r>
              <a:rPr lang="tr-TR" sz="2000" dirty="0">
                <a:solidFill>
                  <a:schemeClr val="bg1"/>
                </a:solidFill>
              </a:rPr>
              <a:t>sınırlı kalmayıp </a:t>
            </a:r>
            <a:r>
              <a:rPr lang="tr-TR" sz="2000" dirty="0">
                <a:solidFill>
                  <a:srgbClr val="FFFF00"/>
                </a:solidFill>
              </a:rPr>
              <a:t>kültürel ve toplumsal düzeyde </a:t>
            </a:r>
            <a:r>
              <a:rPr lang="tr-TR" sz="2000" dirty="0">
                <a:solidFill>
                  <a:schemeClr val="bg1"/>
                </a:solidFill>
              </a:rPr>
              <a:t>de etkili olmaya </a:t>
            </a:r>
            <a:r>
              <a:rPr lang="tr-TR" sz="2000" dirty="0" smtClean="0">
                <a:solidFill>
                  <a:schemeClr val="bg1"/>
                </a:solidFill>
              </a:rPr>
              <a:t>başladığı </a:t>
            </a:r>
            <a:r>
              <a:rPr lang="tr-TR" sz="2000" dirty="0">
                <a:solidFill>
                  <a:schemeClr val="bg1"/>
                </a:solidFill>
              </a:rPr>
              <a:t>çok yönlü bir etkileşim dönemiydi. Bu devirde hem </a:t>
            </a:r>
            <a:r>
              <a:rPr lang="tr-TR" sz="2000" dirty="0">
                <a:solidFill>
                  <a:srgbClr val="FFFF00"/>
                </a:solidFill>
              </a:rPr>
              <a:t>diplomatik </a:t>
            </a:r>
            <a:r>
              <a:rPr lang="tr-TR" sz="2000" dirty="0" smtClean="0">
                <a:solidFill>
                  <a:srgbClr val="FFFF00"/>
                </a:solidFill>
              </a:rPr>
              <a:t>temaslar </a:t>
            </a:r>
            <a:r>
              <a:rPr lang="tr-TR" sz="2000" dirty="0" smtClean="0">
                <a:solidFill>
                  <a:schemeClr val="bg1"/>
                </a:solidFill>
              </a:rPr>
              <a:t>hem de </a:t>
            </a:r>
            <a:r>
              <a:rPr lang="tr-TR" sz="2000" dirty="0" smtClean="0">
                <a:solidFill>
                  <a:srgbClr val="FFFF00"/>
                </a:solidFill>
              </a:rPr>
              <a:t>Batılı seyyahların gözlemleri </a:t>
            </a:r>
            <a:r>
              <a:rPr lang="tr-TR" sz="2000" dirty="0" smtClean="0">
                <a:solidFill>
                  <a:schemeClr val="bg1"/>
                </a:solidFill>
              </a:rPr>
              <a:t>aracılığıyla iki kültür arasında etkileşim sağlandı</a:t>
            </a:r>
            <a:r>
              <a:rPr lang="tr-TR" sz="2000" dirty="0">
                <a:solidFill>
                  <a:schemeClr val="bg1"/>
                </a:solidFill>
              </a:rPr>
              <a:t>. </a:t>
            </a:r>
            <a:r>
              <a:rPr lang="tr-TR" sz="2000" dirty="0">
                <a:solidFill>
                  <a:srgbClr val="FFFF00"/>
                </a:solidFill>
              </a:rPr>
              <a:t>Osmanlı bürokrasisi ve saray erkânı </a:t>
            </a:r>
            <a:r>
              <a:rPr lang="tr-TR" sz="2000" dirty="0">
                <a:solidFill>
                  <a:schemeClr val="bg1"/>
                </a:solidFill>
              </a:rPr>
              <a:t>bu sürecin öncülüğünü yaptı</a:t>
            </a:r>
            <a:r>
              <a:rPr lang="tr-TR" sz="2000" dirty="0" smtClean="0">
                <a:solidFill>
                  <a:schemeClr val="bg1"/>
                </a:solidFill>
              </a:rPr>
              <a:t>.</a:t>
            </a:r>
            <a:endParaRPr lang="tr-TR" sz="2000" dirty="0">
              <a:solidFill>
                <a:schemeClr val="bg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6717" t="37203" r="17348" b="17516"/>
          <a:stretch/>
        </p:blipFill>
        <p:spPr>
          <a:xfrm>
            <a:off x="1763688" y="744"/>
            <a:ext cx="597666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25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550462"/>
            <a:ext cx="9144000" cy="3307538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>
                <a:solidFill>
                  <a:schemeClr val="bg1"/>
                </a:solidFill>
              </a:rPr>
              <a:t>Ayrıca </a:t>
            </a:r>
            <a:r>
              <a:rPr lang="tr-TR" sz="2000" dirty="0">
                <a:solidFill>
                  <a:srgbClr val="FFFF00"/>
                </a:solidFill>
              </a:rPr>
              <a:t>Galata, İzmir, Selânik, Beyrut</a:t>
            </a:r>
            <a:r>
              <a:rPr lang="tr-TR" sz="2000" dirty="0">
                <a:solidFill>
                  <a:schemeClr val="bg1"/>
                </a:solidFill>
              </a:rPr>
              <a:t> gibi </a:t>
            </a:r>
            <a:r>
              <a:rPr lang="tr-TR" sz="2000" dirty="0">
                <a:solidFill>
                  <a:srgbClr val="FFFF00"/>
                </a:solidFill>
              </a:rPr>
              <a:t>ticaret merkezlerinde </a:t>
            </a:r>
            <a:r>
              <a:rPr lang="tr-TR" sz="2000" dirty="0">
                <a:solidFill>
                  <a:schemeClr val="bg1"/>
                </a:solidFill>
              </a:rPr>
              <a:t>faaliyet </a:t>
            </a:r>
            <a:r>
              <a:rPr lang="tr-TR" sz="2000" dirty="0" smtClean="0">
                <a:solidFill>
                  <a:schemeClr val="bg1"/>
                </a:solidFill>
              </a:rPr>
              <a:t>gösteren </a:t>
            </a:r>
            <a:r>
              <a:rPr lang="tr-TR" sz="2000" dirty="0">
                <a:solidFill>
                  <a:srgbClr val="FFFF00"/>
                </a:solidFill>
              </a:rPr>
              <a:t>Avrupalı tüccarlar</a:t>
            </a:r>
            <a:r>
              <a:rPr lang="tr-TR" sz="2000" dirty="0">
                <a:solidFill>
                  <a:schemeClr val="bg1"/>
                </a:solidFill>
              </a:rPr>
              <a:t>, Osmanlı vatandaşı olan </a:t>
            </a:r>
            <a:r>
              <a:rPr lang="tr-TR" sz="2000" dirty="0">
                <a:solidFill>
                  <a:srgbClr val="FFFF00"/>
                </a:solidFill>
              </a:rPr>
              <a:t>gayrimüslim iş insanları </a:t>
            </a:r>
            <a:r>
              <a:rPr lang="tr-TR" sz="2000" dirty="0" smtClean="0">
                <a:solidFill>
                  <a:schemeClr val="bg1"/>
                </a:solidFill>
              </a:rPr>
              <a:t>ve diğer </a:t>
            </a:r>
            <a:r>
              <a:rPr lang="tr-TR" sz="2000" dirty="0">
                <a:solidFill>
                  <a:schemeClr val="bg1"/>
                </a:solidFill>
              </a:rPr>
              <a:t>toplumsal gruplar Avrupa’yla kurulan </a:t>
            </a:r>
            <a:r>
              <a:rPr lang="tr-TR" sz="2000" dirty="0">
                <a:solidFill>
                  <a:srgbClr val="FFFF00"/>
                </a:solidFill>
              </a:rPr>
              <a:t>sosyokültürel etkileşimin </a:t>
            </a:r>
            <a:r>
              <a:rPr lang="tr-TR" sz="2000" dirty="0" smtClean="0">
                <a:solidFill>
                  <a:srgbClr val="FFFF00"/>
                </a:solidFill>
              </a:rPr>
              <a:t>taşıyıcıları </a:t>
            </a:r>
            <a:r>
              <a:rPr lang="tr-TR" sz="2000" dirty="0">
                <a:solidFill>
                  <a:schemeClr val="bg1"/>
                </a:solidFill>
              </a:rPr>
              <a:t>arasında yer aldı. Bu dönüşüm zamanla toplumun diğer kesimlerine </a:t>
            </a:r>
            <a:r>
              <a:rPr lang="tr-TR" sz="2000" dirty="0" smtClean="0">
                <a:solidFill>
                  <a:schemeClr val="bg1"/>
                </a:solidFill>
              </a:rPr>
              <a:t>de yayılarak günlük hayatı etkilemeye başladı. </a:t>
            </a:r>
            <a:r>
              <a:rPr lang="tr-TR" sz="2000" dirty="0" smtClean="0">
                <a:solidFill>
                  <a:srgbClr val="FFFF00"/>
                </a:solidFill>
              </a:rPr>
              <a:t>Geleneksel mobilyaların yerine Batılı </a:t>
            </a:r>
            <a:r>
              <a:rPr lang="tr-TR" sz="2000" dirty="0">
                <a:solidFill>
                  <a:srgbClr val="FFFF00"/>
                </a:solidFill>
              </a:rPr>
              <a:t>tarzda iskemle ve koltuklar </a:t>
            </a:r>
            <a:r>
              <a:rPr lang="tr-TR" sz="2000" dirty="0">
                <a:solidFill>
                  <a:schemeClr val="bg1"/>
                </a:solidFill>
              </a:rPr>
              <a:t>kullanılmaya başlandı</a:t>
            </a:r>
            <a:r>
              <a:rPr lang="tr-TR" sz="2000" dirty="0" smtClean="0">
                <a:solidFill>
                  <a:schemeClr val="bg1"/>
                </a:solidFill>
              </a:rPr>
              <a:t>, </a:t>
            </a:r>
            <a:r>
              <a:rPr lang="tr-TR" sz="2000" dirty="0" smtClean="0">
                <a:solidFill>
                  <a:srgbClr val="FFFF00"/>
                </a:solidFill>
              </a:rPr>
              <a:t>saray ve konakların duvarları resimlerle süslendi</a:t>
            </a:r>
            <a:r>
              <a:rPr lang="tr-TR" sz="2000" dirty="0" smtClean="0">
                <a:solidFill>
                  <a:schemeClr val="bg1"/>
                </a:solidFill>
              </a:rPr>
              <a:t>, </a:t>
            </a:r>
            <a:r>
              <a:rPr lang="tr-TR" sz="2000" dirty="0" smtClean="0">
                <a:solidFill>
                  <a:srgbClr val="FFFF00"/>
                </a:solidFill>
              </a:rPr>
              <a:t>devlet </a:t>
            </a:r>
            <a:r>
              <a:rPr lang="tr-TR" sz="2000" dirty="0">
                <a:solidFill>
                  <a:srgbClr val="FFFF00"/>
                </a:solidFill>
              </a:rPr>
              <a:t>adamlarının portreleri </a:t>
            </a:r>
            <a:r>
              <a:rPr lang="tr-TR" sz="2000" dirty="0">
                <a:solidFill>
                  <a:schemeClr val="bg1"/>
                </a:solidFill>
              </a:rPr>
              <a:t>yaptırıldı.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36717" t="37203" r="17348" b="17516"/>
          <a:stretch/>
        </p:blipFill>
        <p:spPr>
          <a:xfrm>
            <a:off x="1763688" y="744"/>
            <a:ext cx="597666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0558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5868144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rgbClr val="FFFF00"/>
                </a:solidFill>
              </a:rPr>
              <a:t>Lale Devri</a:t>
            </a:r>
            <a:r>
              <a:rPr lang="tr-TR" sz="2400" dirty="0">
                <a:solidFill>
                  <a:schemeClr val="bg1"/>
                </a:solidFill>
              </a:rPr>
              <a:t>’nde saray çevresindeki </a:t>
            </a:r>
            <a:r>
              <a:rPr lang="tr-TR" sz="2400" dirty="0">
                <a:solidFill>
                  <a:srgbClr val="FFFF00"/>
                </a:solidFill>
              </a:rPr>
              <a:t>gösterişli yaşam tarzı ve abartılı </a:t>
            </a:r>
            <a:r>
              <a:rPr lang="tr-TR" sz="2400" dirty="0" smtClean="0">
                <a:solidFill>
                  <a:srgbClr val="FFFF00"/>
                </a:solidFill>
              </a:rPr>
              <a:t>eğlence</a:t>
            </a:r>
            <a:r>
              <a:rPr lang="tr-TR" sz="2400" dirty="0" smtClean="0">
                <a:solidFill>
                  <a:schemeClr val="bg1"/>
                </a:solidFill>
              </a:rPr>
              <a:t> anlayışı</a:t>
            </a:r>
            <a:r>
              <a:rPr lang="tr-TR" sz="2400" dirty="0">
                <a:solidFill>
                  <a:schemeClr val="bg1"/>
                </a:solidFill>
              </a:rPr>
              <a:t>, zaman zaman </a:t>
            </a:r>
            <a:r>
              <a:rPr lang="tr-TR" sz="2400" dirty="0">
                <a:solidFill>
                  <a:srgbClr val="FFFF00"/>
                </a:solidFill>
              </a:rPr>
              <a:t>halkın eleştirilerine </a:t>
            </a:r>
            <a:r>
              <a:rPr lang="tr-TR" sz="2400" dirty="0">
                <a:solidFill>
                  <a:schemeClr val="bg1"/>
                </a:solidFill>
              </a:rPr>
              <a:t>neden oldu. Buna rağmen </a:t>
            </a:r>
            <a:r>
              <a:rPr lang="tr-TR" sz="2400" dirty="0" smtClean="0">
                <a:solidFill>
                  <a:schemeClr val="bg1"/>
                </a:solidFill>
              </a:rPr>
              <a:t>Avrupa’daki </a:t>
            </a:r>
            <a:r>
              <a:rPr lang="tr-TR" sz="2400" dirty="0">
                <a:solidFill>
                  <a:schemeClr val="bg1"/>
                </a:solidFill>
              </a:rPr>
              <a:t>tüketim kültürünün yaygınlaşmasına bağlı olarak saray çevresinde </a:t>
            </a:r>
            <a:r>
              <a:rPr lang="tr-TR" sz="2400" dirty="0" smtClean="0">
                <a:solidFill>
                  <a:srgbClr val="FFFF00"/>
                </a:solidFill>
              </a:rPr>
              <a:t>lüks eşya </a:t>
            </a:r>
            <a:r>
              <a:rPr lang="tr-TR" sz="2400" dirty="0">
                <a:solidFill>
                  <a:srgbClr val="FFFF00"/>
                </a:solidFill>
              </a:rPr>
              <a:t>ve giyim tüketimi arttı</a:t>
            </a:r>
            <a:r>
              <a:rPr lang="tr-TR" sz="2400" dirty="0">
                <a:solidFill>
                  <a:schemeClr val="bg1"/>
                </a:solidFill>
              </a:rPr>
              <a:t>. Ayrıca İstanbul’daki park ve bahçelerde de </a:t>
            </a:r>
            <a:r>
              <a:rPr lang="tr-TR" sz="2400" dirty="0" smtClean="0">
                <a:solidFill>
                  <a:schemeClr val="bg1"/>
                </a:solidFill>
              </a:rPr>
              <a:t>dönemin </a:t>
            </a:r>
            <a:r>
              <a:rPr lang="tr-TR" sz="2400" dirty="0">
                <a:solidFill>
                  <a:schemeClr val="bg1"/>
                </a:solidFill>
              </a:rPr>
              <a:t>modasına uygun şekilde </a:t>
            </a:r>
            <a:r>
              <a:rPr lang="tr-TR" sz="2400" dirty="0">
                <a:solidFill>
                  <a:srgbClr val="FFFF00"/>
                </a:solidFill>
              </a:rPr>
              <a:t>lale yetiştiriciliği </a:t>
            </a:r>
            <a:r>
              <a:rPr lang="tr-TR" sz="2400" dirty="0">
                <a:solidFill>
                  <a:schemeClr val="bg1"/>
                </a:solidFill>
              </a:rPr>
              <a:t>yapılmaya </a:t>
            </a:r>
            <a:r>
              <a:rPr lang="tr-TR" sz="2400" dirty="0" smtClean="0">
                <a:solidFill>
                  <a:schemeClr val="bg1"/>
                </a:solidFill>
              </a:rPr>
              <a:t>başlandı.</a:t>
            </a: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7271" t="27360" r="52214" b="32282"/>
          <a:stretch/>
        </p:blipFill>
        <p:spPr>
          <a:xfrm>
            <a:off x="6372200" y="679433"/>
            <a:ext cx="2448272" cy="528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2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5724128" cy="685800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III. </a:t>
            </a:r>
            <a:r>
              <a:rPr lang="tr-TR" sz="2400" dirty="0" err="1">
                <a:solidFill>
                  <a:schemeClr val="bg1"/>
                </a:solidFill>
              </a:rPr>
              <a:t>Ahmed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Dönemi’nde </a:t>
            </a:r>
            <a:r>
              <a:rPr lang="tr-TR" sz="2400" dirty="0" smtClean="0">
                <a:solidFill>
                  <a:srgbClr val="FFFF00"/>
                </a:solidFill>
              </a:rPr>
              <a:t>Pasarofça </a:t>
            </a:r>
            <a:r>
              <a:rPr lang="tr-TR" sz="2400" dirty="0">
                <a:solidFill>
                  <a:srgbClr val="FFFF00"/>
                </a:solidFill>
              </a:rPr>
              <a:t>Antlaşması</a:t>
            </a:r>
            <a:r>
              <a:rPr lang="tr-TR" sz="2400" dirty="0">
                <a:solidFill>
                  <a:schemeClr val="bg1"/>
                </a:solidFill>
              </a:rPr>
              <a:t>’yla </a:t>
            </a:r>
            <a:r>
              <a:rPr lang="tr-TR" sz="2400" dirty="0" smtClean="0">
                <a:solidFill>
                  <a:schemeClr val="bg1"/>
                </a:solidFill>
              </a:rPr>
              <a:t>sağlanan </a:t>
            </a:r>
            <a:r>
              <a:rPr lang="tr-TR" sz="2400" dirty="0">
                <a:solidFill>
                  <a:srgbClr val="FFFF00"/>
                </a:solidFill>
              </a:rPr>
              <a:t>barış ortamı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>
                <a:solidFill>
                  <a:srgbClr val="FFFF00"/>
                </a:solidFill>
              </a:rPr>
              <a:t>İran üzerine sefer düzenleme </a:t>
            </a:r>
            <a:r>
              <a:rPr lang="tr-TR" sz="2400" dirty="0" smtClean="0">
                <a:solidFill>
                  <a:srgbClr val="FFFF00"/>
                </a:solidFill>
              </a:rPr>
              <a:t>kararıyla son </a:t>
            </a:r>
            <a:r>
              <a:rPr lang="tr-TR" sz="2400" dirty="0">
                <a:solidFill>
                  <a:srgbClr val="FFFF00"/>
                </a:solidFill>
              </a:rPr>
              <a:t>buldu</a:t>
            </a:r>
            <a:r>
              <a:rPr lang="tr-TR" sz="2400" dirty="0">
                <a:solidFill>
                  <a:schemeClr val="bg1"/>
                </a:solidFill>
              </a:rPr>
              <a:t>. Bu seferin getirdiği </a:t>
            </a:r>
            <a:r>
              <a:rPr lang="tr-TR" sz="2400" dirty="0">
                <a:solidFill>
                  <a:srgbClr val="FFFF00"/>
                </a:solidFill>
              </a:rPr>
              <a:t>mali yük </a:t>
            </a:r>
            <a:r>
              <a:rPr lang="tr-TR" sz="2400" dirty="0">
                <a:solidFill>
                  <a:schemeClr val="bg1"/>
                </a:solidFill>
              </a:rPr>
              <a:t>nedeniyle </a:t>
            </a:r>
            <a:r>
              <a:rPr lang="tr-TR" sz="2400" dirty="0" smtClean="0">
                <a:solidFill>
                  <a:srgbClr val="FFFF00"/>
                </a:solidFill>
              </a:rPr>
              <a:t>halktan </a:t>
            </a:r>
            <a:r>
              <a:rPr lang="tr-TR" sz="2400" dirty="0">
                <a:solidFill>
                  <a:srgbClr val="FFFF00"/>
                </a:solidFill>
              </a:rPr>
              <a:t>yeni vergiler istenmesi </a:t>
            </a:r>
            <a:r>
              <a:rPr lang="tr-TR" sz="2400" dirty="0">
                <a:solidFill>
                  <a:schemeClr val="bg1"/>
                </a:solidFill>
              </a:rPr>
              <a:t>ve buna bağlı olarak </a:t>
            </a:r>
            <a:r>
              <a:rPr lang="tr-TR" sz="2400" dirty="0" smtClean="0">
                <a:solidFill>
                  <a:srgbClr val="FFFF00"/>
                </a:solidFill>
              </a:rPr>
              <a:t>Anadolu ve </a:t>
            </a:r>
            <a:r>
              <a:rPr lang="tr-TR" sz="2400" dirty="0">
                <a:solidFill>
                  <a:srgbClr val="FFFF00"/>
                </a:solidFill>
              </a:rPr>
              <a:t>Rumeli’de eşkıyalık olaylarının artması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sonucunda </a:t>
            </a:r>
            <a:r>
              <a:rPr lang="tr-TR" sz="2400" dirty="0" smtClean="0">
                <a:solidFill>
                  <a:srgbClr val="FFFF00"/>
                </a:solidFill>
              </a:rPr>
              <a:t>İstanbul’a </a:t>
            </a:r>
            <a:r>
              <a:rPr lang="tr-TR" sz="2400" dirty="0">
                <a:solidFill>
                  <a:srgbClr val="FFFF00"/>
                </a:solidFill>
              </a:rPr>
              <a:t>yönelik büyük bir göç </a:t>
            </a:r>
            <a:r>
              <a:rPr lang="tr-TR" sz="2400" dirty="0">
                <a:solidFill>
                  <a:schemeClr val="bg1"/>
                </a:solidFill>
              </a:rPr>
              <a:t>başladı. </a:t>
            </a:r>
            <a:r>
              <a:rPr lang="tr-TR" sz="2400" dirty="0">
                <a:solidFill>
                  <a:srgbClr val="FFFF00"/>
                </a:solidFill>
              </a:rPr>
              <a:t>Bu göçler </a:t>
            </a:r>
            <a:r>
              <a:rPr lang="tr-TR" sz="2400" dirty="0" smtClean="0">
                <a:solidFill>
                  <a:srgbClr val="FFFF00"/>
                </a:solidFill>
              </a:rPr>
              <a:t>şehirdeki </a:t>
            </a:r>
            <a:r>
              <a:rPr lang="tr-TR" sz="2400" dirty="0">
                <a:solidFill>
                  <a:srgbClr val="FFFF00"/>
                </a:solidFill>
              </a:rPr>
              <a:t>işsizliği, enflasyonu, salgın hastalıkları ve </a:t>
            </a:r>
            <a:r>
              <a:rPr lang="tr-TR" sz="2400" dirty="0" smtClean="0">
                <a:solidFill>
                  <a:srgbClr val="FFFF00"/>
                </a:solidFill>
              </a:rPr>
              <a:t>güvenlik </a:t>
            </a:r>
            <a:r>
              <a:rPr lang="tr-TR" sz="2400" dirty="0" smtClean="0">
                <a:solidFill>
                  <a:schemeClr val="bg1"/>
                </a:solidFill>
              </a:rPr>
              <a:t>endişelerini </a:t>
            </a:r>
            <a:r>
              <a:rPr lang="tr-TR" sz="2400" dirty="0">
                <a:solidFill>
                  <a:schemeClr val="bg1"/>
                </a:solidFill>
              </a:rPr>
              <a:t>artırdı. </a:t>
            </a:r>
            <a:endParaRPr lang="tr-TR" sz="20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194622"/>
            <a:ext cx="2950720" cy="446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9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5724128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</a:rPr>
              <a:t>Bu </a:t>
            </a:r>
            <a:r>
              <a:rPr lang="tr-TR" sz="2400" dirty="0">
                <a:solidFill>
                  <a:schemeClr val="bg1"/>
                </a:solidFill>
              </a:rPr>
              <a:t>sorunlara </a:t>
            </a:r>
            <a:r>
              <a:rPr lang="tr-TR" sz="2400" dirty="0">
                <a:solidFill>
                  <a:srgbClr val="FFFF00"/>
                </a:solidFill>
              </a:rPr>
              <a:t>İran Seferi’nden </a:t>
            </a:r>
            <a:r>
              <a:rPr lang="tr-TR" sz="2400" dirty="0" smtClean="0">
                <a:solidFill>
                  <a:srgbClr val="FFFF00"/>
                </a:solidFill>
              </a:rPr>
              <a:t>başarısızlıkla </a:t>
            </a:r>
            <a:r>
              <a:rPr lang="tr-TR" sz="2400" dirty="0">
                <a:solidFill>
                  <a:srgbClr val="FFFF00"/>
                </a:solidFill>
              </a:rPr>
              <a:t>dönülmesi</a:t>
            </a:r>
            <a:r>
              <a:rPr lang="tr-TR" sz="2400" dirty="0">
                <a:solidFill>
                  <a:schemeClr val="bg1"/>
                </a:solidFill>
              </a:rPr>
              <a:t>, yöneticilerin </a:t>
            </a:r>
            <a:r>
              <a:rPr lang="tr-TR" sz="2400" dirty="0">
                <a:solidFill>
                  <a:srgbClr val="FFFF00"/>
                </a:solidFill>
              </a:rPr>
              <a:t>zevk ve sefa </a:t>
            </a:r>
            <a:r>
              <a:rPr lang="tr-TR" sz="2400" dirty="0" smtClean="0">
                <a:solidFill>
                  <a:srgbClr val="FFFF00"/>
                </a:solidFill>
              </a:rPr>
              <a:t>içinde yaşam </a:t>
            </a:r>
            <a:r>
              <a:rPr lang="tr-TR" sz="2400" dirty="0">
                <a:solidFill>
                  <a:srgbClr val="FFFF00"/>
                </a:solidFill>
              </a:rPr>
              <a:t>sürmesi, liyakatsiz atamalar ve esnafın </a:t>
            </a:r>
            <a:r>
              <a:rPr lang="tr-TR" sz="2400" dirty="0" smtClean="0">
                <a:solidFill>
                  <a:srgbClr val="FFFF00"/>
                </a:solidFill>
              </a:rPr>
              <a:t>yaşadığı zorluklar </a:t>
            </a:r>
            <a:r>
              <a:rPr lang="tr-TR" sz="2400" dirty="0">
                <a:solidFill>
                  <a:srgbClr val="FFFF00"/>
                </a:solidFill>
              </a:rPr>
              <a:t>da eklenince</a:t>
            </a:r>
            <a:r>
              <a:rPr lang="tr-TR" sz="2400" dirty="0">
                <a:solidFill>
                  <a:schemeClr val="bg1"/>
                </a:solidFill>
              </a:rPr>
              <a:t> merkezî yönetime karşı </a:t>
            </a:r>
            <a:r>
              <a:rPr lang="tr-TR" sz="2400" dirty="0" smtClean="0">
                <a:solidFill>
                  <a:srgbClr val="FFFF00"/>
                </a:solidFill>
              </a:rPr>
              <a:t>ayaklanmalar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>
                <a:solidFill>
                  <a:schemeClr val="bg1"/>
                </a:solidFill>
              </a:rPr>
              <a:t>başladı. Bu dönemde </a:t>
            </a:r>
            <a:r>
              <a:rPr lang="tr-TR" sz="2400" dirty="0">
                <a:solidFill>
                  <a:srgbClr val="FFFF00"/>
                </a:solidFill>
              </a:rPr>
              <a:t>bir yeniçeri olan </a:t>
            </a:r>
            <a:r>
              <a:rPr lang="tr-TR" sz="2400" dirty="0" smtClean="0">
                <a:solidFill>
                  <a:srgbClr val="FFFF00"/>
                </a:solidFill>
              </a:rPr>
              <a:t>Patrona Halil</a:t>
            </a:r>
            <a:r>
              <a:rPr lang="tr-TR" sz="2400" dirty="0" smtClean="0">
                <a:solidFill>
                  <a:schemeClr val="bg1"/>
                </a:solidFill>
              </a:rPr>
              <a:t>’in </a:t>
            </a:r>
            <a:r>
              <a:rPr lang="tr-TR" sz="2400" dirty="0">
                <a:solidFill>
                  <a:schemeClr val="bg1"/>
                </a:solidFill>
              </a:rPr>
              <a:t>liderliğinde başlayan isyan hareketi, kısa </a:t>
            </a:r>
            <a:r>
              <a:rPr lang="tr-TR" sz="2400" dirty="0" smtClean="0">
                <a:solidFill>
                  <a:schemeClr val="bg1"/>
                </a:solidFill>
              </a:rPr>
              <a:t>sürede </a:t>
            </a:r>
            <a:r>
              <a:rPr lang="tr-TR" sz="2400" dirty="0" smtClean="0">
                <a:solidFill>
                  <a:srgbClr val="FFFF00"/>
                </a:solidFill>
              </a:rPr>
              <a:t>esnafın</a:t>
            </a:r>
            <a:r>
              <a:rPr lang="tr-TR" sz="2400" dirty="0">
                <a:solidFill>
                  <a:srgbClr val="FFFF00"/>
                </a:solidFill>
              </a:rPr>
              <a:t>, halkın ve bazı ulemanın </a:t>
            </a:r>
            <a:r>
              <a:rPr lang="tr-TR" sz="2400" dirty="0">
                <a:solidFill>
                  <a:schemeClr val="bg1"/>
                </a:solidFill>
              </a:rPr>
              <a:t>da katılımıyla hızla </a:t>
            </a:r>
            <a:r>
              <a:rPr lang="tr-TR" sz="2400" dirty="0" smtClean="0">
                <a:solidFill>
                  <a:schemeClr val="bg1"/>
                </a:solidFill>
              </a:rPr>
              <a:t>yayıldı. </a:t>
            </a:r>
            <a:endParaRPr lang="tr-TR" sz="20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1194622"/>
            <a:ext cx="2950720" cy="446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42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5436096" cy="6858000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rgbClr val="FFFF00"/>
                </a:solidFill>
              </a:rPr>
              <a:t>Sultan </a:t>
            </a:r>
            <a:r>
              <a:rPr lang="tr-TR" sz="2400" dirty="0">
                <a:solidFill>
                  <a:srgbClr val="FFFF00"/>
                </a:solidFill>
              </a:rPr>
              <a:t>III. </a:t>
            </a:r>
            <a:r>
              <a:rPr lang="tr-TR" sz="2400" dirty="0" err="1">
                <a:solidFill>
                  <a:srgbClr val="FFFF00"/>
                </a:solidFill>
              </a:rPr>
              <a:t>Ahmed</a:t>
            </a:r>
            <a:r>
              <a:rPr lang="tr-TR" sz="2400" dirty="0">
                <a:solidFill>
                  <a:schemeClr val="bg1"/>
                </a:solidFill>
              </a:rPr>
              <a:t>, isyancıların </a:t>
            </a:r>
            <a:r>
              <a:rPr lang="tr-TR" sz="2400" dirty="0" smtClean="0">
                <a:solidFill>
                  <a:schemeClr val="bg1"/>
                </a:solidFill>
              </a:rPr>
              <a:t>isteği üzerine </a:t>
            </a:r>
            <a:r>
              <a:rPr lang="tr-TR" sz="2400" dirty="0">
                <a:solidFill>
                  <a:schemeClr val="bg1"/>
                </a:solidFill>
              </a:rPr>
              <a:t>Sadrazam </a:t>
            </a:r>
            <a:r>
              <a:rPr lang="tr-TR" sz="2400" dirty="0">
                <a:solidFill>
                  <a:srgbClr val="FFFF00"/>
                </a:solidFill>
              </a:rPr>
              <a:t>Nevşehirli Damat İbrahim Paşa</a:t>
            </a:r>
            <a:r>
              <a:rPr lang="tr-TR" sz="2400" dirty="0">
                <a:solidFill>
                  <a:schemeClr val="bg1"/>
                </a:solidFill>
              </a:rPr>
              <a:t>’yı </a:t>
            </a:r>
            <a:r>
              <a:rPr lang="tr-TR" sz="2400" dirty="0" smtClean="0">
                <a:solidFill>
                  <a:schemeClr val="bg1"/>
                </a:solidFill>
              </a:rPr>
              <a:t>ve bazı </a:t>
            </a:r>
            <a:r>
              <a:rPr lang="tr-TR" sz="2400" dirty="0">
                <a:solidFill>
                  <a:schemeClr val="bg1"/>
                </a:solidFill>
              </a:rPr>
              <a:t>yüksek rütbeli devlet görevlilerini idam </a:t>
            </a:r>
            <a:r>
              <a:rPr lang="tr-TR" sz="2400" dirty="0" smtClean="0">
                <a:solidFill>
                  <a:schemeClr val="bg1"/>
                </a:solidFill>
              </a:rPr>
              <a:t>ettirdikten sonra </a:t>
            </a:r>
            <a:r>
              <a:rPr lang="tr-TR" sz="2400" dirty="0">
                <a:solidFill>
                  <a:schemeClr val="bg1"/>
                </a:solidFill>
              </a:rPr>
              <a:t>tahtı yeğeni I. </a:t>
            </a:r>
            <a:r>
              <a:rPr lang="tr-TR" sz="2400" dirty="0" err="1">
                <a:solidFill>
                  <a:schemeClr val="bg1"/>
                </a:solidFill>
              </a:rPr>
              <a:t>Mahmud</a:t>
            </a:r>
            <a:r>
              <a:rPr lang="tr-TR" sz="2400" dirty="0">
                <a:solidFill>
                  <a:schemeClr val="bg1"/>
                </a:solidFill>
              </a:rPr>
              <a:t> bıraktı. Sultan </a:t>
            </a:r>
            <a:r>
              <a:rPr lang="tr-TR" sz="2400" dirty="0">
                <a:solidFill>
                  <a:srgbClr val="FFFF00"/>
                </a:solidFill>
              </a:rPr>
              <a:t>I. </a:t>
            </a:r>
            <a:r>
              <a:rPr lang="tr-TR" sz="2400" dirty="0" err="1" smtClean="0">
                <a:solidFill>
                  <a:srgbClr val="FFFF00"/>
                </a:solidFill>
              </a:rPr>
              <a:t>Mahmud</a:t>
            </a:r>
            <a:r>
              <a:rPr lang="tr-TR" sz="2400" dirty="0">
                <a:solidFill>
                  <a:srgbClr val="FFFF00"/>
                </a:solidFill>
              </a:rPr>
              <a:t> </a:t>
            </a:r>
            <a:r>
              <a:rPr lang="tr-TR" sz="2400" dirty="0" smtClean="0">
                <a:solidFill>
                  <a:srgbClr val="FFFF00"/>
                </a:solidFill>
              </a:rPr>
              <a:t>Dönem</a:t>
            </a:r>
            <a:r>
              <a:rPr lang="tr-TR" sz="2400" dirty="0" smtClean="0">
                <a:solidFill>
                  <a:schemeClr val="bg1"/>
                </a:solidFill>
              </a:rPr>
              <a:t>i’nin </a:t>
            </a:r>
            <a:r>
              <a:rPr lang="tr-TR" sz="2400" dirty="0">
                <a:solidFill>
                  <a:schemeClr val="bg1"/>
                </a:solidFill>
              </a:rPr>
              <a:t>ilk yıllarında da olaylar devam etti. Bu </a:t>
            </a:r>
            <a:r>
              <a:rPr lang="tr-TR" sz="2400" dirty="0" smtClean="0">
                <a:solidFill>
                  <a:schemeClr val="bg1"/>
                </a:solidFill>
              </a:rPr>
              <a:t>dönemde </a:t>
            </a:r>
            <a:r>
              <a:rPr lang="tr-TR" sz="2400" dirty="0">
                <a:solidFill>
                  <a:srgbClr val="FFFF00"/>
                </a:solidFill>
              </a:rPr>
              <a:t>Lale Devri</a:t>
            </a:r>
            <a:r>
              <a:rPr lang="tr-TR" sz="2400" dirty="0">
                <a:solidFill>
                  <a:schemeClr val="bg1"/>
                </a:solidFill>
              </a:rPr>
              <a:t>’nin sembollerinden olan </a:t>
            </a:r>
            <a:r>
              <a:rPr lang="tr-TR" sz="2400" dirty="0">
                <a:solidFill>
                  <a:srgbClr val="FFFF00"/>
                </a:solidFill>
              </a:rPr>
              <a:t>lale </a:t>
            </a:r>
            <a:r>
              <a:rPr lang="tr-TR" sz="2400" dirty="0" smtClean="0">
                <a:solidFill>
                  <a:srgbClr val="FFFF00"/>
                </a:solidFill>
              </a:rPr>
              <a:t>bahçeleri ve </a:t>
            </a:r>
            <a:r>
              <a:rPr lang="tr-TR" sz="2400" dirty="0">
                <a:solidFill>
                  <a:srgbClr val="FFFF00"/>
                </a:solidFill>
              </a:rPr>
              <a:t>köşkler, isyancılar tarafından yakılıp talan edildi</a:t>
            </a:r>
            <a:r>
              <a:rPr lang="tr-TR" sz="2400" dirty="0">
                <a:solidFill>
                  <a:schemeClr val="bg1"/>
                </a:solidFill>
              </a:rPr>
              <a:t>. </a:t>
            </a:r>
            <a:r>
              <a:rPr lang="tr-TR" sz="2400" dirty="0" smtClean="0">
                <a:solidFill>
                  <a:schemeClr val="bg1"/>
                </a:solidFill>
              </a:rPr>
              <a:t>Sultan </a:t>
            </a:r>
            <a:r>
              <a:rPr lang="tr-TR" sz="2400" dirty="0">
                <a:solidFill>
                  <a:srgbClr val="FFFF00"/>
                </a:solidFill>
              </a:rPr>
              <a:t>I. </a:t>
            </a:r>
            <a:r>
              <a:rPr lang="tr-TR" sz="2400" dirty="0" err="1">
                <a:solidFill>
                  <a:srgbClr val="FFFF00"/>
                </a:solidFill>
              </a:rPr>
              <a:t>Mahmud</a:t>
            </a:r>
            <a:r>
              <a:rPr lang="tr-TR" sz="2400" dirty="0">
                <a:solidFill>
                  <a:schemeClr val="bg1"/>
                </a:solidFill>
              </a:rPr>
              <a:t>, Patrona Halil </a:t>
            </a:r>
            <a:r>
              <a:rPr lang="tr-TR" sz="2400" dirty="0" smtClean="0">
                <a:solidFill>
                  <a:schemeClr val="bg1"/>
                </a:solidFill>
              </a:rPr>
              <a:t>İsyanı sonrasında </a:t>
            </a:r>
            <a:r>
              <a:rPr lang="tr-TR" sz="2400" dirty="0" smtClean="0">
                <a:solidFill>
                  <a:srgbClr val="FFFF00"/>
                </a:solidFill>
              </a:rPr>
              <a:t>isyancıları </a:t>
            </a:r>
            <a:r>
              <a:rPr lang="tr-TR" sz="2400" dirty="0">
                <a:solidFill>
                  <a:srgbClr val="FFFF00"/>
                </a:solidFill>
              </a:rPr>
              <a:t>etkisiz hâle getirerek asayişi yeniden sağladı </a:t>
            </a:r>
            <a:r>
              <a:rPr lang="tr-TR" sz="2400" dirty="0" smtClean="0">
                <a:solidFill>
                  <a:srgbClr val="FFFF00"/>
                </a:solidFill>
              </a:rPr>
              <a:t>ve merkezî </a:t>
            </a:r>
            <a:r>
              <a:rPr lang="tr-TR" sz="2400" dirty="0">
                <a:solidFill>
                  <a:srgbClr val="FFFF00"/>
                </a:solidFill>
              </a:rPr>
              <a:t>otoriteyi güçlendirdi.</a:t>
            </a:r>
            <a:endParaRPr lang="tr-TR" sz="2000" dirty="0">
              <a:solidFill>
                <a:srgbClr val="FFFF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/>
          <a:srcRect l="64389" t="25391" r="16241" b="22438"/>
          <a:stretch/>
        </p:blipFill>
        <p:spPr>
          <a:xfrm>
            <a:off x="5724128" y="1196752"/>
            <a:ext cx="2948253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75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9" y="1206456"/>
            <a:ext cx="8447483" cy="4749391"/>
          </a:xfrm>
        </p:spPr>
      </p:pic>
    </p:spTree>
    <p:extLst>
      <p:ext uri="{BB962C8B-B14F-4D97-AF65-F5344CB8AC3E}">
        <p14:creationId xmlns:p14="http://schemas.microsoft.com/office/powerpoint/2010/main" val="92589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2313</TotalTime>
  <Words>1225</Words>
  <Application>Microsoft Office PowerPoint</Application>
  <PresentationFormat>Ekran Gösterisi (4:3)</PresentationFormat>
  <Paragraphs>27</Paragraphs>
  <Slides>29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5" baseType="lpstr">
      <vt:lpstr>Arial</vt:lpstr>
      <vt:lpstr>Calibri</vt:lpstr>
      <vt:lpstr>Century Gothic</vt:lpstr>
      <vt:lpstr>Times New Roman</vt:lpstr>
      <vt:lpstr>Wingdings 3</vt:lpstr>
      <vt:lpstr>Duman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TOSHIBA</dc:creator>
  <cp:lastModifiedBy>toshiba</cp:lastModifiedBy>
  <cp:revision>214</cp:revision>
  <dcterms:created xsi:type="dcterms:W3CDTF">2011-02-19T12:21:16Z</dcterms:created>
  <dcterms:modified xsi:type="dcterms:W3CDTF">2026-10-01T12:48:02Z</dcterms:modified>
</cp:coreProperties>
</file>