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830" r:id="rId2"/>
  </p:sldMasterIdLst>
  <p:notesMasterIdLst>
    <p:notesMasterId r:id="rId30"/>
  </p:notesMasterIdLst>
  <p:sldIdLst>
    <p:sldId id="256" r:id="rId3"/>
    <p:sldId id="440" r:id="rId4"/>
    <p:sldId id="441" r:id="rId5"/>
    <p:sldId id="443" r:id="rId6"/>
    <p:sldId id="444" r:id="rId7"/>
    <p:sldId id="446" r:id="rId8"/>
    <p:sldId id="464" r:id="rId9"/>
    <p:sldId id="445" r:id="rId10"/>
    <p:sldId id="447" r:id="rId11"/>
    <p:sldId id="465" r:id="rId12"/>
    <p:sldId id="466" r:id="rId13"/>
    <p:sldId id="467" r:id="rId14"/>
    <p:sldId id="458" r:id="rId15"/>
    <p:sldId id="468" r:id="rId16"/>
    <p:sldId id="454" r:id="rId17"/>
    <p:sldId id="469" r:id="rId18"/>
    <p:sldId id="455" r:id="rId19"/>
    <p:sldId id="470" r:id="rId20"/>
    <p:sldId id="456" r:id="rId21"/>
    <p:sldId id="471" r:id="rId22"/>
    <p:sldId id="460" r:id="rId23"/>
    <p:sldId id="461" r:id="rId24"/>
    <p:sldId id="457" r:id="rId25"/>
    <p:sldId id="472" r:id="rId26"/>
    <p:sldId id="462" r:id="rId27"/>
    <p:sldId id="463" r:id="rId28"/>
    <p:sldId id="45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3328-DFA2-4A43-84EB-592A06657654}" type="datetimeFigureOut">
              <a:rPr lang="tr-TR" smtClean="0"/>
              <a:t>07.09.2017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A6E0-6D4C-45DE-B570-67A9C4BAE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1995A5B-8873-4537-98BF-6673111E4AE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2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C1EEF-FBAC-4E0B-ADF3-37DE59CC4E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26ACA-A5F3-4D60-B58E-D1EDDB0C8B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7C44-63C0-466C-8776-FA96F3EE4CB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4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1470D-B5C5-4EC1-958A-9B10643974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3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CD650-5940-4224-8B53-905208F69F6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2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60DC2-4E7A-4A49-B5F3-10A9D041EB6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5809E-CEC3-429B-923E-289300B914B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54200-CB88-4B9E-BDB9-25CC4FE1EBE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5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65216-AA37-4668-A005-505BFF0A0E5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8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8CEA6-9C3B-4A26-96E7-32F1D18295A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1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5697-C52C-4747-A53E-8DF4C3F2D2D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EBF2891-1F2D-46D9-9209-30EE0EFB96A6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59186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 UYANIŞ: Yurdumuzun İşgaline Tepkiler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524000" y="4056559"/>
            <a:ext cx="9144000" cy="16557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ARİF ÖZBEYLİ</a:t>
            </a:r>
          </a:p>
          <a:p>
            <a:r>
              <a:rPr lang="tr-TR" smtClean="0"/>
              <a:t>TARİH ÖĞRETMENİ</a:t>
            </a:r>
          </a:p>
          <a:p>
            <a:r>
              <a:rPr lang="tr-TR" smtClean="0">
                <a:hlinkClick r:id="rId2"/>
              </a:rPr>
              <a:t>www.tariheglencesi.com</a:t>
            </a:r>
            <a:endParaRPr lang="tr-TR" smtClean="0"/>
          </a:p>
          <a:p>
            <a:r>
              <a:rPr lang="tr-TR" smtClean="0"/>
              <a:t>Youtube kanalı: tariheglencesi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03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682580"/>
            <a:ext cx="11208913" cy="5808371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rgbClr val="FFFF00"/>
                </a:solidFill>
              </a:rPr>
              <a:t>Mustafa Kemal</a:t>
            </a:r>
            <a:r>
              <a:rPr lang="tr-TR" sz="2800" dirty="0"/>
              <a:t>, Sevr Antlaşması’nı büyük bir tepkiyle karşıladı. O, bu antlaşma hakkındaki </a:t>
            </a:r>
            <a:r>
              <a:rPr lang="tr-TR" sz="2800" dirty="0" smtClean="0"/>
              <a:t>düşüncelerini soran </a:t>
            </a:r>
            <a:r>
              <a:rPr lang="tr-TR" sz="2800" dirty="0"/>
              <a:t>bir gazeteciye şu cevabı vermiştir: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“</a:t>
            </a:r>
            <a:r>
              <a:rPr lang="tr-TR" sz="2800" dirty="0">
                <a:solidFill>
                  <a:srgbClr val="FFFF00"/>
                </a:solidFill>
              </a:rPr>
              <a:t>Sevr Antlaşması Türk milleti </a:t>
            </a:r>
            <a:r>
              <a:rPr lang="tr-TR" sz="2800" dirty="0"/>
              <a:t>için öylesine uğursuz bir idam kararnamesidir ki onun bir dost ağzından </a:t>
            </a:r>
            <a:r>
              <a:rPr lang="tr-TR" sz="2800" dirty="0" smtClean="0"/>
              <a:t>çıkmamasını dileriz</a:t>
            </a:r>
            <a:r>
              <a:rPr lang="tr-TR" sz="2800" dirty="0"/>
              <a:t>. Bu konuşmamız sırasında bile Sevr Antlaşması’nı ağzıma almak istemem. Sevr </a:t>
            </a:r>
            <a:r>
              <a:rPr lang="tr-TR" sz="2800" dirty="0" smtClean="0"/>
              <a:t>Antlaşması’nı kafasından </a:t>
            </a:r>
            <a:r>
              <a:rPr lang="tr-TR" sz="2800" dirty="0"/>
              <a:t>çıkarmayan milletlerle güven temeline dayanan ilişkilere girişemeyiz. </a:t>
            </a:r>
            <a:r>
              <a:rPr lang="tr-TR" sz="2800" dirty="0">
                <a:solidFill>
                  <a:srgbClr val="FFFF00"/>
                </a:solidFill>
              </a:rPr>
              <a:t>Bize göre böyle bir </a:t>
            </a:r>
            <a:r>
              <a:rPr lang="tr-TR" sz="2800" dirty="0" smtClean="0">
                <a:solidFill>
                  <a:srgbClr val="FFFF00"/>
                </a:solidFill>
              </a:rPr>
              <a:t>antlaşma yoktur</a:t>
            </a:r>
            <a:r>
              <a:rPr lang="tr-TR" sz="2800" dirty="0">
                <a:solidFill>
                  <a:srgbClr val="FFFF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1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437883"/>
            <a:ext cx="10972800" cy="5688282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/>
              <a:t>Mustafa Kemal gibi Büyük Millet Meclisi de Sevr Antlaşması’na şiddetle karşı çıktı. </a:t>
            </a:r>
            <a:r>
              <a:rPr lang="tr-TR" dirty="0" smtClean="0">
                <a:solidFill>
                  <a:srgbClr val="FFFF00"/>
                </a:solidFill>
              </a:rPr>
              <a:t>Meclisimiz 19 Ağustos 1920 tarihli toplantısında aldığı kararla bu antlaşmayı </a:t>
            </a:r>
            <a:r>
              <a:rPr lang="tr-TR" dirty="0">
                <a:solidFill>
                  <a:srgbClr val="FFFF00"/>
                </a:solidFill>
              </a:rPr>
              <a:t>imzalayanları ve onaylayanları vatan haini ilan </a:t>
            </a:r>
            <a:r>
              <a:rPr lang="tr-TR" dirty="0" smtClean="0">
                <a:solidFill>
                  <a:srgbClr val="FFFF00"/>
                </a:solidFill>
              </a:rPr>
              <a:t>etti. </a:t>
            </a:r>
            <a:r>
              <a:rPr lang="tr-TR" dirty="0" smtClean="0"/>
              <a:t>Sevr </a:t>
            </a:r>
            <a:r>
              <a:rPr lang="tr-TR" dirty="0"/>
              <a:t>Antlaşması’ndan sonra Türk milleti yabancıların vatanına ve bağımsızlığına yönelik niyetlerini </a:t>
            </a:r>
            <a:r>
              <a:rPr lang="tr-TR" dirty="0" smtClean="0"/>
              <a:t>açıkça görmeye </a:t>
            </a:r>
            <a:r>
              <a:rPr lang="tr-TR" dirty="0"/>
              <a:t>başladı. Buna karşı öfkesini de topyekûn bir mücadeleye girişerek gösterdi.</a:t>
            </a:r>
          </a:p>
        </p:txBody>
      </p:sp>
    </p:spTree>
    <p:extLst>
      <p:ext uri="{BB962C8B-B14F-4D97-AF65-F5344CB8AC3E}">
        <p14:creationId xmlns:p14="http://schemas.microsoft.com/office/powerpoint/2010/main" val="233183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971" y="206062"/>
            <a:ext cx="11642501" cy="6439437"/>
          </a:xfrm>
          <a:solidFill>
            <a:schemeClr val="accent4">
              <a:lumMod val="25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“Türkler padişahın buyruklarına uymaktan vazgeçtiler. Mustafa Kemal’e her yandan </a:t>
            </a:r>
            <a:r>
              <a:rPr lang="tr-TR" sz="2800" dirty="0" smtClean="0"/>
              <a:t>yardım yağmaya </a:t>
            </a:r>
            <a:r>
              <a:rPr lang="tr-TR" sz="2800" dirty="0"/>
              <a:t>başladı. Anadolu, duygusal olduğu kadar içten, gerçek bir halk </a:t>
            </a:r>
            <a:r>
              <a:rPr lang="tr-TR" sz="2800" dirty="0" smtClean="0"/>
              <a:t>ayaklanmasına tanık </a:t>
            </a:r>
            <a:r>
              <a:rPr lang="tr-TR" sz="2800" dirty="0"/>
              <a:t>oldu. Her yaştan binlerce kadın ve erkek, Meclis Hükûmetinin emrine girmek için </a:t>
            </a:r>
            <a:r>
              <a:rPr lang="tr-TR" sz="2800" dirty="0" smtClean="0"/>
              <a:t>Ankara’ya geldi</a:t>
            </a:r>
            <a:r>
              <a:rPr lang="tr-TR" sz="2800" dirty="0"/>
              <a:t>. Erkekler kurulmakta olan orduya katılıyor, köylü kadınlar cephane taşıyor, hâli vakti yerinde </a:t>
            </a:r>
            <a:r>
              <a:rPr lang="tr-TR" sz="2800" dirty="0" smtClean="0"/>
              <a:t>aile kızları </a:t>
            </a:r>
            <a:r>
              <a:rPr lang="tr-TR" sz="2800" dirty="0"/>
              <a:t>yaralılara bakıyor ya da askere elbise dikiyordu. İstanbul Meclisinin tutuklanmaktan kurtulan </a:t>
            </a:r>
            <a:r>
              <a:rPr lang="tr-TR" sz="2800" dirty="0" smtClean="0"/>
              <a:t>milletvekilleri, her </a:t>
            </a:r>
            <a:r>
              <a:rPr lang="tr-TR" sz="2800" dirty="0"/>
              <a:t>rütbeden subaylar, memurlar, öğrenciler, mühendis ve doktorlar İngiliz hatlarını gizlice </a:t>
            </a:r>
            <a:r>
              <a:rPr lang="tr-TR" sz="2800" dirty="0" smtClean="0"/>
              <a:t>aşarak Ankara’ya </a:t>
            </a:r>
            <a:r>
              <a:rPr lang="tr-TR" sz="2800" dirty="0"/>
              <a:t>geliyor; zengin-fakir herkes vatan hizmetine koşuyordu.”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Benoit </a:t>
            </a:r>
            <a:r>
              <a:rPr lang="tr-TR" sz="2800" dirty="0" err="1"/>
              <a:t>Mechin</a:t>
            </a:r>
            <a:r>
              <a:rPr lang="tr-TR" sz="2800" dirty="0"/>
              <a:t>, Mustafa Kemal, s. 196.</a:t>
            </a:r>
          </a:p>
        </p:txBody>
      </p:sp>
    </p:spTree>
    <p:extLst>
      <p:ext uri="{BB962C8B-B14F-4D97-AF65-F5344CB8AC3E}">
        <p14:creationId xmlns:p14="http://schemas.microsoft.com/office/powerpoint/2010/main" val="322850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489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18 ARALIK 2016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28" t="29523" r="31335" b="25518"/>
          <a:stretch/>
        </p:blipFill>
        <p:spPr>
          <a:xfrm>
            <a:off x="2833353" y="978794"/>
            <a:ext cx="6478072" cy="55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B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4528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883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27 KASIM 2014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88" t="41474" r="33095" b="29501"/>
          <a:stretch/>
        </p:blipFill>
        <p:spPr>
          <a:xfrm>
            <a:off x="2318197" y="1094705"/>
            <a:ext cx="8361168" cy="49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C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844442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8247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26 KASIM 2015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50" t="28669" r="61892" b="31208"/>
          <a:stretch/>
        </p:blipFill>
        <p:spPr>
          <a:xfrm>
            <a:off x="2446985" y="1068947"/>
            <a:ext cx="6915955" cy="53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C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06980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5368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24 KASIM 2016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68" t="18425" r="33735" b="25802"/>
          <a:stretch/>
        </p:blipFill>
        <p:spPr>
          <a:xfrm>
            <a:off x="3245475" y="953037"/>
            <a:ext cx="4970849" cy="57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0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124" y="1403797"/>
            <a:ext cx="11153104" cy="5001296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İtilaf </a:t>
            </a:r>
            <a:r>
              <a:rPr lang="tr-TR" dirty="0"/>
              <a:t>Devletleri, Paris Barış Konferansı’nda Birinci Dünya Savaşı’nın yenilen devletleriyle barış </a:t>
            </a:r>
            <a:r>
              <a:rPr lang="tr-TR" dirty="0" smtClean="0"/>
              <a:t>antlaşmaları imzaladıkları </a:t>
            </a:r>
            <a:r>
              <a:rPr lang="tr-TR" dirty="0"/>
              <a:t>halde Osmanlı Devleti ile yapacakları antlaşmayı daha </a:t>
            </a:r>
            <a:r>
              <a:rPr lang="tr-TR" dirty="0" smtClean="0"/>
              <a:t>sonrayı bırakmışlardı</a:t>
            </a:r>
            <a:r>
              <a:rPr lang="tr-TR" dirty="0"/>
              <a:t>. İtilaf Devletleri, Paris Barış Konferansı’nda yarım bıraktıkları işi tamamlamak üzere önce </a:t>
            </a:r>
            <a:r>
              <a:rPr lang="tr-TR" dirty="0" smtClean="0"/>
              <a:t>Londra’da, </a:t>
            </a:r>
            <a:r>
              <a:rPr lang="tr-TR" dirty="0" smtClean="0">
                <a:solidFill>
                  <a:srgbClr val="FFFF00"/>
                </a:solidFill>
              </a:rPr>
              <a:t>1920 </a:t>
            </a:r>
            <a:r>
              <a:rPr lang="tr-TR" dirty="0">
                <a:solidFill>
                  <a:srgbClr val="FFFF00"/>
                </a:solidFill>
              </a:rPr>
              <a:t>yılı Nisan ayı ortalarında da San Remo’da </a:t>
            </a:r>
            <a:r>
              <a:rPr lang="tr-TR" dirty="0"/>
              <a:t>bir araya geldiler.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412124" y="423861"/>
            <a:ext cx="11153104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tr-TR" sz="2800" dirty="0"/>
              <a:t>6.Konu: Türk Milletini İmha Planı: Sevr Antlaşması</a:t>
            </a:r>
          </a:p>
        </p:txBody>
      </p:sp>
    </p:spTree>
    <p:extLst>
      <p:ext uri="{BB962C8B-B14F-4D97-AF65-F5344CB8AC3E}">
        <p14:creationId xmlns:p14="http://schemas.microsoft.com/office/powerpoint/2010/main" val="372194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C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8782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81430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13 ARALIK 2015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0" t="40051" r="49734" b="13282"/>
          <a:stretch/>
        </p:blipFill>
        <p:spPr>
          <a:xfrm>
            <a:off x="2369712" y="1262130"/>
            <a:ext cx="7791719" cy="51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D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649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9610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24 KASIM 2016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31" t="34929" r="62212" b="15558"/>
          <a:stretch/>
        </p:blipFill>
        <p:spPr>
          <a:xfrm>
            <a:off x="3219718" y="1043190"/>
            <a:ext cx="5172716" cy="5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3028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36731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15 MAYIS 2016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7990" t="19498" r="31819" b="44059"/>
          <a:stretch/>
        </p:blipFill>
        <p:spPr>
          <a:xfrm>
            <a:off x="2167943" y="1017432"/>
            <a:ext cx="7894064" cy="53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D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4280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3200" dirty="0"/>
              <a:t>KPSS’YE HAZIRLIK DAHA KOLAY</a:t>
            </a:r>
            <a:br>
              <a:rPr lang="tr-TR" sz="3200" dirty="0"/>
            </a:br>
            <a:r>
              <a:rPr lang="tr-TR" sz="32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1628801"/>
            <a:ext cx="3431257" cy="4867031"/>
          </a:xfrm>
        </p:spPr>
      </p:pic>
    </p:spTree>
    <p:extLst>
      <p:ext uri="{BB962C8B-B14F-4D97-AF65-F5344CB8AC3E}">
        <p14:creationId xmlns:p14="http://schemas.microsoft.com/office/powerpoint/2010/main" val="26233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blog-en.casamare.net/wp-content/uploads/2009/03/1920-san-remo-admiral-beatty-and-his-sta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6" y="399245"/>
            <a:ext cx="7479745" cy="55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Metin kutusu 3"/>
          <p:cNvSpPr txBox="1">
            <a:spLocks noChangeArrowheads="1"/>
          </p:cNvSpPr>
          <p:nvPr/>
        </p:nvSpPr>
        <p:spPr bwMode="auto">
          <a:xfrm>
            <a:off x="3484910" y="6099332"/>
            <a:ext cx="4708436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FFFF00"/>
                </a:solidFill>
              </a:rPr>
              <a:t>San Remo Konferansı</a:t>
            </a:r>
          </a:p>
        </p:txBody>
      </p:sp>
    </p:spTree>
    <p:extLst>
      <p:ext uri="{BB962C8B-B14F-4D97-AF65-F5344CB8AC3E}">
        <p14:creationId xmlns:p14="http://schemas.microsoft.com/office/powerpoint/2010/main" val="732238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07 -0.37731 L -0.43607 -0.37731 C -0.43568 -0.28287 -0.43633 -0.18842 -0.43503 -0.09398 C -0.4349 -0.08125 -0.43255 -0.06898 -0.4319 -0.05625 C -0.43151 -0.04953 -0.43151 -0.04236 -0.43086 -0.03564 C -0.43047 -0.03171 -0.42943 -0.02824 -0.42865 -0.0243 L -0.42761 -0.01875 C -0.42735 -0.01435 -0.42708 -0.00995 -0.42656 -0.00555 C -0.4263 -0.00301 -0.42565 -0.00069 -0.42552 0.00186 C -0.42487 0.02385 -0.42513 0.04584 -0.42448 0.0676 C -0.42435 0.07014 -0.4237 0.07269 -0.42344 0.07524 C -0.42305 0.07894 -0.42279 0.08264 -0.4224 0.08635 C -0.42214 0.08843 -0.42162 0.09005 -0.42136 0.09213 C -0.41953 0.10417 -0.42044 0.10324 -0.41914 0.11829 C -0.41901 0.12084 -0.41849 0.12338 -0.4181 0.12593 C -0.41771 0.13403 -0.41758 0.14213 -0.41706 0.15024 C -0.41693 0.15232 -0.41628 0.15394 -0.41602 0.15579 C -0.4155 0.16088 -0.41537 0.16598 -0.41498 0.17084 C -0.41393 0.18149 -0.41406 0.17524 -0.41289 0.18403 C -0.40938 0.20926 -0.41211 0.19329 -0.40964 0.20649 C -0.40938 0.21713 -0.40925 0.22801 -0.4086 0.23843 C -0.4082 0.24422 -0.40703 0.24977 -0.40651 0.25533 C -0.40599 0.26042 -0.40586 0.26551 -0.40547 0.27037 C -0.40482 0.27801 -0.40378 0.28542 -0.40339 0.29306 C -0.40208 0.31436 -0.40313 0.30556 -0.40117 0.31922 C -0.40091 0.32385 -0.40052 0.3375 -0.39909 0.34375 C -0.39818 0.34746 -0.39675 0.35093 -0.39597 0.35486 C -0.39492 0.35973 -0.39531 0.36551 -0.39388 0.36991 C -0.39271 0.37315 -0.39154 0.37616 -0.39063 0.3794 C -0.38581 0.39653 -0.39141 0.38079 -0.38646 0.4 C -0.38555 0.40324 -0.38425 0.40625 -0.3832 0.40949 C -0.38216 0.4132 -0.38138 0.41713 -0.38008 0.42061 C -0.37852 0.42477 -0.37643 0.42801 -0.37487 0.43195 C -0.36901 0.44537 -0.36745 0.45255 -0.36003 0.46574 C -0.3586 0.46829 -0.35716 0.47061 -0.35586 0.47315 C -0.35469 0.4757 -0.35391 0.47848 -0.35261 0.48079 C -0.35169 0.48241 -0.35026 0.48287 -0.34948 0.48449 C -0.34388 0.49537 -0.3418 0.50394 -0.33568 0.51274 C -0.33373 0.51551 -0.33151 0.5176 -0.32943 0.52014 C -0.32761 0.52454 -0.3263 0.52963 -0.32409 0.53334 C -0.31354 0.55209 -0.31706 0.54329 -0.31042 0.55209 C -0.28998 0.5794 -0.3082 0.55718 -0.29662 0.56899 C -0.29557 0.57014 -0.29453 0.5713 -0.29349 0.57269 C -0.29128 0.5757 -0.28958 0.57986 -0.28711 0.58218 C -0.28555 0.5838 -0.2836 0.58334 -0.2819 0.58403 C -0.27943 0.58519 -0.27682 0.58635 -0.27448 0.58774 C -0.27188 0.58936 -0.26953 0.59144 -0.26706 0.59352 C -0.26498 0.59514 -0.26289 0.59769 -0.26068 0.59908 C -0.25742 0.60116 -0.23776 0.60834 -0.2375 0.60857 L -0.2237 0.60649 C -0.22057 0.60417 -0.21641 0.59399 -0.21419 0.58774 C -0.21315 0.58473 -0.21211 0.58149 -0.21107 0.57848 C -0.21029 0.57593 -0.20964 0.57338 -0.20899 0.57084 C -0.2086 0.56713 -0.2086 0.5632 -0.20794 0.55973 C -0.20755 0.55741 -0.20625 0.55602 -0.20586 0.55394 C -0.20508 0.55047 -0.20521 0.54653 -0.20469 0.54283 C -0.20391 0.53635 -0.20261 0.5338 -0.20052 0.52778 C -0.20013 0.52153 -0.2 0.51505 -0.19948 0.50903 C -0.19896 0.50255 -0.19766 0.49792 -0.19636 0.49213 C -0.19597 0.48774 -0.1957 0.48334 -0.19518 0.47894 C -0.1944 0.47061 -0.19076 0.45278 -0.18998 0.44885 C -0.18958 0.44329 -0.18958 0.4375 -0.18893 0.43195 C -0.18854 0.42871 -0.18737 0.4257 -0.18672 0.42246 C -0.18633 0.42014 -0.1862 0.4176 -0.18568 0.41505 C -0.18073 0.3882 -0.18672 0.425 -0.18151 0.39445 C -0.18112 0.3919 -0.18086 0.38936 -0.18047 0.38681 C -0.17761 0.36899 -0.1819 0.40255 -0.17722 0.36436 C -0.17695 0.36111 -0.17669 0.35811 -0.17617 0.35486 C -0.175 0.34676 -0.17331 0.33866 -0.17201 0.33056 C -0.16797 0.30649 -0.17513 0.34514 -0.16888 0.31181 C -0.1681 0.30301 -0.16758 0.29422 -0.16667 0.28542 C -0.16654 0.28357 -0.16589 0.28172 -0.16563 0.27986 C -0.16524 0.27616 -0.16498 0.27223 -0.16458 0.26852 C -0.16419 0.26111 -0.16432 0.25348 -0.16354 0.24607 C -0.16315 0.2426 -0.16172 0.24005 -0.16146 0.23658 C -0.16068 0.22732 -0.16081 0.21783 -0.16042 0.20857 C -0.15964 0.19445 -0.1582 0.18774 -0.15612 0.17269 C -0.15586 0.16274 -0.15625 0.15255 -0.15508 0.14283 C -0.15469 0.13959 -0.15261 0.13797 -0.15195 0.13519 C -0.15091 0.13102 -0.15052 0.12639 -0.14987 0.12199 C -0.14948 0.1176 -0.14948 0.1132 -0.1487 0.10903 C -0.14844 0.10672 -0.14701 0.10556 -0.14662 0.10324 C -0.14583 0.09838 -0.14623 0.09329 -0.14557 0.0882 C -0.1444 0.07848 -0.14401 0.07824 -0.14141 0.0713 C -0.14063 0.06158 -0.14024 0.05649 -0.13919 0.04699 C -0.13893 0.04375 -0.13867 0.04074 -0.13815 0.0375 C -0.13763 0.0338 -0.13646 0.0301 -0.13607 0.02639 C -0.13542 0.02014 -0.1349 0.01366 -0.13399 0.00764 C -0.13347 0.00417 -0.13242 0.00139 -0.1319 -0.00185 C -0.13138 -0.00439 -0.13125 -0.00694 -0.13086 -0.00926 C -0.12878 -0.02245 -0.12448 -0.04884 -0.12448 -0.04884 C -0.12409 -0.0537 -0.1237 -0.05879 -0.12344 -0.06389 C -0.12305 -0.06944 -0.12279 -0.075 -0.1224 -0.08078 C -0.12136 -0.09328 -0.12227 -0.08935 -0.11914 -0.09768 C -0.11654 -0.12106 -0.11992 -0.08958 -0.11706 -0.12199 C -0.11641 -0.12893 -0.11576 -0.13588 -0.11498 -0.14259 C -0.11406 -0.15092 -0.11328 -0.15254 -0.11172 -0.16157 C -0.11042 -0.16944 -0.10938 -0.17592 -0.1086 -0.18402 C -0.10677 -0.20601 -0.10886 -0.19189 -0.10547 -0.21018 L -0.10339 -0.22152 C -0.09779 -0.23148 -0.10287 -0.22384 -0.09492 -0.23101 C -0.09375 -0.23194 -0.09297 -0.23402 -0.09167 -0.23472 C -0.08828 -0.23657 -0.08112 -0.23842 -0.08112 -0.23842 C -0.06419 -0.23773 -0.04727 -0.23842 -0.03047 -0.23657 C -0.02891 -0.23634 -0.02761 -0.23402 -0.02617 -0.23287 C -0.02383 -0.23078 -0.02123 -0.22916 -0.01888 -0.22731 C -0.00964 -0.21088 -0.0168 -0.225 -0.00716 -0.20092 C -0.00417 -0.19328 -0.00065 -0.18611 0.00234 -0.17847 C 0.00599 -0.16851 0.00911 -0.1581 0.01289 -0.14838 C 0.03528 -0.08958 0.01992 -0.14027 0.04036 -0.06389 C 0.04596 -0.04259 0.05338 -0.02245 0.05729 -4.44444E-6 C 0.0625 0.03125 0.06562 0.05139 0.07409 0.08635 L 0.08685 0.13889 C 0.08854 0.14653 0.09075 0.15371 0.09206 0.16158 C 0.09531 0.18033 0.09792 0.19931 0.10156 0.21783 C 0.10338 0.22662 0.10521 0.23542 0.1069 0.24422 C 0.10833 0.25232 0.1095 0.26042 0.11107 0.26852 C 0.11445 0.28611 0.11823 0.30348 0.12161 0.32107 C 0.1306 0.3669 0.12422 0.34144 0.13437 0.37755 C 0.13685 0.39607 0.13945 0.41829 0.14284 0.4375 C 0.14349 0.44144 0.14375 0.44537 0.14492 0.44885 C 0.14661 0.45417 0.14883 0.45926 0.1513 0.46389 C 0.15247 0.46621 0.15417 0.46736 0.15547 0.46945 C 0.16614 0.48565 0.14583 0.46667 0.17877 0.4882 L 0.17877 0.4882 C 0.18542 0.49422 0.19492 0.50324 0.20195 0.50695 C 0.20677 0.50973 0.21185 0.51042 0.2168 0.51274 C 0.21992 0.51412 0.22305 0.5169 0.2263 0.51829 C 0.23502 0.52199 0.24414 0.52292 0.2526 0.52778 C 0.25729 0.5301 0.26185 0.53241 0.2664 0.53519 C 0.28021 0.54375 0.26797 0.53889 0.27903 0.54283 C 0.28685 0.54213 0.29466 0.54352 0.30234 0.54074 C 0.3043 0.54028 0.30495 0.53542 0.30651 0.53334 C 0.30885 0.53033 0.31172 0.52917 0.31393 0.52593 C 0.33528 0.49329 0.30768 0.52593 0.32982 0.50139 C 0.34466 0.46436 0.32292 0.51736 0.36042 0.44121 C 0.36549 0.43102 0.36992 0.40811 0.37305 0.39815 C 0.37734 0.38473 0.38255 0.37223 0.38685 0.3588 C 0.38828 0.3544 0.38984 0.35 0.39101 0.34561 C 0.39596 0.32686 0.39857 0.31088 0.4026 0.29121 C 0.40325 0.28797 0.40403 0.28473 0.40482 0.28172 C 0.40573 0.26019 0.40677 0.22963 0.40898 0.21042 C 0.41224 0.18172 0.41068 0.19792 0.41328 0.16158 C 0.41354 0.14514 0.41367 0.12894 0.41432 0.11274 C 0.41445 0.10949 0.41523 0.10649 0.41536 0.10324 C 0.41627 0.07639 0.41653 0.04954 0.41745 0.02246 C 0.41758 0.0169 0.41823 0.01135 0.41849 0.00556 C 0.41888 -0.00115 0.41901 -0.0081 0.41953 -0.01504 C 0.42044 -0.02453 0.42174 -0.03379 0.42278 -0.04305 C 0.42357 -0.05069 0.42409 -0.0581 0.42487 -0.06574 C 0.42526 -0.06944 0.42565 -0.07314 0.42591 -0.07708 C 0.4276 -0.10139 0.42682 -0.08703 0.42799 -0.12014 C 0.42877 -0.17963 0.42799 -0.23912 0.43008 -0.29861 C 0.43047 -0.30671 0.43333 -0.31389 0.43542 -0.32106 C 0.43646 -0.32476 0.43711 -0.32893 0.43854 -0.3324 C 0.43971 -0.33472 0.44114 -0.3368 0.44284 -0.33796 C 0.4444 -0.33935 0.44635 -0.33935 0.44805 -0.33981 C 0.45156 -0.33935 0.45521 -0.33981 0.45859 -0.33796 C 0.46002 -0.33726 0.46458 -0.32615 0.46497 -0.32476 C 0.47786 -0.2875 0.46901 -0.30926 0.47656 -0.29097 C 0.48073 -0.2618 0.47643 -0.29051 0.4819 -0.25902 C 0.48229 -0.25671 0.48242 -0.25393 0.48294 -0.25162 C 0.48424 -0.24537 0.48711 -0.23287 0.48711 -0.23287 C 0.48789 -0.22338 0.48919 -0.21412 0.48932 -0.20463 C 0.48958 -0.14838 0.48919 -0.09189 0.48828 -0.03564 C 0.48815 -0.03217 0.48672 -0.02939 0.48607 -0.02615 C 0.48398 -0.01643 0.48424 -0.00856 0.47552 -0.0037 C 0.472 -0.00185 0.46081 0.0051 0.45443 0.00764 C 0.45091 0.0088 0.44739 0.00996 0.44388 0.01135 C 0.42409 0.00811 0.40403 0.00949 0.38476 0.00186 L 0.37526 -0.00185 C 0.37383 -0.00254 0.37239 -0.00347 0.37096 -0.0037 C 0.36497 -0.00486 0.35898 -0.00509 0.35299 -0.00555 L 0.33398 -0.01134 C 0.33086 -0.01203 0.3276 -0.0118 0.32448 -0.01319 C 0.32161 -0.01435 0.31888 -0.01689 0.31601 -0.01875 C 0.27903 -0.0162 0.24206 -0.01643 0.20508 -0.01134 C 0.20156 -0.01064 0.19883 -0.00463 0.19557 -0.00185 C 0.19466 -0.00092 0.19349 -0.00092 0.19245 -4.44444E-6 C 0.18711 0.00486 0.18229 0.01158 0.17656 0.01505 C 0.17552 0.01574 0.17448 0.01621 0.17344 0.0169 C 0.172 0.01806 0.17083 0.02061 0.16927 0.02061 C 0.14739 0.02246 0.12552 0.02199 0.10377 0.02246 C 0.09844 0.025 0.09844 0.02477 0.09206 0.02824 C 0.09101 0.02871 0.08997 0.0294 0.08893 0.0301 C 0.08854 0.03264 0.08828 0.03519 0.08789 0.0375 C 0.0875 0.03959 0.08698 0.04121 0.08685 0.04329 C 0.0845 0.06621 0.0875 0.05047 0.08359 0.06945 C 0.08229 0.07639 0.07943 0.09005 0.07943 0.09005 C 0.07903 0.09653 0.0789 0.10278 0.07838 0.10903 C 0.07747 0.12014 0.07643 0.13149 0.07513 0.14283 C 0.07487 0.14584 0.07435 0.14908 0.07409 0.15209 C 0.07331 0.16274 0.07292 0.17338 0.072 0.18403 C 0.07187 0.18658 0.07122 0.18912 0.07096 0.19167 C 0.06888 0.20857 0.06653 0.22524 0.06458 0.24236 C 0.06354 0.25162 0.06315 0.26135 0.06146 0.27037 C 0.05924 0.28195 0.05781 0.29167 0.05508 0.30232 C 0.05338 0.30926 0.05156 0.31598 0.04987 0.32292 C 0.04805 0.33033 0.04922 0.33311 0.04453 0.33982 C 0.03971 0.34723 0.03398 0.35232 0.02877 0.3588 C 0.02721 0.36042 0.02617 0.36343 0.02448 0.36436 C 0.01055 0.37107 -0.00378 0.37524 -0.01771 0.38125 C -0.02552 0.38449 -0.0332 0.38912 -0.04102 0.3926 L -0.04948 0.3963 C -0.0599 0.39561 -0.0763 0.39931 -0.08854 0.3926 C -0.0918 0.39074 -0.09492 0.38866 -0.09805 0.38681 C -0.10847 0.36829 -0.09453 0.39283 -0.1224 0.35116 C -0.12422 0.34838 -0.12604 0.34537 -0.12761 0.3419 C -0.13099 0.33403 -0.13373 0.32524 -0.13711 0.31736 C -0.14597 0.29746 -0.1556 0.27871 -0.16458 0.25926 C -0.17735 0.23149 -0.18737 0.20625 -0.19844 0.17477 C -0.25742 0.00556 -0.16849 0.23982 -0.2586 0.00764 C -0.26276 -0.00324 -0.26641 -0.01458 -0.27136 -0.0243 C -0.28008 -0.04189 -0.28867 -0.05995 -0.29766 -0.07708 C -0.3056 -0.09189 -0.31328 -0.10694 -0.32201 -0.12014 C -0.32448 -0.12384 -0.32682 -0.12801 -0.32943 -0.13148 C -0.33867 -0.14351 -0.35156 -0.16342 -0.36419 -0.17083 C -0.37617 -0.17801 -0.37591 -0.17639 -0.38854 -0.17847 C -0.39271 -0.17708 -0.39727 -0.17731 -0.40117 -0.17453 C -0.40313 -0.17338 -0.40391 -0.16944 -0.40547 -0.16713 C -0.40755 -0.16389 -0.40977 -0.16111 -0.41185 -0.15764 C -0.41393 -0.15416 -0.41576 -0.14976 -0.4181 -0.14652 C -0.43034 -0.12986 -0.42136 -0.15 -0.43503 -0.12569 C -0.44701 -0.10439 -0.42383 -0.14629 -0.44349 -0.10694 C -0.44427 -0.10532 -0.4457 -0.10486 -0.44662 -0.10324 C -0.44896 -0.09907 -0.45091 -0.09467 -0.453 -0.09004 C -0.45404 -0.08773 -0.45534 -0.08541 -0.45612 -0.08264 C -0.45781 -0.07662 -0.45899 -0.07014 -0.46042 -0.06389 C -0.46081 -0.06203 -0.4612 -0.06018 -0.46146 -0.0581 C -0.46641 -0.02476 -0.46511 -0.03472 -0.46771 -0.0037 C -0.46667 0.03264 -0.46641 0.06899 -0.46458 0.1051 C -0.46419 0.11297 -0.46341 0.12084 -0.46146 0.12778 C -0.45873 0.13727 -0.45365 0.14445 -0.45091 0.15394 C -0.44844 0.16274 -0.44649 0.16991 -0.44349 0.17848 C -0.43932 0.19005 -0.43516 0.19838 -0.42969 0.20857 C -0.42253 0.22176 -0.41406 0.23959 -0.40443 0.24977 C -0.39518 0.25926 -0.39063 0.26158 -0.38008 0.26667 C -0.37057 0.2713 -0.3612 0.27639 -0.35156 0.27986 C -0.3474 0.28125 -0.3431 0.28149 -0.33893 0.28172 C -0.3237 0.28264 -0.3086 0.28287 -0.29349 0.28357 L -0.21107 0.27037 C -0.20651 0.26968 -0.20169 0.26945 -0.1974 0.26667 C -0.19245 0.26366 -0.18815 0.25834 -0.1836 0.25348 C -0.12969 0.19676 -0.15781 0.22014 -0.12344 0.19352 C -0.11719 0.18241 -0.11458 0.17662 -0.10443 0.16899 C -0.09141 0.15926 -0.07695 0.15579 -0.06419 0.14468 C -0.0457 0.12801 -0.05482 0.13727 -0.0336 0.11274 C -0.03151 0.11019 -0.02031 0.09676 -0.01888 0.09584 L -0.01563 0.09399 C -0.01354 0.08959 -0.0112 0.08542 -0.00938 0.08079 C -0.00873 0.07917 -0.00886 0.07686 -0.0082 0.07524 C -0.00703 0.0713 -0.00404 0.06389 -0.00404 0.06389 C -0.003 0.05463 -0.00352 0.05463 -0.00091 0.04699 C 0.00039 0.04306 0.00195 0.03936 0.00338 0.03565 C 0.00573 0.02963 0.00547 0.03241 0.00547 0.02824 L 0.0013 0.01505 L 0.00234 0.00556 L 0.00013 -4.44444E-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97" y="1571223"/>
            <a:ext cx="11075831" cy="4524778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/>
              <a:t>San Remo Konferansı’na katılan </a:t>
            </a:r>
            <a:r>
              <a:rPr lang="tr-TR" sz="2800" dirty="0" smtClean="0"/>
              <a:t>İngiliz, Fransız </a:t>
            </a:r>
            <a:r>
              <a:rPr lang="tr-TR" sz="2800" dirty="0"/>
              <a:t>ve İtalyan temsilciler burada </a:t>
            </a:r>
            <a:r>
              <a:rPr lang="tr-TR" sz="2800" dirty="0" smtClean="0"/>
              <a:t>Osmanlı Devleti’ne </a:t>
            </a:r>
            <a:r>
              <a:rPr lang="tr-TR" sz="2800" dirty="0"/>
              <a:t>imzalatacakları antlaşma </a:t>
            </a:r>
            <a:r>
              <a:rPr lang="tr-TR" sz="2800" dirty="0" smtClean="0"/>
              <a:t>taslağına son </a:t>
            </a:r>
            <a:r>
              <a:rPr lang="tr-TR" sz="2800" dirty="0"/>
              <a:t>şeklini verdiler. 11 Mayıs 1920’de </a:t>
            </a:r>
            <a:r>
              <a:rPr lang="tr-TR" sz="2800" dirty="0" smtClean="0"/>
              <a:t>de aldıkları </a:t>
            </a:r>
            <a:r>
              <a:rPr lang="tr-TR" sz="2800" dirty="0"/>
              <a:t>kararları Paris’te bulunan </a:t>
            </a:r>
            <a:r>
              <a:rPr lang="tr-TR" sz="2800" dirty="0" smtClean="0"/>
              <a:t>Osmanlı heyetine </a:t>
            </a:r>
            <a:r>
              <a:rPr lang="tr-TR" sz="2800" dirty="0"/>
              <a:t>bildirerek antlaşmanın bir ay </a:t>
            </a:r>
            <a:r>
              <a:rPr lang="tr-TR" sz="2800" dirty="0" smtClean="0"/>
              <a:t>içinde imzalanmasını </a:t>
            </a:r>
            <a:r>
              <a:rPr lang="tr-TR" sz="2800" dirty="0"/>
              <a:t>istediler. Bir yandan da </a:t>
            </a:r>
            <a:r>
              <a:rPr lang="tr-TR" sz="2800" dirty="0" smtClean="0"/>
              <a:t>Osmanlı yönetimini </a:t>
            </a:r>
            <a:r>
              <a:rPr lang="tr-TR" sz="2800" dirty="0"/>
              <a:t>bu antlaşmayı kabul </a:t>
            </a:r>
            <a:r>
              <a:rPr lang="tr-TR" sz="2800" dirty="0" smtClean="0"/>
              <a:t>etmeye zorlamak </a:t>
            </a:r>
            <a:r>
              <a:rPr lang="tr-TR" sz="2800" dirty="0"/>
              <a:t>için Anadolu ve Trakya’daki </a:t>
            </a:r>
            <a:r>
              <a:rPr lang="tr-TR" sz="2800" dirty="0" smtClean="0"/>
              <a:t>Yunan birliklerini </a:t>
            </a:r>
            <a:r>
              <a:rPr lang="tr-TR" sz="2800" dirty="0"/>
              <a:t>harekete geçirdiler.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72801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456" y="549275"/>
            <a:ext cx="11603865" cy="59753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Bunun </a:t>
            </a:r>
            <a:r>
              <a:rPr lang="tr-TR" sz="2800" dirty="0" smtClean="0">
                <a:cs typeface="Times New Roman" pitchFamily="18" charset="0"/>
              </a:rPr>
              <a:t>üzerine hükûmet</a:t>
            </a:r>
            <a:r>
              <a:rPr lang="tr-TR" sz="2800" dirty="0">
                <a:cs typeface="Times New Roman" pitchFamily="18" charset="0"/>
              </a:rPr>
              <a:t>, devletin ileri gelenlerine </a:t>
            </a:r>
            <a:r>
              <a:rPr lang="tr-TR" sz="2800" dirty="0" smtClean="0">
                <a:cs typeface="Times New Roman" pitchFamily="18" charset="0"/>
              </a:rPr>
              <a:t>antlaşmanın imzalanması </a:t>
            </a:r>
            <a:r>
              <a:rPr lang="tr-TR" sz="2800" dirty="0">
                <a:cs typeface="Times New Roman" pitchFamily="18" charset="0"/>
              </a:rPr>
              <a:t>yönünde görüş bildirdi. </a:t>
            </a:r>
            <a:r>
              <a:rPr lang="tr-TR" sz="2800" dirty="0" smtClean="0">
                <a:cs typeface="Times New Roman" pitchFamily="18" charset="0"/>
              </a:rPr>
              <a:t>Öneri, Saltanat </a:t>
            </a:r>
            <a:r>
              <a:rPr lang="tr-TR" sz="2800" dirty="0">
                <a:cs typeface="Times New Roman" pitchFamily="18" charset="0"/>
              </a:rPr>
              <a:t>Şûrasında da görüşüldü ve </a:t>
            </a:r>
            <a:r>
              <a:rPr lang="tr-TR" sz="2800" dirty="0" smtClean="0">
                <a:cs typeface="Times New Roman" pitchFamily="18" charset="0"/>
              </a:rPr>
              <a:t>Topçu </a:t>
            </a:r>
            <a:r>
              <a:rPr lang="tr-TR" sz="2800" dirty="0" err="1" smtClean="0">
                <a:cs typeface="Times New Roman" pitchFamily="18" charset="0"/>
              </a:rPr>
              <a:t>Feriki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(Korgenerali) Rıza Paşa dışındaki </a:t>
            </a:r>
            <a:r>
              <a:rPr lang="tr-TR" sz="2800" dirty="0" smtClean="0">
                <a:cs typeface="Times New Roman" pitchFamily="18" charset="0"/>
              </a:rPr>
              <a:t>tüm üyeler </a:t>
            </a:r>
            <a:r>
              <a:rPr lang="tr-TR" sz="2800" dirty="0">
                <a:cs typeface="Times New Roman" pitchFamily="18" charset="0"/>
              </a:rPr>
              <a:t>tarafından kabul edildi. Bu kararın </a:t>
            </a:r>
            <a:r>
              <a:rPr lang="tr-TR" sz="2800" dirty="0" smtClean="0">
                <a:cs typeface="Times New Roman" pitchFamily="18" charset="0"/>
              </a:rPr>
              <a:t>ardından antlaşma </a:t>
            </a:r>
            <a:r>
              <a:rPr lang="tr-TR" sz="2800" dirty="0">
                <a:cs typeface="Times New Roman" pitchFamily="18" charset="0"/>
              </a:rPr>
              <a:t>metni, Fransa’ya giden </a:t>
            </a:r>
            <a:r>
              <a:rPr lang="tr-TR" sz="2800" dirty="0" smtClean="0">
                <a:cs typeface="Times New Roman" pitchFamily="18" charset="0"/>
              </a:rPr>
              <a:t>bir Osmanlı </a:t>
            </a:r>
            <a:r>
              <a:rPr lang="tr-TR" sz="2800" dirty="0">
                <a:cs typeface="Times New Roman" pitchFamily="18" charset="0"/>
              </a:rPr>
              <a:t>heyeti tarafından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10 Ağustos 1920’de Paris yakınlarındaki Sevr kasabasında imzalandı. 433 maddesi </a:t>
            </a:r>
            <a:r>
              <a:rPr lang="tr-TR" sz="2800" dirty="0">
                <a:cs typeface="Times New Roman" pitchFamily="18" charset="0"/>
              </a:rPr>
              <a:t>bulunan Sevr </a:t>
            </a:r>
            <a:r>
              <a:rPr lang="tr-TR" sz="2800" dirty="0" smtClean="0">
                <a:cs typeface="Times New Roman" pitchFamily="18" charset="0"/>
              </a:rPr>
              <a:t>Antlaşması’nın bazı </a:t>
            </a:r>
            <a:r>
              <a:rPr lang="tr-TR" sz="2800" dirty="0">
                <a:cs typeface="Times New Roman" pitchFamily="18" charset="0"/>
              </a:rPr>
              <a:t>maddeleri şunlardır: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1624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97" y="296215"/>
            <a:ext cx="11303358" cy="6362162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1800" dirty="0">
                <a:cs typeface="Times New Roman" pitchFamily="18" charset="0"/>
              </a:rPr>
              <a:t> </a:t>
            </a:r>
            <a:r>
              <a:rPr lang="tr-TR" sz="2200" dirty="0">
                <a:cs typeface="Times New Roman" pitchFamily="18" charset="0"/>
              </a:rPr>
              <a:t>1) Osmanlı Devleti’nin elinde İstanbul ve çevresi ile Anadolu’da küçük bir toprak parçası kalacaktır. </a:t>
            </a:r>
            <a:r>
              <a:rPr lang="tr-TR" sz="2200" dirty="0" smtClean="0">
                <a:cs typeface="Times New Roman" pitchFamily="18" charset="0"/>
              </a:rPr>
              <a:t>Ancak Osmanlı </a:t>
            </a:r>
            <a:r>
              <a:rPr lang="tr-TR" sz="2200" dirty="0">
                <a:cs typeface="Times New Roman" pitchFamily="18" charset="0"/>
              </a:rPr>
              <a:t>Devleti antlaşmaya uymazsa İstanbul da Türklerin elinden alınacaktır.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200" dirty="0">
                <a:cs typeface="Times New Roman" pitchFamily="18" charset="0"/>
              </a:rPr>
              <a:t>2) Boğazlar savaş zamanında bile bütün devletlerin gemilerine açık tutulacak, Boğazlar bölgesi </a:t>
            </a:r>
            <a:r>
              <a:rPr lang="tr-TR" sz="2200" dirty="0" smtClean="0">
                <a:cs typeface="Times New Roman" pitchFamily="18" charset="0"/>
              </a:rPr>
              <a:t>kendine ait </a:t>
            </a:r>
            <a:r>
              <a:rPr lang="tr-TR" sz="2200" dirty="0">
                <a:cs typeface="Times New Roman" pitchFamily="18" charset="0"/>
              </a:rPr>
              <a:t>bayrağı ve bütçesi olan bir komisyon tarafından yönetilecektir.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200" dirty="0">
                <a:cs typeface="Times New Roman" pitchFamily="18" charset="0"/>
              </a:rPr>
              <a:t>3) Osmanlı Devleti’nde zorunlu askerlik kaldırılacak, toplam asker sayısı 50.700’ü geçmeyecektir. </a:t>
            </a:r>
            <a:r>
              <a:rPr lang="tr-TR" sz="2200" dirty="0" smtClean="0">
                <a:cs typeface="Times New Roman" pitchFamily="18" charset="0"/>
              </a:rPr>
              <a:t>Bu ordunun </a:t>
            </a:r>
            <a:r>
              <a:rPr lang="tr-TR" sz="2200" dirty="0">
                <a:cs typeface="Times New Roman" pitchFamily="18" charset="0"/>
              </a:rPr>
              <a:t>tank, top, ağır makineli tüfek ve uçak gibi silahları olmayacaktır.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200" dirty="0">
                <a:cs typeface="Times New Roman" pitchFamily="18" charset="0"/>
              </a:rPr>
              <a:t>4. Çeşitli nedenlerle ülkeden ayrılan Hristiyan azınlıklar geri dönebilecek ve bunların zararları </a:t>
            </a:r>
            <a:r>
              <a:rPr lang="tr-TR" sz="2200" dirty="0" smtClean="0">
                <a:cs typeface="Times New Roman" pitchFamily="18" charset="0"/>
              </a:rPr>
              <a:t>Osmanlı Devleti </a:t>
            </a:r>
            <a:r>
              <a:rPr lang="tr-TR" sz="2200" dirty="0">
                <a:cs typeface="Times New Roman" pitchFamily="18" charset="0"/>
              </a:rPr>
              <a:t>tarafından karşılanacaktır.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200" dirty="0">
                <a:cs typeface="Times New Roman" pitchFamily="18" charset="0"/>
              </a:rPr>
              <a:t>5. Kapitülasyonlar İtilaf Devletlerinin yararlanacağı şekilde genişletilerek yeniden yürürlüğe konulacaktır.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200" dirty="0">
                <a:cs typeface="Times New Roman" pitchFamily="18" charset="0"/>
              </a:rPr>
              <a:t>6) Mondros Ateşkes Antlaşması’nın İtilaf Devletlerine istedikleri yerleri işgal etme ve </a:t>
            </a:r>
            <a:r>
              <a:rPr lang="tr-TR" sz="2200" dirty="0" smtClean="0">
                <a:cs typeface="Times New Roman" pitchFamily="18" charset="0"/>
              </a:rPr>
              <a:t>haberleşmeyi denetleme </a:t>
            </a:r>
            <a:r>
              <a:rPr lang="tr-TR" sz="2200" dirty="0">
                <a:cs typeface="Times New Roman" pitchFamily="18" charset="0"/>
              </a:rPr>
              <a:t>imkânları veren maddeleri yürürlükte kalmaya devam edecektir</a:t>
            </a:r>
            <a:r>
              <a:rPr lang="tr-TR" sz="2200" dirty="0" smtClean="0">
                <a:cs typeface="Times New Roman" pitchFamily="18" charset="0"/>
              </a:rPr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99438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0" t="19848" r="35015" b="16412"/>
          <a:stretch/>
        </p:blipFill>
        <p:spPr>
          <a:xfrm>
            <a:off x="1339404" y="1044123"/>
            <a:ext cx="9182636" cy="5601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160050"/>
            <a:ext cx="115895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8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90" y="399245"/>
            <a:ext cx="9144000" cy="580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48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xQSERUTExQVFhQXGRkXGRgYGBcXFxsYFhcYFxgcHxcYHSggGBonHRcYIjIhJSkrLi4uGCIzODMsNygtLisBCgoKDg0OGxAQGzckICQyLywwMjg3LCwsLjg0LTIvNDg3Ny4yLjA0LywvLTgsLC8sLC8yLCwsLCwsLCwvNDQsLP/AABEIAJ8BPgMBEQACEQEDEQH/xAAcAAEAAgIDAQAAAAAAAAAAAAAABQYDBAECBwj/xABMEAACAQIDBAQICQoEBgMBAAABAhEAAwQSIQUGMUETIlFhFjJTcXOBkZMHIzRCUrGy0eIUFTM1YnKhs9LhF1SSwSRVVmOC8EOU8SX/xAAbAQEAAgMBAQAAAAAAAAAAAAAABAUCAwYHAf/EAEERAAEDAgIFCQcCBQMEAwAAAAEAAgMEEQUhEjFBUXEGExRSYYGRodEVIjIzscHwNOEjQnKy8RZUYoKSouIkU8L/2gAMAwEAAhEDEQA/AI7804CzhbV25YtFjbQ68WOQE/Xqe+q5pnll5uO5cTYBXNLRtmFzYNAu4nUB+ahtVaubTweQxg7OfkYaPYfrn1V0zeSuJGQNc8BuVze9t+W23msTNhIBeC42v7trE7s9QB4X+i3dnYzZxQdLhbef9kCP4nSoVXgOKQPcGtL2jaLZjhrv2fVbWxUE9nRyNbf+V17g7r2tbtyUtj8Lsu3a6TobZB4BR1vYTpVbQtqZqlsUbdJ18wfO+6y+T4WWxvMnuAD4vpbXcnZZcYfYODdFdbNsqwBBg8xXato4CL6FlwD6mdji0vOSyeDeF8hb9lfehQdQLDpc/WKeDeF8hb9lOhQdQJ0ufrFPBvC+Qt+ynQoOoE6XP1ing3hfIW/ZToUHUCdLn6xTwbwvkLfsp0KDqBOlz9Yp4N4XyFv2U6FB1AnS5+sU8G8L5C37KdCg6gTpc/WKeDeF8hb9lOhQdQJ0ufrFPBvC+Qt+ynQoOoE6XP1ing3hfIW/ZToUHUCdLm6xTwbwvkLfsp0KDqBOlzdYp4N4XyFv2U6FB1AnS5usU8G8L5C37KdCg6gTpc/WKx3dh4JSoa1ZUtooJAJOggAnXiPbWLqWmaQC0ZrIVNQcw4rJ4N4XyFv2Vl0KDqBY9Lm6xTwbwvkLfsp0KDqBOlz9Yp4N4XyFv2U6FB1AnS5+sU8G8L5C37KdCg6gTpc/WKeDeF8hb9lOhQdQJ0ufrFPBvC+Qt+ynQoOoE6XP1ing3hfIW/ZToUHUCdLn6xTwbwvkLfsp0KDqBOlz9Yp4N4XyFv2U6FB1AnS5+sU8G8L5C37KdCg6gTpc/WKeDeF8hb9lOhQdQJ0ufrFPBvC+Qt+ynQoOoE6XP1ing3hfIW/ZToUHUCdLn6xXK7uYQH5PbPqrCTD4HtLQLdq2R10zHBxN+xSSbq4IgH8mtew1wcr5I3lmlqK7SNkb2B2jrXbwUwX+Wtez+9Yc9JvWfMs3J4KYL/LWvZ/enPSb05lm5PBTBf5a17P7056TenMs3J4KYL/LWvZ/enPSb05lm5PBTBf5a17P7056TenMs3KA303fw1rDq1uwinpAJA5ZXMfwFbYJXl2ZWqaNobkFDb04e7kssZKGzbI7ICL9R5d9dXyRqKWOokZILSE+6d42gbt/b3KXXRzS4eww/C34x27Cd42DdbwvfwN7trav28UMXh3Z7LfEq4N1c0cV7o189W+P1pfG6Hm3ABw962RXOxNsb3UZszdDCYZT01t9qZ4ynAFrgtRx6TIwjNIyzxyNUmbEamY/wyIbdew0uFxs28QvgYBrz4LvtTZGDNlxh9kbUt3gM1tntXXQOpkZlLwVMQdDoToeFRy+okylqYyDkcxf6DwvY6jkvpzaWgGxWfB4lbqK6kEEDgZAMaie7h6q+xEFosLdm7sXOSscx5DlmrNa0oiURKIlESiJRF0vXVRSzEBQJJOgAFfHODRc6l9AJNgojE7wqDFtC/aSSi8DwkEk8OXPjVHVY/TwmzPf4al1WG8j66rGlIObH/IZ+GtReJ2neuSC2VSfFTTSdBnPWJ7SI81UlTj9RLdrPdB8fFdbh/IikhLXzuL3DZqb4az4hYrGJdGDK7SO0lgfOrSDUKHFauM3DyeOatqrkvhlQ0N5sN7W5H08Quty9cZi/S3Ax1kMQBx4L4sa8I5Csji9WX6en6LW3klhgi5vQv23z/PLsWxe2rfYg9IFgRCrCk8ywYmfNIqW7lDUkgiwt5qsi5C0bWOD3kk6jqt5m/5xWpjXa8WNxpJGXQQqjuUkx2zrr5hUGrxKWplEjtmobFb4bycpqGnkhBuXggnUbdmvV9VadkbRF5BMC4PGWddNMwH0TyP3V3VDWsqog9pz2jaF5DieGzYfUGGUcDnYjsW/UxV6URKIlESiJREoiURKIlESiJRFyBJjtrGSRsbS5xsAsmMc92i0XJUtaEKJ7K80mc10jizVfJehRBwYA7XZY7uLtqYZ0U97KPrNarqSynleLtYTwBKzA19Wki2RSiJREoirW/8A8mX0q/YuVvp/iWmf4VrbKxuHxVhbd/GWsKiJbUBkNx2YIsnQgKNe2ryjwKWVonfGXNOYAIGV9pz17hY7bhSn4g3D9FsOclsyb2FxkAMrnbc5dh2SO6eD2ds/EdPZ2tZZ8pSLlhysNE+LcBnTtrrK6WsrIubkpiBe+Th6Fc00NabgrHsPCYPBhhhtvdEHgtlsccsxxJ7T7ayqZKmpsZaO9tXvIABqcptcQ5XMm3r7jWMuFmY5A8JnTjVPPWUdO4tmgY0jWDIAfDX4DPYpUdLPJbQBN+w28dSrIwV8Xrl0X8+cA/GIqkuABLLbMcuIMnSZ4VUVnK6ja0CmjOkLZ/ykd+dxsy37FYnkw+Zv8Z1t1t/os9zHZJ6RGUATnEunfJAlQO0gCrCg5R0dULOOg7cfsudr+TlZSm7Rpt3j7hbYYHgR7av7qgXNESiJREoih9p7cCHJayu8kEmcikdpHjGTGUEcDqIqnxHF46UWZZztVty6LBOTtRiL8wWstfSsbHhsuoLEXnuR0jlo5cFnQzlGnEc5rkqvFaipFnGw3Bel4ZyYoaAh7W6T95ztw3eZ7V0quXQpREoiURKIlESNQQSCOBBII9Y83Ct0FRJA7SjNiodbh9NWx83UMDh9OB1hdbqZjLMzGZBLMSDpqNeqdOVbpMQqXuDnPNxmoUXJ/DoozG2IWIsdptxOatWwsYbtrreOpKMe0gAg+sEH113mG1fSqdsm3UeK8exnDzQVj4NgzHA6lIVOVWlESiJREoiURKIlESiLpfvKgljAkDtJJMAADUknQAamsJJWRt0nmwWccT5DosFypnC7vXnVbiXBbLcVZZ6hgggaEPx0PaOEVxGMV/SpNFnwt8/zYu4wOlhpInGdl3Ottta18uBvnwCz2NhXGco+IZY1IW2ikqSQCGkxqNdKrHxWaHA3B8vzZvVqyrguQIc+1xI+ymcFsOxaWFtIeEswDM0cyTxOprVZJayaQ3Lj3ZAKu4rZl3CAkDpMOCT1R17azOonrIJPDWB7PmpSXc3WG4OjJlr1O9Ce3JY7O0LbsFVwSeA1Ex5xrX26jSUc8bdJzcls19UZKIq1v/8AJl9Kv2Llb6f4lpn+FSe42Hx2GwiAbHXEB8twXHv4cSGRQsKVJUQAYJ4k12MUNGImNFUW2GrRdrJudXabcFBq6p9RJpluoAeAspXHbx4iwVF7YuHt5joDiMOSQIkhVQsQJEkAxIpLHSRxOlNWdFuv3XeGvWdg2rXDFLM8MY3Mqt7VxWe+SLVs3GGbL1VW3bDAAaLMasRpqQ3DgOYgkrsZktDIY2My1uub7TnYu1X1AC3E3VVPS4NGA9um52ezZ9Bu17Vw127wCKD9LNKjviAW82nnFfW8jZedAdINDft8NXmojuWUXNHRjOnuy0fHX5LqvTIPmXfbbMTrxLAmJ7OFb6rkcLXgkz3H9v3Wil5YuGU8eW8fv6hYcdfZ7ZUJdSYLEZZCjrMNCdSAV0B1aq6i5OVkU7ZJmXa3M5g3t2KxreUdHNA6OF9nOyGRFr9uzimA2dbNpSwRyxzlhlbVmz6OAJAJ0PYBVNV1876p0oJab9osrmkoIGUrYSA4W7DfasjbOIfPbuMmkZD1rR4iSujEweTDUDjEGbR8o6ynObtIa87/AJZQqvk5RVGbW6BtbIADwtrURvJh7qtbLXm61uQEBtqD0jrMFmJbqjWefCp/+oqmrN/h0TsJzyB+6zwrkpRNbIH+8fhztlcA31axfJdsNvA4BFxMx5FNJH7rE6+uugpuUcZbaZtj2alR1vIWqY8mmcHN7cj6ea77S24GtlbYcM3VzaLlB4tMnUcu+t1Vj1PzTuaN3bNYUKh5H4g+oaJ2aLL5m7Tl3E61CooAAHAVxRJcbleuxxtjYGMFgMguwE18WepTuA3Nx15c6YZ8vItlSZEggORIg8RpW5tPI4XAVdNi9FC7RfIL9lz9LrDtXdfF4YZr1h1WJzABlGsaskgeYmvj4Xs1hZ0+JUtQbRyAndqPgbFQ9alOSiJREoiURKIu+GvPbcvbIBIykEEqewwCNRyPeasaDEpaO+hmDsK5/GuTsGKFrnnRcNoAzWFVYarcdX5uD1iYIk6QeJrXHiNRHIXtdrz7Fsn5O0M8DYXM+EAAgDSy7beKsGD3gTKou5lYaFo6kgSW0JKjjxrr6THKaVrQ82cvM8S5K19I5zms0mDURnlw18crdq37W1bLOEVwSdBElTAJ0cDKdAefKrFlbTvk5trwXblSyYfVRxc8+NwZvIIG5blSVDXDuAJJAHaTA9pr4SALlfQ0uNgtdcZmGZLd51jNK2rkZdNQSAHmdAsk8qguxOmb/MpzcMqnfyLi5jQgU3Ve0rCQ1wBV4TBM9Ro1hoOh7DX2PEqd5sHW45L5JhtTG3SLfDP6LaB51OUFaj40nSzbe6xOUZVbo55zey5ABzMmOwnSq+fEoY2mxudysKfDZ5XC7bA7VJ4HY5W4t264d1WFVVy21JABYKxY5+IzTwPAa1zdTVyVBu9dPSUUdMPd1q07LxgAyMQByP1yarZoifeCnA2W3hczkXToCpCrzhiDJPaYGg4d/LCXRjBiGZvme0XGXj39i1x3cdM9y26jrclEWntbZyYi2bbyBIIZYDKQZlSQYP318W6nndA/Tb4bDxVXxOzFwuIVLbEpctkkNBOa3lXNIjVp104j2LWUyeY1NOXvGbSB3G5t3WyWavqrVWt//ky+lX7Fyt9P8S0z/Cqls18WUX/jboQIp6l5yqgiFBJYKh4CJnjppXdS45QU8TGc20uI3BxJA3DbxIVPHT1MxJY0gDWXe6B23OzgrLhsewtqWJaR+kuM6rEmBN5jcjWOyTpxrjqvDK3EZudnIZHsvoiw4NsLnz3lXkWNUlHFzUQ05NoaDYnib8PsFv21CgsWHazEgDTnJ0VR/Cu0o6SChg0I8gMydp3krh6usnrp+ckN3HIDYNwC62MWrmBnB49ZLiezOomkGI0s7tCKQE7rr5Ph9VA3SljLRvIyWepqhrBexQVgoVmaJhQNB2kkgCdY11gxwNV9bilLRECd1ieJU+jwuqrATAy4HADzWr0VwMDaXo1MlgQratqTkDCGmeDQZ17uLxStwesl0iHA9YAC/G/pddnhlHjNHFojRI6pJJHC2XnbgtjZy4h2GZViDoFhh54dh5+XfXP1ooGD+A5x42t+bvor6lkrviqg1o7L39PDuKi95torcNu2hDLaDDMJgszS0SfFEKBoJgnnSigLA57si62XYPuugooHM0pHZF1stwA+v7BQlTlOSiJRF7V8Hm5SYe2mIvLOIdQYbhbB1ACkAh4iZ4RAjWbWmpw0aR1rgcaxh87zDGfcB2be/duU3vZvXZwCAv1rjeLbWMx7z9Fe/wCuts07YxmoGHYZLWuszIDWdn+V57e+FnEF9LFjo5HVOdmy8xnzASddcvqNQjWuvqFl0zeS8Abm92lvyt4W+6rO82Nw2IIv2UazcY/GWuKTE51YRxPEQO2tErmO95uR3K2oIamAc1KdJo1O28CPuojE4V7eXOIzqHXhqrcDp5q1FpGtTmStffROo2PFYa+LNKIlESiJREoiURcOoPETX1ri03BssJYmStLJBcHYc1ubPvN0iL0ropdZIYQASJPXBXh2g1NGL1sLCWvJtc2Of7+a56u5MYbKxzmxWdbLRy8tXkvQH2FZt3G6pciVBuE3NJnQNoJgGQBOlTBVvqmNkeb3APiuRhpYoRZjbLbr4t6EURaR2RYmeiTUzwgT5hpyrMSvaNEONuK1GCIu0i0X32zW6ogQNANAOUVgtq5oiURbuF2iy6Nqv8fbWh8AdmNa+grOu1SWAygCYMnkefdWBpwAc190lKVFWSURVPbbBsb1ZOS1lefFBZsygacY1Pdl7K+bVOPu0dj/ADOuN+Qsb9m7vXWvqgqtb/8AyZfSr9i5W+n+JaZ/hUZsuw2ItWyXItZEAjqkkAAxKyBp43H6OXiY81ZFQOcKbOQ30nHZfY3d28FOgo5cQY01OUYtZo222u39g7VMpgbYIIRZHAxJGs6Tw1Aqmkq55RZ7yRxKu4qOCI3jYAewAfll1bDMJCFAhHisjMAdZjK6wCCNOGneatqHlDVUsPNDMdv+FU13J2lq5udOR7FiTZoFsJmIylspX5oaRC580QDAMyORFQmYnJFUmoiAaT+dimvwyOWmFPKS4Dz/AD8zXdtnydLl4cIAcnWQZ6wOaYiDI7pJNTBylxAAXfe3YPtZQncmsONzoW7zl25381w+x7reM+i6lymR1AbMCXVgqxHHLEAyDrOVTyldUx6E0bXE3AO3ut9N60wYDBSyB0Mzmi/wg3v6nYuuK3hspPRI11uANyVTiNYUhjz0JHH1VTsopXfGdEdmZ88vquqZRzP+M6I7Mz5i31UPtDb1+8CrPCGOooCp1eAgchU2KjiiIc0Z79ZUyGihiIc0Z7zmVGVJUpKIlEUzudhVu47Do3im4J4fN63PlpW2FoMgBUHE5XR0kjm67fsvourteXL5739x7XtoYgt8x2tATMC2Sn8SCfXVLUO0pCvTcHgbDRRgbQHeOf7Kv1pVkpndjB4W9dyYq81lTlysACp1ggsfE5QxEDWa2xNY42ebKDXzVMUelTsDjncbf34a9y9b3r3TwjWUvXVvMMLajLbIBdE1giO46rl4nuiymgYRc7FxWHYpVNkMcZAMh1nYT+bbrxHGXVZ2ZEFtSdEBZgo5CWJJ89VLiCcl6BE1zWAOdpHfkL+Cw18WaURKIlESiJREoiURerpcLW7LNJZrNosTzJtgk1JwwWp7bAXAcNI/nBed1QDaiRoFgHG3ilWC0JREoiURKIlESiJRFu4HH5T1ycsdhMR2Aa1pkh0/h1+CaVhdbtvaasYCufUPbEyfZWo0xAzcPP0t5r5zv/EqsbQxIXGXcxyi4LZXMCuoGQr1gNdJ8xFaJIzGc9vAjyVkP/kUrXRi5YSCNovne2u2zVsWcGsVC1Ktb/8AyZfSr9i5W+n+JaZ/hXfZA+ItejT7Irm6j5ruJ+q6um+SzgPotutK3rFibwRSx5fXWbG6RsoOJVzKKndM/ZqG87AoF8SxJOY695qwDGgWsvI5sRqpZC8yG5N9Zt9VycW+nWbThBj6q+c2zckuJVcoAfK427SsybVugQXLDmG6wI5g5uXdWBp4zna3DJZU+J1cBBjkIsb61pbYwAQq6R0TgFYYNDZVZ0MGQVLR1oOlbqebTBa74h3bTY9/YvasDxVuIUrZLjTt7wGwqOqSrlKIlESiLa2XjWsXrd1eKMG4xMHUTykaeusmO0XAhaaiETROjdqIsvpTB4lbttLiGUdQynUSGEjQ6jjzq9aQRcLymWN0byx2sGxXivwp7FNnGtdCkW73WBgBc/zxpznra8ZNVVXHovvsK77k9WCalEZPvNy7bbPRUuoqvlKbt4mzaxC3b4LKkuFHznUSgPYM0VsiLQ67lEro5ZITHFkTlfcNvkp278JGNN83Ay5DIFkqDby9h4MT3yD6tK2mrk0r+Srm8nqMRBhBv1r53+ndbzzVW2heV7ruidGrMWCTIWTMAgDQctOFaHEE3CuIWOZG1rjcgWvv+q16xWxKIlESiLf2jihg8OAOhOJuFXysguslkqSJDKUVm6pjxoI4V03JbAG4nI6epY7mQCGm5aHOBsfhIcQNV/hvcZkZcLyhxt7ZRFTPI0ddls43B9PbTFWLco9vNdCAZbd1BF0ZQSUXTOJ5NppVFiVE7DqyWmkvZrvdJubtPw52FznontFtauMCxdlRTtbM8ad7Z6yoeoy6JKIvSt3doLicOoUEXLKpbZePVC5Vcac4MjlSinMUhgktY3LTq23I7r5bwuJxajdBMXnMOJPne3mt2rlVSURKIlESiJREoiURKIuUcgyDBr4QCLFFIi/avJlvqjRrDCVMdx51DkgIPurbHK6M6TTYrC27WHIm2XtA6/FuQpn9lpUDzAVoLbGyl9Okd8wB3EX88j4lef8AwgB7FrobxJi6DbuEeOmV+JAjMJgjT/c7qf4lhXQskibNCNeRG49+w7PwLrg8e1vC23dFVRbUkl+QUcgp17hNbHclql95S8AHPbfPhdRI+VNOy0QY4kWGVvuQtfBb0LenIhBAB60cSTI09XtrXiXJefD6aOaY5uJBG7K48c77slhiHKoQs/gsuTqJ1dv7ZrpfxDOZY+rlVS1gbqXDV2I1Fa/Tmdfs1AcB+HeVirJQkoiURbGGvASrgm22jAdsHKw/aU698QdCawe0n3m6xq9OB/fWrXB8Vlw6pbMw5bRvC0NoYJrLlTqPmsPFYcQQeYgit8UokbceG0L3Sjq46qFssZuCLrVrapKURKIlEVz3H37fBRaugvh+QAGZCTJIPMamQfVHOVBUmPI6lQ4tgjKv+JHk/wAj+b/Fek+E2zcZZK3LtkoeKXiEIMTweNRPjLz4Gp3PQyNzK5X2diNJLdjDfe3P6fQ+Cpu2tnbDsnMLjudGFqzcLqY0jPByzGstOunKoz2Uzc7q9pajGpho6IGy7hY+HoLKi7bx1u7cm1aWzaUZUQamJ4sx1du8nuqHI4OOQsF0VJC+JlpHlzjmT6DUAo+sFJSiJREoiURSV69YweU3le5iIDiyCEVesY6RtTJUBsoA0Ya61e4LyaqsXaZdLm4bkaVrudl/KNVrm17nMHJcdjHKQwvdBAAe3X+WVR2jjnv3Xu3DLuxYnXnyE8gNAOQAr2CkpYqSBkEIs1osB/jz7VwTnFxuVL7gH/8ApYUcmuBT3q8qw8xBI9dQcep458OmjkFwW/TMd4IuO1ZwvLJA5usL0XeP4N3th7mGbpFBkWo6+XnB+cR2cx38fEJ4paf4xduq419lxs3XGV9wXolByjjkLWTjRO/Z+35sVJxmz7tkkXbboQY6ykakTHsrWyVj/hN10UU8UouxwKxYfEvbbMjMrdqkg9vLzVk9jXizhcLJ8bXizhcKxYbfS7/8tu3c4yY6NzPenV49qmsWCWPKOQgZZH3h55+DgqabAad3yyW+Y88/NTOG3pwrkgl7XYXGZeenUBI5cq3srZ225xgO+xz8D6qqlwKpYLss7y+qmjaMSIZYBzKQVIPAgjkZHtqXDWwTWDXZnZqPC28KncxzTZwssdS1iuaIlESiJREoiURKIuQx4SYr5YIqnv8AbSu3cKgIQWxdGUmWc9VwCY0Aie3iOFRYyDIbalvqmRRR6NyXXz2Afc+W3Wq9t3ZTXcLYdCSyW0ATU5syjxVHz/8AYV6JRyMgLJHAH4RnsvYXGzj9d/D08lpXMtrJ/OC3huybGy8Pi0s32xNy69u4kNGQdJByBZHirr399MRbFic8lHM8BgAc12Vwctp4kKZPTCWMb1L+BuKFrpScOZUNkS6Tc1EwVdVEjsmfPXDYhg8Mbf8A4xc4g53AAt2WJUCXDHtbdpuoCufc0tNnCxVYlYolESiKU2Zg3xNu9ZUZitvpUGpIKOuYL51ZtBxMViIzp843Zr4avI2PYLrruR+Iupq3Qc73HDPd2dms5qtkRoalr2TWuKIlESiJREoiURKIlESiJREoilNnW1s2zi74m2h+LQkDpboIhYIMqOLHsEc6l4bh0uJ1TaSLVre7qt8RmdTdu3UFz+PYs2khLGH3z5fmxUzG4t71xrlxizuSzE8yfNwr3Snp4qaJsMLdFrRYDcAvMCSTcrDW9fFP7gfrPCemT66rsX/Qy/0lZx/EF9N15Upyg99SfyG/CFzkIAAkjNpm9QJPqqqxVsYja4gX0hnuzv52t3qzwfOsju6wv+eK8GqIvTEoiURbGCxtyy2e07I0RKmDB4jzVg+NrxZwutcsMcrdGQXCmMBvdiEPxjdMmsq8TqI0eMy8Bw0rARFh0oiWnLfbvGoquqMGppW+63RO8empXDZ+Ot4i30lomAYZWjMhM5ZjiCBoe41PpKt0jualFnWvlqI224bR9VylZRSUr9F+3Udh/wALPVgoiURKIlESiJRFobQtZmQNJQyIDQM0SCYgkQG58+HZGqdKw3KbTSFjHuZk4W2Xy1ZaxrI+xUHv6IwqAcOlX7D1rp/iUCoJIud617eNezh8O9rpemCobfRILj5hb+iwKxEzI59sV3j2tdAxjtttwvt1kjdvC42AP6SSzZf0UzjN9to/myxka/8Al/St0v8Awp/R9fLxtdH9Dhr/ABrdDhlJ0t3OBvN2Fvf25X26W/Wrkvdo5a1FtiMC5z3tiYx7rda4+e+uZ21dsqkASxJgADWpYZVs92OqaGjICzchsWPu7WqO2hfsG4Fw+FvYRQgJt3WdpljDKXltdRxjq6c65HlTRaMbKmSQPeTo3FhcWvnbLLfa+eZyFqjEmMBDmixKwVxarEoiURW/4L/ljeib7SVPw8XkPBWeFfOPD7hSu9/wfo+e/hzkaGcpxVjEwNRkkz3a1qq6d9KC9ucYtxGdtgzGfZYDavSsLx97dGGYXGQB3cd68qr4u1SiJREoiURSmwdknEs6AwyoXGsDq6n+E1Mo6TpDi29rDzvZVGMYp7OjZIW3BdY77WJy8FF1DVulESiJRFubMtrmNxxmt2l6V15sqsoyjzkgTyBJ5RW6mpX1c7KZhs6Q6IO7IknuANt5sMtarcXreh0rpduocT6Ku7X2vdxLhrpGgyqqgKiLxyqq6Af+ma9uwzCaXDYeZpm2Gs6ySd5JzJ+moWC8mmmkmeXyG5WhVktSURT+4H6zwnpk+uq7F/0Mv9JWcfxBfTdeVKcuDWEkbZGljxcHWgNl5J8Jm7nQ3entW1WywUHLwD68V5SANRpPedeec1sE5guba23uct1zrsb7SbWXe8n8R56LmpHXeL6935+WVGrYuiSiJREoikNi7XfDXM6ag6Oh8Vl7D/seVapYtOxBsRmDtH5tG1Rayjjqo9B/cdoXo6Or27dxJy3FzAGCRqRBI4nSrGhqXTsOl8TTY21fhXCVEJhkdGdiVNWlKIlEWfCYNrihs1tVLFesxkEakRl4xJ4xw1qwFE3LMnK+Q/f7dyrpa/QJbo5hYGKycjZ05NDL6srCfX3+eNFTC2I2Bz3a7d4UimmfK27m2WptIdTNHiMr8YgKwzHj9HNUCcXYVZ0hPOaPWBHiMvOyr+//AMmX0q/YetFP8Shz/Coi3tlsHZt9BjbZvpZW4lwBGBDJ17TBs8XBw1APikc47eONz4miaIkDMA394W3jjl3a81zJjMM+mzMOyPYrz+c7/wD1JhfcYb7628xF/sXf9zlOuesn5zv/APUmF9xhvvpzEX+xd/3OS56yqe8l93xUvjreO+KQdLbREC9e71It6SJJnj1xVBylZG2mitCYzpOyNyNTb69pytwKp8U1tzuo6uNVUlESiK3/AAX/ACxvRN9pKn4d808FZ4V848PuF6rVyQCLFdAoTbu6+HxKODaQXGGlwKAwYLCnMNSBpodNKq6nDmhhdTizhqAPunVlbUL7xbM3VnRYrUU72++S0bNYXkm1tzsXhyc1ouojr25ZTPZpPHThVc6ZrDaT3Te2eXnq1Z5Fd1TYvSTgFr7E7DkVAkVuVkuKIlEXonwZ7CtXUa68FxOUAkHrArqAdRp/Gr7DGCOPnhrJIvuGXme1ee8ra6UzdFvZlgTqzO/VfLsKr++m7pwdxdQc8tCg5V10AMDvER82oNfTMiIcw5G/Z9OKv+T2MOr2OY8WLNHbcntz25Z8VW6r10aURKIt7ZkML1rXNdtNbSBmm4SrIsT84rlnkWFTcMqG01fBO/4WvF87WBBaT/030j2BUnKGmfPQuDNnveCprqQSCCCNCDoQRxEV7uHBwuNS8qXFZIlEU/uB+s8J6ZPrquxf9DL/AElZx/EF9N15UpyURY79hXUq6hlOhDAEEd4PGtM9PHO3RkFxr3WPYRmO5ZxyOjdpMNiulzB22Uq1tCpEEFQQR2RFR/ZlIG6IjA2X2+Ou/be6zbUStdpBxvxXn2+O42GtW2vo5sKCJEF16xyjTxhqR289Kr6iknpwXMOm3ccna9+o99uK6nCscqJZBC9ukTq2Hfw/NapL7u3tcht3II/R3EbQglTEyAQJ1AqH0yMW0wW8QQuibiEOWldvEEcfBa9zYuIUwbF2e5GI114gQaybVQEXDx4ra2sgcLh48Qu1rYWIaSLLgCPGGXjMeNE8DXx1XA3+YfX6L46tp263j6/RXTdLDXVw1y3dUjo2DpJnqvo4gGAAQp/8jWyhqY+lWYb6Yz4t1eIJHcFzGNmKSRssZvcWP2/OxSVXypVyiFiAIk8ASBJ85IFboIucfbZt4LTUTCJhce5WazsfDEfSI4xcY+2CB/CphFstEW4D881RmolvfSPionbuANtxlSLMCDIPXPHNJzFoUCTpAAmkznOi906tY1eFsrZ6t5JUqhkZzhDtZ2qOqtVwul3xT5j9VfDqWbDZwPaqZvdj7dzCW8jT104gjTJcEieIkESOYqLExzJC14INtRyK2V9PIwaRGROsEH6XW3s7bGTC2j+Z9n3CEUarbNwgIIckpBLa6TOo7THawsqLAmV+jbUDnq3XAt37uA5M10IeWkd6sGzbF+/aW7a2Jst0cSCDY9YPV0IOhHIisukU/wDu5P8AyUuxP8oWz+acX/yHZntsf006RT/7uT/y9UseqFEbzbPvpYzXNlYLDCR8ZauW1fU6gBAM+k9XunlVfiklJJSva+pe7K4BBIJGrXe1zlwUSuaDCdIW3cVUq4Fc6lESiK3/AAX/ACxvRN9pKn4d808FZ4V848PuF6rV0ugXW44USSABxJMD219AJyCLlWBEgyDwIrFzQfdcEWlidj4e42a5Ysu3CWtoxjzkVC9m0w1NtwJA8AQFKjramMaLJCBxKr29e62DGHuXugVWtqWhPiwcoOhC6c+yajz4c1rS6N5HZ8Q88/NWuG4rWGdsRfcONs8/qvLvynCsINi4h0gpdntkHOp7qqubqAcng8R6FdpzdU05PB4j0K39mbXw2FuB7IxDGQZZ1t6DNplSQ3EDU9ugmpFNUV0LtIOaBtGZB43t3blX1+GS18ehPojdYXI1bTa3d33WxvFt+xjHJuPiQI0hbeUEcPi82o1Pz+Z7TW6trKmcjRa0NGy57ze2v/pUfCMHmw5h0dEuOs53tuvbLhZQqYXDNIGIdTGhuWYWewm3cdh/pNQzJONbAeDs/MAeaujJUNzMYPB2fmGjzXbLhV0Y3bhHFkKqh8wdc0d5jzV8vUOzFh2HM+Rsvl6l2Ys0bjcnyNvBd7V7BqQ3RXnjXKzplJ5A5VBieyvjmVLhbSA7QDfzKxcyrcLaTR2gG/mVlwW0LDT0q2cPlKutxRcnquuZQuYliRMAdnLiJNNhNbVv0KUGQ53B0QBcHMnKwuoGJVAoIxI95cDcWNs7jh4qk7XxQu4i9dWQr3HcTxhmLCY56179RQugpo4na2taDuyFl5a43JK1KlLFKIp/cD9Z4T0yfXVdi/6GX+krOP4gvpuvKlOSiJREoiq/wlfq2957f8xaj1fyirnk/wDr2d/9pXiVU69GWZcXcAgO4A/aNYGNh2BYGJhzLQuLmIZtGZiO8k/XX0Ma3UF9bG1uoWXFm8yGVYqe0Eg6GRqO+skcxrhZwurvsXeJLwC3IS7w5BWMgCOwmeHDs7BOhqAcnLksQwd8RL4s27to/ZThHbUsHaFRkXyK6lBrpx0Pfz9fCtjJpGfC4ha3xMf8QutnFYx7gUMdF4ASBy1ImCdOPea2yVJc2wFr61Hgo2RO0te7sWuxgSdBUcAk2CmKPxTJftwCzoz5AtskNeI1NtH0hfpvwVQw48J7C/D3iSRvv/ytOeZ2kdmsA7bHVr+RxdKu1rrNGbnbAPuTqAGvUqdvci3EdyyOEuW7SdGCLSKtt5S2PoK0iecZudVs7J21bhUfHYE37QD91Pqp420UTaYaLCSe02Jbc8bfbUpnZX6C16NPsiu6g+U3gF5lL8x3E/VVza1sXb82mdEA6zIxC3GPAqBpoBq3OR56o5eUsFG93Ms0ydd8hffq3ZduW5SukPp2aBNz9Pzcuwsjtb/W/wB9UEnKbEXuuHgdga23mCoxq5j/ADLIugjWO8k/XVXV11RVu0p3aR8hwAyHcM1pfK9/xG6VEWCURKIrf8GB/wCMb0LfaSp+H/MPBWeFfOPD7heq1dLoFF7duAC3mgDMxk9oRgAI1zksI81S6T4ncPuPLLP8toqBdtlnt3OitWgVZjCpAAmcve0Dh28YGtarGV5I7SthcGNzWfC4lbi5lnsIOjKRxBHIitb2FhsVkCCLhRu+HyDE+ib6q0T/AC3cFYYX+ti/qC8CqkXqCURKIlESiLrduBQSeAqZQUUtbO2CLWfAdp7Ao9XVR0sLppNQ8fwqDxWJLmTw5Dsr2bCsJgw6Hm4hmdZ2k/mobF5TieJy18um/IDUNg/feVgq0ValESiKf3A/WeE9Mn11XYv+hl/pKzj+IL6brypTkoiURKIqv8JX6tvee3/MWo9X8oq55P8A69nf/aV4lVOvRkoiURKIu1vD3LhCWVzXG0VREk+vSrbBIaaWsaKp1mDM9vZ3qsxiplp6N8kIu76dvcpvZuytuWQFWxdZRMK+VhqIiScwA4gAx7TXotW3A6klzyATtFwfS/aRdeWxzTMyGpbj2tuEqfyQiCCQFWGA5GWOh7oNRG0WAgEc5e4trOXaMtfFbDVTlXHB7Pv3Dba5Zu2kLK5AjPbe3Ba3cmRcsPGjrB1II41y0rW0s72ttI0ggHPK4tfiPI57irJr45oAQ7ReDmNjh2bjvG3yVV3astjbN+1d6a8E6NlRCAz9ckqzn5h5knQDTkKg4TXy0shlaNJwGV87E7e5dDj9BT3jAIjDibnZYDcPoNZ8Vsb1bJ2hlazhsK5LKEuXUhUW2OFiwJlLI4MdC5mdOPVYHHRsk6ZWygyHOxubfv8ATXr1crXVem0U9ONGNvi47z2/QZBUvaWwsdhcKFu2HRDdEZoInK5HA8eNROULIJ6zpNO8HSFncRtz7Mu5SYKqJ1C2GX4muNuBzOzf27VatlfoLXo0+yKuYPlN4BcJN8x3E/VV82BauPZUgqgUrHFVfNCnzRx7CK8/x2ibTVHunJ2dtyT+8BJvv5WXeqVR0oiURKIlEVl3CwQvYlkJj4stwkHK9swRI09dWeEv5ufS3A+iscMbpSkdn3C9CwmGvqFtI2VU0kiBAcjnJckagdUCRqa6Jz4s3uFyc/HPuz49yuwH3sMgFOmoa3rFirAdCp58O4jUH1GKya4tNwvhAIsVobKcs5fKRmRQ8iB0q6GJ1PEjhGgqRUBthY77cNi0wBwBB1LHvh8gxPom+qoE/wAt3BW2F/rYv6gvAqpF6glESiJREoijdrX/AJnrP3V6NyJwwBjq12s3a3htPecu5cNytxA3FI3Vk4/YffvCjK9AXEJREoiURT+4H6zwnpk+uq7F/wBDL/SVnH8QX03XlSnJREoiURVf4Sv1be89v+YtR6v5RVzyf/Xs7/7SvEqp16MlESiJRFyDRFM2BhOjVr2PuWnMynQXHgj9pWgirnDcGqMQa4wZ6Nr6hr4nsXOYpjHs94bJCCDexvrtbZbLWu07P/5o/wD9a9/VVn/pDEd3mPVVn+rYf/p8/wD1U1gt1bd5bZt464elBKA4e4CVXi8F5CftHSqiqwx9NLzUjve3DP6FSoeUHOxmVsHujbpAf/nM9gURursL8q6Y9K1sWlDHKjXCQSfmqQdInnUGGLTvnayuMSrui6A0A4uNsyB5kFbW09l4XD5Ol2i4DrmRhh7rKy9zK5Bg6EcQauqLk9U1kfOQEEcR6qin5TNgeY5ILEdv/qq3vQcH0I6LHtdbOOqbFxIGVtZYxxgR31Ik5OVtINOQZHLWPXsVfWcoY6pgYIrZ31/sN6tOyv0Fr0afZFdRB8pvALzaX5juJ+qh94buZyi2QzKB8ZmCOrGSoU5TwmTOmsQaoMar4I3cxIy9xr29ikQujY0c4457NYt28dltWtYUmBPGNY4TzrhTa+SgG18lzXxfEoiURKIrf8F/yxvRN9pKn4d808FZ4V848PuF6rV0ugSiJREoih98PkGJ9E31Vqn+W7gp+F/rYv6gvAqpF6glESiJRF0vXQok8KnYdh09fOIYRntOwDeVEra2KjiMspyHiewdqgcRdLsWPOvbaGjZR07II9TR47z3ryWtq31c7pn7fLcO5Y6lqIlESiJRFP7gfrPCemT66rsX/Qy/0lZx/EF9N15UpyURKIlEVX+Er9W3vPb/AJi1Hq/lFXPJ/wDXs7/7SvEqp16MlESiJREoi1NqYNiuedANBHtM+Yfwrt+R+KR08nRXMzkPxX7MhbxzvrNrLkeU1A6paZmv+WPht25m/C2Vtmtbe6WzlLF7oaBACDRnJIyqOyTz7PVUzlfizZCKKIgjW47jsHHf3KswSjlpojUkWc7IX1Aay6309F6PhN2barmu9S85lAjFejKgsApnUiJ9XrPEsY7NzL5DMjZfLzvbvWc2MylwY33mDXpAHS4/bxUFuvhGK3lW/wBCrC0S2WWBW6GSGDDKc4GtbaGSWCXSiFzY5EXysb5cLqyxuphkYwTRl2Z1O0fsVJbz7Cum1cDvbe07B2i1l6NwAOkUBjlzR1yORJg1vocSqaKUywG19mwqubNRVobFLGbtyB0syN17DMfyjbquvINtYU2iVOonQ8jxrv58TjxHDmTNyOlYjcbH/I7FQ1uHvoqgsObSLtO8eo1HtXqOyv0Fr0afZFaIPlN4BchL8x3E/VaO3UsqVd7IuOxCrwBlQzDUnSIOokiagYpJBTx89IzS2LbA42ILrAdl+zzUUuPtdZhYDoFn4u+7Qf23ywqxJ4cq52KpjkBLaUZa/dUlrIT8QcN1w3PyXGDwrBoEsxEmW0kHgobTmefAc6q6emdiL3Njs0jO1rZfsosjxML5Nt2a1lR5LAghlMMp4g/3GoPOoVVSyU0hjkGajSRlmvbqXao6wSiK3/Bf8sb0TfaSp+HfNPBWeFfOPD7hepXbgVSzEKqgksxAAA1JJOgA7aul0CjLO82EZwgxFvMeAY5J1AgFoDGSNB21m+N7M3AjyWDZGuyaQVLEVgs0oih98PkGJ9E31Vqn+W7gp+F/rYv6gvAqpF6glESiLpeuhRJ4VOw7Dpq+cQwjPadgG8qJW1sVHEZZTkPE9g7VB4rEFzJ4ch2V7NheGQ4fCIohntO1x3n02LyrEsSlrpuck1bBsH5tO1YaslXpRFxNYGRocGk5nUNpX2y5rNfEoin9wP1nhPTJ9dV2L/oZf6Ss4/iC+m68qU5KIlESiKr/AAlfq2957f8AMWo9X8oq55P/AK9nf/aV4lVOvRl3t2yxgV9AJNlhJI2NukVmXBt3VnzZUZ1dGNWa7DBHtFfeaKwNe3YFlTCAa8ayEYCjvrXuFhkpvYyWgHuXVDjREtx47tEAactNRwzDtrZYFVNS+bSa2J2idZduH7+dlYMJhLeDQ4m+FDnxUUABdNEUc27T/cmRSUj6iQRxj0HaqSurnT/w2klu86z+3YoPZu1HxOPtO+njhVHBR0b6Dv7TzrqKukjpcOexnZc7TmPy2xQQLBa2A+S4r9y3/NWqHCP1rO/+0q9xjUziVMbp7y8LF89yOf4K3+x9tWmLYVrnhHEfcfcKgc3aFAfCduuEVb1uMrOFKn5pKsdO45eHKqWlqZowWMdZpzt26vorGSvjnp2xzNu5pyd2f5W/sr9Ba9Gn2RXdQfKbwC88l+Y7ifqs96yrjKyhh2MAR7DWxzQ4WIWDXFpuDZa21MEbtro1fJqPm5hA5FZEjuqNWUoqITFey2RS6Drn62XTZ+y1tQxJe5lyljpxIJhdcswPZWqiw2CkH8MZ7TvXxz73DRYLptrZYvKCAocQMxHFDIZCRrBBPbrX2vohUx6IyORB3WWUUuhkdX32FRLWOjdrcAR1hAABDs0GBw4HSuIx6ndFVkn+bMfT7LCc6RD9/wBgFzVKtCt/wX/LG9E32kqfh3zTwVnhXzjw+4Vq+EYThra5oPT22Ca9cJJYGDoFHXkyMyIOJBHTUDS6obb8/PqratcGwOvw/PzUqZcQMCGAIOhBEgjvB411RAIsVzQNjcJhsRfsNbbD3WXo+r0bs72mtxHR5GJFvgIYDqxoIJFV1ThscjfcGiVPp6+SN3vm4V3wW+2HI+PmwQFJLda3rIMXAIgEcWCmCCQJqjmo5Yibty37FcRVUUgFj3bVv74fIMT6JvqqDP8ALdwVvhf62L+oLwKqReoJREoijtsrop5CZPZMRXe8h6iKN07XuAJDTnlkNK/hcLjOWML3Mie0XA0r9l9G3jZb2wd2Gu5bl3q2okLrmaZjsyDgZ5101ViMkrhzBs3adp4bh27b+PnE1U1l2tzP0WDbG7N2yZSbqHgVU5hM6FQSSB9Lv5VlQYjJGObqjpbnAfUD6i+vZt2Mqo5P+J/NqicBhzeuLbt6sx84Uc2PcONTKvE4mxfwXBzjqsb957Brz4aytzzoAudqCv1vY9ixhnV8pGUdI50zFZIPExBOgFc9OA+8kpu7fqI4bs9VlWtqZnSgs35D81qAGFzIMwBMCRERpw9WtQWUdTCRJSzFrtZBu4OOWu57Mza69GGJwzDQqoQ4ZAWsCB2WHbkLhYsTswMugCnzfdW+kr8SoX85UuMzNRA+IbiMhfceN9i+VEOG1zeagaInawTkDvGtZtz8ObO0MM7kBFuoWYmAADqTNWFbyiw+oo5Gtks4gixBBvZVT+T1fE+4ZpDXcEFe9bU3kt2m6O2OnvGfi0I0gHV24Is6czqNK8/knazIZlZwYdI9nOSnQZvO3gNp8u1QIwF51Z7l+6t5iWGS44RPogICFYDTkJqEXPJuSpLq+Jjw2KMGMWGYF3bzexIv32XbDYjHYds7Xvyu385Cq23iDqpEgnhpz4VmyaRpuTcLIyUFSNAM5p2w3Lh36v2Uzb3wwZGt9UOoKuGVgQYIKkaHSpQqIztUY4PWbGXG8WIPAqv797w2cRhXs4ci7OUu40RAHBEkjVmIgDznlWmoma9ui3O6s8IoZKWobNONG1wBtdls7AMyeAXnP5KvZ/E1E5tq6Lpku9ZEtgcBWQAGpaJJXSG7iu1fVglESiK47C2cuFtticRCtGk8VHZ+8ez762wwvmeGMFyVzmI1vOnmozlt7f2CqW29qNibpcyFGiKfmr6uZ5/2ru6KjbSxBg17TvP5qVcBYLNur8rtf+f8p604v+ik7v7gvqy4D5Liv3Lf81a5fCP1rO/+0q8xjUziVC13So1t7d2/mwK2bpJZLqlW4yuRxB7xP/sVzOJYboyc9HqOsdv7rU9u1S+yv0Fr0afZFdBB8tvALj5fmO4n6rarataURKIlEUbtbZ5ci4glxCkEwCk/WJJHrHOqfF8LFbH7uTxqKzaQW6Lvz/Ki7qMpysjzx0RnGv7Sgj1Vx0+C1kTtHQ0u0ZhY80dYIPeB9VMbsYzEYa6biW1BIyZrmoAJVi3RqwLcMoGZdTPKDZ0GA1TXab7D6qVSSNp36bjfLUOKmdubYXGXbN1bbJktMrF1ytmdgSok6KMnGNZEHSr7DaWSN7nOyGrj+ealYhUxyMDW57eC1KuFVJRFw6ggg6g6Edx40IvkincNtnPsu/h7rfHW7TIpZgWu21XqvyLMFADd4nmK47EqV0AcNhvb83rtcBqWzVUR26QuvK65pespRE9RJOgABJPqGprOON8jtFgudy0VFTFTRmSZwa0bTqW7sPDdLdDfMtk5tP8A5FIhTOoImeHIV0OB4a4ymWUW0Tlx/ZcJyux9hgbTUrwdMe8Ru2eOd1a67JeZpREJoiqTYp7wDXCYJzC3GULBOWRxLAHWeY0qNEwSWlfmdnZ++w/ZdZRUrIWXbmTtXNSVNSiLe2EgOJsggEF1BB4HWoeItBpZLj+Ur6HuZm02XqOEwiWly21VV7AI/wD2uAAtqWE08kztKRxJ7VmotSURcMJ46+fzR9RI9dF9BI1KF3sQLg3AAABSABA8cchRWOGuLqsFxuc/oqBRdQlESiLlVJIABJOgA1JJ4COZovhIAuVbNi7JTDJ+U4nQjVVPzezTm55Dl9W2GF8zwxguSufxDEOc/hRatp3/ALfVVrb22nxTyeqg8VOzvPa1dxQUDKRlhm46z+bFWAWUZU5fVK7q/K7X/n/Keq7F/wBFJ3f3BFlwHyXFfuW/5q1y+EfrWd/9pV5jGpnEqFruVRqM3h/RD94fU1QcQ+UOP2KxfqV12V+gtejT7IqTB8pvALjJfmO4n6rarataURKIlESiJREoiURKIlESiLpesq4IYSCCOJBGZSsgg6GCa0VNMyoZoP1KRS1MlNIJYzYhQfg2Zg3jlk8EAeOXWmJ78vqqjHJuDTuXG25dY7lzXmPQDWg787+F7LZG71rNM3Ijxc2k6azEzp2xrUz2HRaV9Huubevmq3/VeK6OjzvfYX+lvJbeE2ZatkFEAYDLOpMaTqe2BU+GkhhzjaAqaoraio+dIXcSTbxW3UhRkoiURKIqvj7YXEXAshYViIgB2nNGnMBSe8mtEVg94GrLxOZ+x711GFlxgu7u4LHW9WKURSG7/wAqsekX66iYh+lk/pP0Xx2peq15+tKURKIlEUNvf8kfzp9taKwwv9S3v+hXn1F1SURKIpbdfDLcxKBpheuI01WCPVNFBxGV0dOS3bl4qU3g2NjMTck9GLak5Fznh2nTxiPZwrpMPrqGljsL6R1m3lwH7rlwQFF+BuJ/7f8Ar/tU/wBu0nb4L7phPA3E/wDb/wBf9qe3aTt8E0wt3Ym7F+zfS4+TKuaYaTqjLwjtIqJX4tTz0742XubbO0FNIFaewcG16ziLaRmZLcSYGlwHj5hVJh87IKlsj9Qv9CFe4ybNZxK48DcT/wBv/X/aum9u0nb4Ki0woPe/dq/ZsKz5INwDRp1KuezuqPU4rTzM0WXve+pYucCFfMFuVjktoht2pVVUxd0lQB9HurfHisTWBuich2eq5+TDZHOJBGZ7fRZvA/G+Tte9/DWfteLqny9Vh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FCN8G+0JY5LGpJPxp5n9ysWYrE0fCfL1V/DoxxtZuCf4b7Q+hY96f6Kz9rxdU+XqtvOBP8N9ofQse9P9FPa8XVPl6pzgW1svcDH2r1u4UskIwYgXTMA96VoqcSjlhfGAbkEbPVfDILK6fm/E+RX3q/dXM9GdvWu6fm/E+RX3q/dTozt6XT834nyK+9X7qdGdvS6fm/E+RX3q/dTozt6XUft3YOLv2GtraQEldTdEaMDyXup0Z29SqOobBMHuGQv9FWP8Pcf9Cz70/wBFfOjO3q59tQ9U+Xqn+HuP+hZ96f6KdGdvT21D1T5eqf4e4/6Fn3p/op0Z29PbUPVPl6qY3b3RxeHZ2e1bYkAKVu8Brm4qOPV9lfejO3qvr8QbUNa1gIA1/ZT/AOb8T5Ffer91OjO3qsun5vxPkV96v3U6M7el0/N+J8ivvV+6nRnb0uuG2diSD8SvvV+6nRnb19DrFQO7O6WNwzOXt2zmAAy3ew96inRnb1Z4hXx1LQGgix22U/8Am/E+RX3q/dTozt6q7qD3v3WxmLsLbS1bUi4HlrukBXHJTr1hWbIHNN18JX//2Q==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</a:endParaRPr>
          </a:p>
        </p:txBody>
      </p:sp>
      <p:pic>
        <p:nvPicPr>
          <p:cNvPr id="38915" name="Picture 4" descr="http://1.bp.blogspot.com/_3yDaGSLZjgc/TEN7xAurzfI/AAAAAAAAB7Q/ywkekRc4SyE/s1600/SEVR%252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577"/>
            <a:ext cx="9144000" cy="647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8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5_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333</TotalTime>
  <Words>614</Words>
  <Application>Microsoft Office PowerPoint</Application>
  <PresentationFormat>Geniş ekran</PresentationFormat>
  <Paragraphs>57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Garamond</vt:lpstr>
      <vt:lpstr>Times New Roman</vt:lpstr>
      <vt:lpstr>Wingdings</vt:lpstr>
      <vt:lpstr>Uçak İzi</vt:lpstr>
      <vt:lpstr>5_Dere</vt:lpstr>
      <vt:lpstr>Milli UYANIŞ: Yurdumuzun İşgaline Tepkiler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18 ARALIK 2016</vt:lpstr>
      <vt:lpstr>PowerPoint Sunusu</vt:lpstr>
      <vt:lpstr>27 KASIM 2014</vt:lpstr>
      <vt:lpstr>PowerPoint Sunusu</vt:lpstr>
      <vt:lpstr>26 KASIM 2015</vt:lpstr>
      <vt:lpstr>PowerPoint Sunusu</vt:lpstr>
      <vt:lpstr>24 KASIM 2016</vt:lpstr>
      <vt:lpstr>PowerPoint Sunusu</vt:lpstr>
      <vt:lpstr>13 ARALIK 2015</vt:lpstr>
      <vt:lpstr>PowerPoint Sunusu</vt:lpstr>
      <vt:lpstr>24 KASIM 2016</vt:lpstr>
      <vt:lpstr>PowerPoint Sunusu</vt:lpstr>
      <vt:lpstr>15 MAYIS 2016</vt:lpstr>
      <vt:lpstr>PowerPoint Sunusu</vt:lpstr>
      <vt:lpstr>KPSS’YE HAZIRLIK DAHA KOLAY Online Kitapçılarda…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 UYANIŞ: Yurdumuzun İşgaline Tepkiler</dc:title>
  <dc:creator>toshiba</dc:creator>
  <cp:lastModifiedBy>toshiba</cp:lastModifiedBy>
  <cp:revision>38</cp:revision>
  <dcterms:created xsi:type="dcterms:W3CDTF">2017-08-24T09:47:10Z</dcterms:created>
  <dcterms:modified xsi:type="dcterms:W3CDTF">2017-09-07T13:47:12Z</dcterms:modified>
</cp:coreProperties>
</file>