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705" r:id="rId2"/>
    <p:sldMasterId id="2147483830" r:id="rId3"/>
  </p:sldMasterIdLst>
  <p:notesMasterIdLst>
    <p:notesMasterId r:id="rId40"/>
  </p:notesMasterIdLst>
  <p:sldIdLst>
    <p:sldId id="256" r:id="rId4"/>
    <p:sldId id="472" r:id="rId5"/>
    <p:sldId id="473" r:id="rId6"/>
    <p:sldId id="474" r:id="rId7"/>
    <p:sldId id="475" r:id="rId8"/>
    <p:sldId id="476" r:id="rId9"/>
    <p:sldId id="477" r:id="rId10"/>
    <p:sldId id="478" r:id="rId11"/>
    <p:sldId id="479" r:id="rId12"/>
    <p:sldId id="480" r:id="rId13"/>
    <p:sldId id="481" r:id="rId14"/>
    <p:sldId id="490" r:id="rId15"/>
    <p:sldId id="500" r:id="rId16"/>
    <p:sldId id="491" r:id="rId17"/>
    <p:sldId id="501" r:id="rId18"/>
    <p:sldId id="492" r:id="rId19"/>
    <p:sldId id="502" r:id="rId20"/>
    <p:sldId id="493" r:id="rId21"/>
    <p:sldId id="503" r:id="rId22"/>
    <p:sldId id="494" r:id="rId23"/>
    <p:sldId id="504" r:id="rId24"/>
    <p:sldId id="495" r:id="rId25"/>
    <p:sldId id="505" r:id="rId26"/>
    <p:sldId id="306" r:id="rId27"/>
    <p:sldId id="482" r:id="rId28"/>
    <p:sldId id="496" r:id="rId29"/>
    <p:sldId id="497" r:id="rId30"/>
    <p:sldId id="498" r:id="rId31"/>
    <p:sldId id="485" r:id="rId32"/>
    <p:sldId id="489" r:id="rId33"/>
    <p:sldId id="506" r:id="rId34"/>
    <p:sldId id="486" r:id="rId35"/>
    <p:sldId id="499" r:id="rId36"/>
    <p:sldId id="487" r:id="rId37"/>
    <p:sldId id="488" r:id="rId38"/>
    <p:sldId id="45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varScale="1">
      <p:scale>
        <a:sx n="100" d="100"/>
        <a:sy n="100" d="100"/>
      </p:scale>
      <p:origin x="0" y="-55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23328-DFA2-4A43-84EB-592A06657654}" type="datetimeFigureOut">
              <a:rPr lang="tr-TR" smtClean="0"/>
              <a:t>07.09.2017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3A6E0-6D4C-45DE-B570-67A9C4BAE4E7}" type="slidenum">
              <a:rPr lang="tr-TR" smtClean="0"/>
              <a:t>‹#›</a:t>
            </a:fld>
            <a:endParaRPr lang="tr-TR"/>
          </a:p>
        </p:txBody>
      </p:sp>
    </p:spTree>
    <p:extLst>
      <p:ext uri="{BB962C8B-B14F-4D97-AF65-F5344CB8AC3E}">
        <p14:creationId xmlns:p14="http://schemas.microsoft.com/office/powerpoint/2010/main" val="55484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9/7/2017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9/7/2017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9/7/2017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9/7/2017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9/7/2017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endParaRPr>
            </a:p>
          </p:txBody>
        </p:sp>
      </p:grpSp>
      <p:sp>
        <p:nvSpPr>
          <p:cNvPr id="667659"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tr-TR" noProof="0" smtClean="0"/>
              <a:t>Asıl başlık stili için tıklatın</a:t>
            </a:r>
          </a:p>
        </p:txBody>
      </p:sp>
      <p:sp>
        <p:nvSpPr>
          <p:cNvPr id="667660"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r>
              <a:rPr lang="tr-TR">
                <a:solidFill>
                  <a:srgbClr val="FFFFFF"/>
                </a:solidFill>
              </a:rPr>
              <a:t>www.tariheglencesi.com</a:t>
            </a: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CC6630A7-B737-44B6-9BC7-349F716BEA7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753946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4E7EE85-7294-481C-9CC4-F391C9CCFB3B}"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37183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6005905-07AF-4A1D-9796-A6C40B28577C}"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842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99F8929-E362-48FE-885C-5EF25A2B2C4E}"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20687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8D01B560-EA50-428A-85C7-03257BA12689}" type="slidenum">
              <a:rPr lang="tr-TR">
                <a:solidFill>
                  <a:srgbClr val="FFFFFF"/>
                </a:solidFill>
              </a:rPr>
              <a:pPr>
                <a:defRPr/>
              </a:pPr>
              <a:t>‹#›</a:t>
            </a:fld>
            <a:endParaRPr 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797025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EA59AFB-2E1E-4CD0-B553-5B4476BD271B}" type="slidenum">
              <a:rPr lang="tr-TR">
                <a:solidFill>
                  <a:srgbClr val="FFFFFF"/>
                </a:solidFill>
              </a:rPr>
              <a:pPr>
                <a:defRPr/>
              </a:pPr>
              <a:t>‹#›</a:t>
            </a:fld>
            <a:endParaRPr 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063951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6CB5A076-5545-4773-B417-58877A9CD98B}" type="slidenum">
              <a:rPr lang="tr-TR">
                <a:solidFill>
                  <a:srgbClr val="FFFFFF"/>
                </a:solidFill>
              </a:rPr>
              <a:pPr>
                <a:defRPr/>
              </a:pPr>
              <a:t>‹#›</a:t>
            </a:fld>
            <a:endParaRPr 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096936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009B0B8-EE2B-4D51-8F65-E74130DF23B3}"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397808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75A0A9F-41BE-474B-B81C-C9D471DCB2A4}"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895875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EDE4B8E-1F41-4264-8BEE-694F2DDB69B4}"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6660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F1E4B02-45D6-4573-9981-510249775983}"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582084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Küçük Resim Yer Tutucusu 2"/>
          <p:cNvSpPr>
            <a:spLocks noGrp="1"/>
          </p:cNvSpPr>
          <p:nvPr>
            <p:ph type="clipArt" sz="half" idx="1"/>
          </p:nvPr>
        </p:nvSpPr>
        <p:spPr>
          <a:xfrm>
            <a:off x="609600" y="1600201"/>
            <a:ext cx="5384800" cy="4525963"/>
          </a:xfrm>
        </p:spPr>
        <p:txBody>
          <a:bodyPr/>
          <a:lstStyle/>
          <a:p>
            <a:pPr lvl="0"/>
            <a:endParaRPr lang="tr-TR" noProof="0" smtClean="0"/>
          </a:p>
        </p:txBody>
      </p:sp>
      <p:sp>
        <p:nvSpPr>
          <p:cNvPr id="4" name="Metin Yer Tutucusu 3"/>
          <p:cNvSpPr>
            <a:spLocks noGrp="1"/>
          </p:cNvSpPr>
          <p:nvPr>
            <p:ph type="body"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46A5A71-8DED-48FB-80F6-3577A70F67D0}"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36723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9/7/2017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endParaRPr>
            </a:p>
          </p:txBody>
        </p:sp>
      </p:grpSp>
      <p:sp>
        <p:nvSpPr>
          <p:cNvPr id="667659"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tr-TR" noProof="0" smtClean="0"/>
              <a:t>Asıl başlık stili için tıklatın</a:t>
            </a:r>
          </a:p>
        </p:txBody>
      </p:sp>
      <p:sp>
        <p:nvSpPr>
          <p:cNvPr id="667660"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tr-TR">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fld id="{11995A5B-8873-4537-98BF-6673111E4AEA}"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032120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558C1EEF-FBAC-4E0B-ADF3-37DE59CC4EB5}"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08544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5526ACA-A5F3-4D60-B58E-D1EDDB0C8BB5}"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12141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5A0C7C44-63C0-466C-8776-FA96F3EE4CBC}"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60043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25D1470D-B5C5-4EC1-958A-9B1064397453}" type="slidenum">
              <a:rPr lang="tr-TR">
                <a:solidFill>
                  <a:srgbClr val="FFFFFF"/>
                </a:solidFill>
              </a:rPr>
              <a:pPr/>
              <a:t>‹#›</a:t>
            </a:fld>
            <a:endParaRPr 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66536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9FDCD650-5940-4224-8B53-905208F69F60}" type="slidenum">
              <a:rPr lang="tr-TR">
                <a:solidFill>
                  <a:srgbClr val="FFFFFF"/>
                </a:solidFill>
              </a:rPr>
              <a:pPr/>
              <a:t>‹#›</a:t>
            </a:fld>
            <a:endParaRPr 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98123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9DE60DC2-4E7A-4A49-B5F3-10A9D041EB65}" type="slidenum">
              <a:rPr lang="tr-TR">
                <a:solidFill>
                  <a:srgbClr val="FFFFFF"/>
                </a:solidFill>
              </a:rPr>
              <a:pPr/>
              <a:t>‹#›</a:t>
            </a:fld>
            <a:endParaRPr 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03963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C65809E-CEC3-429B-923E-289300B914B3}"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52657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AA154200-CB88-4B9E-BDB9-25CC4FE1EBE4}"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447516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2D365216-AA37-4668-A005-505BFF0A0E5A}"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7060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3758CEA6-9C3B-4A26-96E7-32F1D18295AC}"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496154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Küçük Resim Yer Tutucusu 2"/>
          <p:cNvSpPr>
            <a:spLocks noGrp="1"/>
          </p:cNvSpPr>
          <p:nvPr>
            <p:ph type="clipArt" sz="half" idx="1"/>
          </p:nvPr>
        </p:nvSpPr>
        <p:spPr>
          <a:xfrm>
            <a:off x="609600" y="1600201"/>
            <a:ext cx="5384800" cy="4525963"/>
          </a:xfrm>
        </p:spPr>
        <p:txBody>
          <a:bodyPr/>
          <a:lstStyle/>
          <a:p>
            <a:pPr lvl="0"/>
            <a:endParaRPr lang="tr-TR" noProof="0" smtClean="0"/>
          </a:p>
        </p:txBody>
      </p:sp>
      <p:sp>
        <p:nvSpPr>
          <p:cNvPr id="4" name="Metin Yer Tutucusu 3"/>
          <p:cNvSpPr>
            <a:spLocks noGrp="1"/>
          </p:cNvSpPr>
          <p:nvPr>
            <p:ph type="body"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2B65697-C52C-4747-A53E-8DF4C3F2D2DF}"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2976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9/7/2017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6626"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defTabSz="914400" fontAlgn="base">
              <a:spcBef>
                <a:spcPct val="0"/>
              </a:spcBef>
              <a:spcAft>
                <a:spcPct val="0"/>
              </a:spcAft>
              <a:defRPr/>
            </a:pPr>
            <a:endParaRPr lang="tr-TR">
              <a:solidFill>
                <a:srgbClr val="FFFFFF"/>
              </a:solidFill>
            </a:endParaRPr>
          </a:p>
        </p:txBody>
      </p:sp>
      <p:sp>
        <p:nvSpPr>
          <p:cNvPr id="666627"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defTabSz="914400" fontAlgn="base">
              <a:spcBef>
                <a:spcPct val="0"/>
              </a:spcBef>
              <a:spcAft>
                <a:spcPct val="0"/>
              </a:spcAft>
              <a:defRPr/>
            </a:pPr>
            <a:fld id="{838F908B-346A-4860-9396-1FB0742D345F}" type="slidenum">
              <a:rPr lang="tr-TR" smtClean="0">
                <a:solidFill>
                  <a:srgbClr val="FFFFFF"/>
                </a:solidFill>
              </a:rPr>
              <a:pPr defTabSz="914400" fontAlgn="base">
                <a:spcBef>
                  <a:spcPct val="0"/>
                </a:spcBef>
                <a:spcAft>
                  <a:spcPct val="0"/>
                </a:spcAft>
                <a:defRPr/>
              </a:pPr>
              <a:t>‹#›</a:t>
            </a:fld>
            <a:endParaRPr lang="tr-TR">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663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sp>
            <p:nvSpPr>
              <p:cNvPr id="66663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sp>
            <p:nvSpPr>
              <p:cNvPr id="66663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endParaRPr>
              </a:p>
            </p:txBody>
          </p:sp>
          <p:sp>
            <p:nvSpPr>
              <p:cNvPr id="66663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grpSp>
        <p:sp>
          <p:nvSpPr>
            <p:cNvPr id="66663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endParaRPr>
            </a:p>
          </p:txBody>
        </p:sp>
      </p:grpSp>
      <p:sp>
        <p:nvSpPr>
          <p:cNvPr id="666637"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66638"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defTabSz="914400" fontAlgn="base">
              <a:spcBef>
                <a:spcPct val="0"/>
              </a:spcBef>
              <a:spcAft>
                <a:spcPct val="0"/>
              </a:spcAft>
              <a:defRPr/>
            </a:pPr>
            <a:r>
              <a:rPr lang="tr-TR" smtClean="0">
                <a:solidFill>
                  <a:srgbClr val="FFFFFF"/>
                </a:solidFill>
              </a:rPr>
              <a:t>www.tariheglencesi.com</a:t>
            </a:r>
            <a:endParaRPr lang="tr-TR">
              <a:solidFill>
                <a:srgbClr val="FFFFFF"/>
              </a:solidFill>
            </a:endParaRPr>
          </a:p>
        </p:txBody>
      </p:sp>
      <p:sp>
        <p:nvSpPr>
          <p:cNvPr id="666639"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2783508337"/>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6626"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defTabSz="914400" fontAlgn="base">
              <a:spcBef>
                <a:spcPct val="0"/>
              </a:spcBef>
              <a:spcAft>
                <a:spcPct val="0"/>
              </a:spcAft>
              <a:defRPr/>
            </a:pPr>
            <a:endParaRPr lang="tr-TR">
              <a:solidFill>
                <a:srgbClr val="FFFFFF"/>
              </a:solidFill>
            </a:endParaRPr>
          </a:p>
        </p:txBody>
      </p:sp>
      <p:sp>
        <p:nvSpPr>
          <p:cNvPr id="666627"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defTabSz="914400" fontAlgn="base">
              <a:spcBef>
                <a:spcPct val="0"/>
              </a:spcBef>
              <a:spcAft>
                <a:spcPct val="0"/>
              </a:spcAft>
            </a:pPr>
            <a:fld id="{CEBF2891-1F2D-46D9-9209-30EE0EFB96A6}" type="slidenum">
              <a:rPr lang="tr-TR" smtClean="0">
                <a:solidFill>
                  <a:srgbClr val="FFFFFF"/>
                </a:solidFill>
              </a:rPr>
              <a:pPr defTabSz="914400" fontAlgn="base">
                <a:spcBef>
                  <a:spcPct val="0"/>
                </a:spcBef>
                <a:spcAft>
                  <a:spcPct val="0"/>
                </a:spcAft>
              </a:pPr>
              <a:t>‹#›</a:t>
            </a:fld>
            <a:endParaRPr lang="tr-TR" smtClean="0">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663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sp>
            <p:nvSpPr>
              <p:cNvPr id="66663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sp>
            <p:nvSpPr>
              <p:cNvPr id="66663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endParaRPr>
              </a:p>
            </p:txBody>
          </p:sp>
          <p:sp>
            <p:nvSpPr>
              <p:cNvPr id="66663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grpSp>
        <p:sp>
          <p:nvSpPr>
            <p:cNvPr id="66663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defRPr/>
              </a:pPr>
              <a:endParaRPr lang="tr-TR"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tr-TR" sz="1800" smtClean="0">
                <a:solidFill>
                  <a:srgbClr val="FFFFFF"/>
                </a:solidFill>
              </a:endParaRPr>
            </a:p>
          </p:txBody>
        </p:sp>
      </p:grpSp>
      <p:sp>
        <p:nvSpPr>
          <p:cNvPr id="666637"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66638"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defTabSz="914400" fontAlgn="base">
              <a:spcBef>
                <a:spcPct val="0"/>
              </a:spcBef>
              <a:spcAft>
                <a:spcPct val="0"/>
              </a:spcAft>
              <a:defRPr/>
            </a:pPr>
            <a:endParaRPr lang="tr-TR">
              <a:solidFill>
                <a:srgbClr val="FFFFFF"/>
              </a:solidFill>
            </a:endParaRPr>
          </a:p>
        </p:txBody>
      </p:sp>
      <p:sp>
        <p:nvSpPr>
          <p:cNvPr id="666639"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1159186561"/>
      </p:ext>
    </p:extLst>
  </p:cSld>
  <p:clrMap bg1="dk2" tx1="lt1" bg2="dk1"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ariheglencesi.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solidFill>
            <a:schemeClr val="accent5">
              <a:lumMod val="75000"/>
            </a:schemeClr>
          </a:solidFill>
        </p:spPr>
        <p:txBody>
          <a:bodyPr>
            <a:normAutofit fontScale="90000"/>
          </a:bodyPr>
          <a:lstStyle/>
          <a:p>
            <a:pPr algn="ctr">
              <a:lnSpc>
                <a:spcPct val="150000"/>
              </a:lnSpc>
            </a:pPr>
            <a:r>
              <a:rPr lang="tr-TR" sz="4000" b="1" dirty="0" smtClean="0">
                <a:latin typeface="Times New Roman" panose="02020603050405020304" pitchFamily="18" charset="0"/>
                <a:cs typeface="Times New Roman" panose="02020603050405020304" pitchFamily="18" charset="0"/>
              </a:rPr>
              <a:t>Milli UYANIŞ: Yurdumuzun İşgaline Tepkiler</a:t>
            </a:r>
            <a:endParaRPr lang="tr-TR" sz="4000" b="1" dirty="0">
              <a:latin typeface="Times New Roman" panose="02020603050405020304" pitchFamily="18" charset="0"/>
              <a:cs typeface="Times New Roman" panose="02020603050405020304" pitchFamily="18" charset="0"/>
            </a:endParaRPr>
          </a:p>
        </p:txBody>
      </p:sp>
      <p:sp>
        <p:nvSpPr>
          <p:cNvPr id="4" name="Alt Başlık 2"/>
          <p:cNvSpPr txBox="1">
            <a:spLocks/>
          </p:cNvSpPr>
          <p:nvPr/>
        </p:nvSpPr>
        <p:spPr>
          <a:xfrm>
            <a:off x="1524000" y="4056559"/>
            <a:ext cx="9144000" cy="1655762"/>
          </a:xfrm>
          <a:prstGeom prst="rect">
            <a:avLst/>
          </a:prstGeom>
          <a:solidFill>
            <a:schemeClr val="accent1">
              <a:lumMod val="75000"/>
            </a:schemeClr>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mtClean="0"/>
              <a:t>ARİF ÖZBEYLİ</a:t>
            </a:r>
          </a:p>
          <a:p>
            <a:r>
              <a:rPr lang="tr-TR" smtClean="0"/>
              <a:t>TARİH ÖĞRETMENİ</a:t>
            </a:r>
          </a:p>
          <a:p>
            <a:r>
              <a:rPr lang="tr-TR" smtClean="0">
                <a:hlinkClick r:id="rId2"/>
              </a:rPr>
              <a:t>www.tariheglencesi.com</a:t>
            </a:r>
            <a:endParaRPr lang="tr-TR" smtClean="0"/>
          </a:p>
          <a:p>
            <a:r>
              <a:rPr lang="tr-TR" smtClean="0"/>
              <a:t>Youtube kanalı: tariheglencesi</a:t>
            </a:r>
            <a:endParaRPr lang="tr-TR" dirty="0"/>
          </a:p>
        </p:txBody>
      </p:sp>
    </p:spTree>
    <p:extLst>
      <p:ext uri="{BB962C8B-B14F-4D97-AF65-F5344CB8AC3E}">
        <p14:creationId xmlns:p14="http://schemas.microsoft.com/office/powerpoint/2010/main" val="3215037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5800" y="566670"/>
            <a:ext cx="10820400" cy="5652015"/>
          </a:xfrm>
          <a:solidFill>
            <a:srgbClr val="002060"/>
          </a:solidFill>
        </p:spPr>
        <p:txBody>
          <a:bodyPr>
            <a:normAutofit/>
          </a:bodyPr>
          <a:lstStyle/>
          <a:p>
            <a:pPr>
              <a:lnSpc>
                <a:spcPct val="150000"/>
              </a:lnSpc>
              <a:spcBef>
                <a:spcPts val="0"/>
              </a:spcBef>
            </a:pPr>
            <a:r>
              <a:rPr lang="tr-TR" sz="2400" dirty="0"/>
              <a:t>Mustafa Kemal mütareke ile ilgili </a:t>
            </a:r>
            <a:r>
              <a:rPr lang="tr-TR" sz="2400" dirty="0" smtClean="0"/>
              <a:t>değerlendirmelerde bulunmakla </a:t>
            </a:r>
            <a:r>
              <a:rPr lang="tr-TR" sz="2400" dirty="0"/>
              <a:t>yetinmemiş, İstanbul’a gönderdiği </a:t>
            </a:r>
            <a:r>
              <a:rPr lang="tr-TR" sz="2400" dirty="0" smtClean="0"/>
              <a:t>telgraflarla antlaşma </a:t>
            </a:r>
            <a:r>
              <a:rPr lang="tr-TR" sz="2400" dirty="0"/>
              <a:t>şartlarının yol açabileceği tehlikeler konusunda </a:t>
            </a:r>
            <a:r>
              <a:rPr lang="tr-TR" sz="2400" dirty="0" smtClean="0"/>
              <a:t>sadrazamı uyarmaya </a:t>
            </a:r>
            <a:r>
              <a:rPr lang="tr-TR" sz="2400" dirty="0"/>
              <a:t>çalışmıştır. Ancak bütün çabalarına </a:t>
            </a:r>
            <a:r>
              <a:rPr lang="tr-TR" sz="2400" dirty="0" smtClean="0"/>
              <a:t>rağmen hükûmeti </a:t>
            </a:r>
            <a:r>
              <a:rPr lang="tr-TR" sz="2400" dirty="0"/>
              <a:t>önlemler almaya ikna edemediğini görünce </a:t>
            </a:r>
            <a:r>
              <a:rPr lang="tr-TR" sz="2400" dirty="0" smtClean="0"/>
              <a:t>kurtuluş için </a:t>
            </a:r>
            <a:r>
              <a:rPr lang="tr-TR" sz="2400" dirty="0"/>
              <a:t>millî mücadeleyi başlatmanın zorunlu olduğunu </a:t>
            </a:r>
            <a:r>
              <a:rPr lang="tr-TR" sz="2400" dirty="0" smtClean="0"/>
              <a:t>görmüştür. Bu </a:t>
            </a:r>
            <a:r>
              <a:rPr lang="tr-TR" sz="2400" dirty="0"/>
              <a:t>nedenle daha Adana’da bulunduğu sırada </a:t>
            </a:r>
            <a:r>
              <a:rPr lang="tr-TR" sz="2400" dirty="0" smtClean="0"/>
              <a:t>şehrin ileri </a:t>
            </a:r>
            <a:r>
              <a:rPr lang="tr-TR" sz="2400" dirty="0"/>
              <a:t>gelenleri ile gençlerinden, aralarında bir teşkilat </a:t>
            </a:r>
            <a:r>
              <a:rPr lang="tr-TR" sz="2400" dirty="0" smtClean="0"/>
              <a:t>kurarak işgale </a:t>
            </a:r>
            <a:r>
              <a:rPr lang="tr-TR" sz="2400" dirty="0"/>
              <a:t>karşı hazırlanmalarını istemiştir.</a:t>
            </a:r>
          </a:p>
        </p:txBody>
      </p:sp>
      <p:sp>
        <p:nvSpPr>
          <p:cNvPr id="3" name="Altbilgi Yer Tutucusu 2"/>
          <p:cNvSpPr>
            <a:spLocks noGrp="1"/>
          </p:cNvSpPr>
          <p:nvPr>
            <p:ph type="ftr" sz="quarter" idx="11"/>
          </p:nvPr>
        </p:nvSpPr>
        <p:spPr/>
        <p:txBody>
          <a:bodyPr/>
          <a:lstStyle/>
          <a:p>
            <a:r>
              <a:rPr lang="tr-TR" smtClean="0">
                <a:solidFill>
                  <a:srgbClr val="FEFAC9"/>
                </a:solidFill>
              </a:rPr>
              <a:t>www.tariheglencesi.com</a:t>
            </a:r>
            <a:endParaRPr lang="tr-TR">
              <a:solidFill>
                <a:srgbClr val="FEFAC9"/>
              </a:solidFill>
            </a:endParaRPr>
          </a:p>
        </p:txBody>
      </p:sp>
    </p:spTree>
    <p:extLst>
      <p:ext uri="{BB962C8B-B14F-4D97-AF65-F5344CB8AC3E}">
        <p14:creationId xmlns:p14="http://schemas.microsoft.com/office/powerpoint/2010/main" val="818740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5800" y="618186"/>
            <a:ext cx="10820400" cy="5600499"/>
          </a:xfrm>
          <a:solidFill>
            <a:srgbClr val="002060"/>
          </a:solidFill>
        </p:spPr>
        <p:txBody>
          <a:bodyPr>
            <a:normAutofit/>
          </a:bodyPr>
          <a:lstStyle/>
          <a:p>
            <a:pPr>
              <a:lnSpc>
                <a:spcPct val="150000"/>
              </a:lnSpc>
              <a:spcBef>
                <a:spcPts val="0"/>
              </a:spcBef>
            </a:pPr>
            <a:r>
              <a:rPr lang="tr-TR" sz="2800" dirty="0"/>
              <a:t>Mustafa Kemal, Mondros Ateşkes Antlaşması </a:t>
            </a:r>
            <a:r>
              <a:rPr lang="tr-TR" sz="2800" dirty="0" smtClean="0"/>
              <a:t>hakkında Ali </a:t>
            </a:r>
            <a:r>
              <a:rPr lang="tr-TR" sz="2800" dirty="0"/>
              <a:t>Fuat Paşa’ya ise “Artık milletin bundan sonra </a:t>
            </a:r>
            <a:r>
              <a:rPr lang="tr-TR" sz="2800" dirty="0" smtClean="0"/>
              <a:t>kendi haklarını </a:t>
            </a:r>
            <a:r>
              <a:rPr lang="tr-TR" sz="2800" dirty="0"/>
              <a:t>kendisinin araması ve müdafaa etmesi, </a:t>
            </a:r>
            <a:r>
              <a:rPr lang="tr-TR" sz="2800" dirty="0" smtClean="0"/>
              <a:t>bizlerin de </a:t>
            </a:r>
            <a:r>
              <a:rPr lang="tr-TR" sz="2800" dirty="0"/>
              <a:t>mümkün olduğu kadar bu yolu göstermemiz ve bütün </a:t>
            </a:r>
            <a:r>
              <a:rPr lang="tr-TR" sz="2800" dirty="0" smtClean="0"/>
              <a:t>bir ordu </a:t>
            </a:r>
            <a:r>
              <a:rPr lang="tr-TR" sz="2800" dirty="0"/>
              <a:t>ile yardım etmemiz lazımdır.” </a:t>
            </a:r>
            <a:r>
              <a:rPr lang="tr-TR" sz="2800" dirty="0" smtClean="0"/>
              <a:t>diyerek </a:t>
            </a:r>
            <a:r>
              <a:rPr lang="tr-TR" sz="2800" dirty="0"/>
              <a:t>çok sevdiği </a:t>
            </a:r>
            <a:r>
              <a:rPr lang="tr-TR" sz="2800" dirty="0" smtClean="0"/>
              <a:t>vatanı ve </a:t>
            </a:r>
            <a:r>
              <a:rPr lang="tr-TR" sz="2800" dirty="0"/>
              <a:t>milleti için canını bile feda etmekten </a:t>
            </a:r>
            <a:r>
              <a:rPr lang="tr-TR" sz="2800" dirty="0" smtClean="0"/>
              <a:t>kaçınmayacağının işaretini </a:t>
            </a:r>
            <a:r>
              <a:rPr lang="tr-TR" sz="2800" dirty="0"/>
              <a:t>vermiştir.</a:t>
            </a:r>
          </a:p>
        </p:txBody>
      </p:sp>
      <p:sp>
        <p:nvSpPr>
          <p:cNvPr id="3" name="Altbilgi Yer Tutucusu 2"/>
          <p:cNvSpPr>
            <a:spLocks noGrp="1"/>
          </p:cNvSpPr>
          <p:nvPr>
            <p:ph type="ftr" sz="quarter" idx="11"/>
          </p:nvPr>
        </p:nvSpPr>
        <p:spPr/>
        <p:txBody>
          <a:bodyPr/>
          <a:lstStyle/>
          <a:p>
            <a:r>
              <a:rPr lang="tr-TR" smtClean="0">
                <a:solidFill>
                  <a:srgbClr val="FEFAC9"/>
                </a:solidFill>
              </a:rPr>
              <a:t>www.tariheglencesi.com</a:t>
            </a:r>
            <a:endParaRPr lang="tr-TR">
              <a:solidFill>
                <a:srgbClr val="FEFAC9"/>
              </a:solidFill>
            </a:endParaRPr>
          </a:p>
        </p:txBody>
      </p:sp>
    </p:spTree>
    <p:extLst>
      <p:ext uri="{BB962C8B-B14F-4D97-AF65-F5344CB8AC3E}">
        <p14:creationId xmlns:p14="http://schemas.microsoft.com/office/powerpoint/2010/main" val="1196956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5893" y="429523"/>
            <a:ext cx="8610600" cy="1293028"/>
          </a:xfrm>
          <a:solidFill>
            <a:srgbClr val="00B050"/>
          </a:solidFill>
        </p:spPr>
        <p:txBody>
          <a:bodyPr/>
          <a:lstStyle/>
          <a:p>
            <a:pPr algn="ctr"/>
            <a:r>
              <a:rPr lang="tr-TR" dirty="0" smtClean="0"/>
              <a:t>27 KASIM 2014</a:t>
            </a:r>
            <a:endParaRPr lang="tr-TR" dirty="0"/>
          </a:p>
        </p:txBody>
      </p:sp>
      <p:pic>
        <p:nvPicPr>
          <p:cNvPr id="4" name="İçerik Yer Tutucusu 3"/>
          <p:cNvPicPr>
            <a:picLocks noGrp="1" noChangeAspect="1"/>
          </p:cNvPicPr>
          <p:nvPr>
            <p:ph idx="1"/>
          </p:nvPr>
        </p:nvPicPr>
        <p:blipFill rotWithShape="1">
          <a:blip r:embed="rId2"/>
          <a:srcRect l="10895" t="35411" r="61936" b="16265"/>
          <a:stretch/>
        </p:blipFill>
        <p:spPr>
          <a:xfrm>
            <a:off x="2923504" y="1944710"/>
            <a:ext cx="5602310" cy="4700789"/>
          </a:xfrm>
          <a:prstGeom prst="rect">
            <a:avLst/>
          </a:prstGeom>
        </p:spPr>
      </p:pic>
    </p:spTree>
    <p:extLst>
      <p:ext uri="{BB962C8B-B14F-4D97-AF65-F5344CB8AC3E}">
        <p14:creationId xmlns:p14="http://schemas.microsoft.com/office/powerpoint/2010/main" val="1002556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339404"/>
            <a:ext cx="10820400" cy="4879282"/>
          </a:xfrm>
          <a:solidFill>
            <a:srgbClr val="002060"/>
          </a:solidFill>
        </p:spPr>
        <p:txBody>
          <a:bodyPr/>
          <a:lstStyle/>
          <a:p>
            <a:pPr algn="ctr"/>
            <a:endParaRPr lang="tr-TR" dirty="0" smtClean="0"/>
          </a:p>
          <a:p>
            <a:pPr algn="ctr"/>
            <a:endParaRPr lang="tr-TR" dirty="0"/>
          </a:p>
          <a:p>
            <a:pPr algn="ctr"/>
            <a:endParaRPr lang="tr-TR" dirty="0" smtClean="0"/>
          </a:p>
          <a:p>
            <a:pPr algn="ctr"/>
            <a:endParaRPr lang="tr-TR" sz="3200" dirty="0" smtClean="0"/>
          </a:p>
          <a:p>
            <a:pPr algn="ctr"/>
            <a:r>
              <a:rPr lang="tr-TR" sz="3200" dirty="0" smtClean="0"/>
              <a:t>CEVAP: B </a:t>
            </a:r>
            <a:endParaRPr lang="tr-TR" sz="3200" dirty="0"/>
          </a:p>
        </p:txBody>
      </p:sp>
    </p:spTree>
    <p:extLst>
      <p:ext uri="{BB962C8B-B14F-4D97-AF65-F5344CB8AC3E}">
        <p14:creationId xmlns:p14="http://schemas.microsoft.com/office/powerpoint/2010/main" val="10168427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30439" y="223461"/>
            <a:ext cx="8610600" cy="600787"/>
          </a:xfrm>
          <a:solidFill>
            <a:srgbClr val="00B050"/>
          </a:solidFill>
        </p:spPr>
        <p:txBody>
          <a:bodyPr>
            <a:normAutofit fontScale="90000"/>
          </a:bodyPr>
          <a:lstStyle/>
          <a:p>
            <a:pPr algn="ctr"/>
            <a:r>
              <a:rPr lang="tr-TR" dirty="0" smtClean="0"/>
              <a:t>27 KASIM 2014</a:t>
            </a:r>
            <a:endParaRPr lang="tr-TR" dirty="0"/>
          </a:p>
        </p:txBody>
      </p:sp>
      <p:pic>
        <p:nvPicPr>
          <p:cNvPr id="4" name="İçerik Yer Tutucusu 3"/>
          <p:cNvPicPr>
            <a:picLocks noGrp="1" noChangeAspect="1"/>
          </p:cNvPicPr>
          <p:nvPr>
            <p:ph idx="1"/>
          </p:nvPr>
        </p:nvPicPr>
        <p:blipFill rotWithShape="1">
          <a:blip r:embed="rId2"/>
          <a:srcRect l="11256" t="23889" r="61935" b="14346"/>
          <a:stretch/>
        </p:blipFill>
        <p:spPr>
          <a:xfrm>
            <a:off x="3464417" y="1004551"/>
            <a:ext cx="5576552" cy="5505069"/>
          </a:xfrm>
          <a:prstGeom prst="rect">
            <a:avLst/>
          </a:prstGeom>
        </p:spPr>
      </p:pic>
    </p:spTree>
    <p:extLst>
      <p:ext uri="{BB962C8B-B14F-4D97-AF65-F5344CB8AC3E}">
        <p14:creationId xmlns:p14="http://schemas.microsoft.com/office/powerpoint/2010/main" val="1017881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339404"/>
            <a:ext cx="10820400" cy="4879282"/>
          </a:xfrm>
          <a:solidFill>
            <a:srgbClr val="002060"/>
          </a:solidFill>
        </p:spPr>
        <p:txBody>
          <a:bodyPr/>
          <a:lstStyle/>
          <a:p>
            <a:pPr algn="ctr"/>
            <a:endParaRPr lang="tr-TR" dirty="0" smtClean="0"/>
          </a:p>
          <a:p>
            <a:pPr algn="ctr"/>
            <a:endParaRPr lang="tr-TR" dirty="0"/>
          </a:p>
          <a:p>
            <a:pPr algn="ctr"/>
            <a:endParaRPr lang="tr-TR" dirty="0" smtClean="0"/>
          </a:p>
          <a:p>
            <a:pPr algn="ctr"/>
            <a:endParaRPr lang="tr-TR" sz="3200" dirty="0" smtClean="0"/>
          </a:p>
          <a:p>
            <a:pPr algn="ctr"/>
            <a:r>
              <a:rPr lang="tr-TR" sz="3200" dirty="0" smtClean="0"/>
              <a:t>CEVAP: C </a:t>
            </a:r>
            <a:endParaRPr lang="tr-TR" sz="3200" dirty="0"/>
          </a:p>
        </p:txBody>
      </p:sp>
    </p:spTree>
    <p:extLst>
      <p:ext uri="{BB962C8B-B14F-4D97-AF65-F5344CB8AC3E}">
        <p14:creationId xmlns:p14="http://schemas.microsoft.com/office/powerpoint/2010/main" val="3436017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9397" y="249218"/>
            <a:ext cx="11029682" cy="626545"/>
          </a:xfrm>
          <a:solidFill>
            <a:srgbClr val="00B050"/>
          </a:solidFill>
        </p:spPr>
        <p:txBody>
          <a:bodyPr>
            <a:normAutofit fontScale="90000"/>
          </a:bodyPr>
          <a:lstStyle/>
          <a:p>
            <a:pPr algn="ctr"/>
            <a:r>
              <a:rPr lang="tr-TR" dirty="0" smtClean="0"/>
              <a:t>26 KASIM 2015 </a:t>
            </a:r>
            <a:endParaRPr lang="tr-TR" dirty="0"/>
          </a:p>
        </p:txBody>
      </p:sp>
      <p:pic>
        <p:nvPicPr>
          <p:cNvPr id="4" name="İçerik Yer Tutucusu 3"/>
          <p:cNvPicPr>
            <a:picLocks noGrp="1" noChangeAspect="1"/>
          </p:cNvPicPr>
          <p:nvPr>
            <p:ph idx="1"/>
          </p:nvPr>
        </p:nvPicPr>
        <p:blipFill rotWithShape="1">
          <a:blip r:embed="rId2"/>
          <a:srcRect l="38785" t="34450" r="30448" b="31307"/>
          <a:stretch/>
        </p:blipFill>
        <p:spPr>
          <a:xfrm>
            <a:off x="2408349" y="1236372"/>
            <a:ext cx="7594805" cy="4752304"/>
          </a:xfrm>
          <a:prstGeom prst="rect">
            <a:avLst/>
          </a:prstGeom>
        </p:spPr>
      </p:pic>
    </p:spTree>
    <p:extLst>
      <p:ext uri="{BB962C8B-B14F-4D97-AF65-F5344CB8AC3E}">
        <p14:creationId xmlns:p14="http://schemas.microsoft.com/office/powerpoint/2010/main" val="635050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339404"/>
            <a:ext cx="10820400" cy="4879282"/>
          </a:xfrm>
          <a:solidFill>
            <a:srgbClr val="002060"/>
          </a:solidFill>
        </p:spPr>
        <p:txBody>
          <a:bodyPr/>
          <a:lstStyle/>
          <a:p>
            <a:pPr algn="ctr"/>
            <a:endParaRPr lang="tr-TR" dirty="0" smtClean="0"/>
          </a:p>
          <a:p>
            <a:pPr algn="ctr"/>
            <a:endParaRPr lang="tr-TR" dirty="0"/>
          </a:p>
          <a:p>
            <a:pPr algn="ctr"/>
            <a:endParaRPr lang="tr-TR" dirty="0" smtClean="0"/>
          </a:p>
          <a:p>
            <a:pPr algn="ctr"/>
            <a:endParaRPr lang="tr-TR" sz="3200" dirty="0" smtClean="0"/>
          </a:p>
          <a:p>
            <a:pPr algn="ctr"/>
            <a:r>
              <a:rPr lang="tr-TR" sz="3200" dirty="0" smtClean="0"/>
              <a:t>CEVAP: D </a:t>
            </a:r>
            <a:endParaRPr lang="tr-TR" sz="3200" dirty="0"/>
          </a:p>
        </p:txBody>
      </p:sp>
    </p:spTree>
    <p:extLst>
      <p:ext uri="{BB962C8B-B14F-4D97-AF65-F5344CB8AC3E}">
        <p14:creationId xmlns:p14="http://schemas.microsoft.com/office/powerpoint/2010/main" val="14498113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6366" y="764373"/>
            <a:ext cx="11119834" cy="690940"/>
          </a:xfrm>
          <a:solidFill>
            <a:srgbClr val="00B050"/>
          </a:solidFill>
        </p:spPr>
        <p:txBody>
          <a:bodyPr/>
          <a:lstStyle/>
          <a:p>
            <a:pPr algn="ctr"/>
            <a:r>
              <a:rPr lang="tr-TR" dirty="0" smtClean="0"/>
              <a:t>26 KASIM 2015</a:t>
            </a:r>
            <a:endParaRPr lang="tr-TR" dirty="0"/>
          </a:p>
        </p:txBody>
      </p:sp>
      <p:pic>
        <p:nvPicPr>
          <p:cNvPr id="4" name="İçerik Yer Tutucusu 3"/>
          <p:cNvPicPr>
            <a:picLocks noGrp="1" noChangeAspect="1"/>
          </p:cNvPicPr>
          <p:nvPr>
            <p:ph idx="1"/>
          </p:nvPr>
        </p:nvPicPr>
        <p:blipFill rotWithShape="1">
          <a:blip r:embed="rId2"/>
          <a:srcRect l="8917" t="19090" r="62475" b="23946"/>
          <a:stretch/>
        </p:blipFill>
        <p:spPr>
          <a:xfrm>
            <a:off x="3705359" y="1571223"/>
            <a:ext cx="4481848" cy="5017413"/>
          </a:xfrm>
          <a:prstGeom prst="rect">
            <a:avLst/>
          </a:prstGeom>
        </p:spPr>
      </p:pic>
    </p:spTree>
    <p:extLst>
      <p:ext uri="{BB962C8B-B14F-4D97-AF65-F5344CB8AC3E}">
        <p14:creationId xmlns:p14="http://schemas.microsoft.com/office/powerpoint/2010/main" val="3949013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339404"/>
            <a:ext cx="10820400" cy="4879282"/>
          </a:xfrm>
          <a:solidFill>
            <a:srgbClr val="002060"/>
          </a:solidFill>
        </p:spPr>
        <p:txBody>
          <a:bodyPr/>
          <a:lstStyle/>
          <a:p>
            <a:pPr algn="ctr"/>
            <a:endParaRPr lang="tr-TR" dirty="0" smtClean="0"/>
          </a:p>
          <a:p>
            <a:pPr algn="ctr"/>
            <a:endParaRPr lang="tr-TR" dirty="0"/>
          </a:p>
          <a:p>
            <a:pPr algn="ctr"/>
            <a:endParaRPr lang="tr-TR" dirty="0" smtClean="0"/>
          </a:p>
          <a:p>
            <a:pPr algn="ctr"/>
            <a:endParaRPr lang="tr-TR" sz="3200" dirty="0" smtClean="0"/>
          </a:p>
          <a:p>
            <a:pPr algn="ctr"/>
            <a:r>
              <a:rPr lang="tr-TR" sz="3200" dirty="0" smtClean="0"/>
              <a:t>CEVAP: B </a:t>
            </a:r>
            <a:endParaRPr lang="tr-TR" sz="3200" dirty="0"/>
          </a:p>
        </p:txBody>
      </p:sp>
    </p:spTree>
    <p:extLst>
      <p:ext uri="{BB962C8B-B14F-4D97-AF65-F5344CB8AC3E}">
        <p14:creationId xmlns:p14="http://schemas.microsoft.com/office/powerpoint/2010/main" val="2774783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85799" y="90152"/>
            <a:ext cx="11149885" cy="631065"/>
          </a:xfrm>
          <a:solidFill>
            <a:srgbClr val="00B050"/>
          </a:solidFill>
        </p:spPr>
        <p:txBody>
          <a:bodyPr>
            <a:normAutofit/>
          </a:bodyPr>
          <a:lstStyle/>
          <a:p>
            <a:pPr algn="ctr"/>
            <a:r>
              <a:rPr lang="tr-TR" sz="2000" b="1" dirty="0" smtClean="0"/>
              <a:t>2.Konu: Birinci </a:t>
            </a:r>
            <a:r>
              <a:rPr lang="tr-TR" sz="2000" b="1" dirty="0"/>
              <a:t>Dünya Savaşı’nın Sonu ve Mondros Ateşkes Antlaşması</a:t>
            </a:r>
            <a:endParaRPr lang="tr-TR" sz="2000" dirty="0"/>
          </a:p>
        </p:txBody>
      </p:sp>
      <p:sp>
        <p:nvSpPr>
          <p:cNvPr id="2" name="İçerik Yer Tutucusu 1"/>
          <p:cNvSpPr>
            <a:spLocks noGrp="1"/>
          </p:cNvSpPr>
          <p:nvPr>
            <p:ph idx="1"/>
          </p:nvPr>
        </p:nvSpPr>
        <p:spPr>
          <a:xfrm>
            <a:off x="685800" y="927279"/>
            <a:ext cx="10820400" cy="5576551"/>
          </a:xfrm>
          <a:solidFill>
            <a:srgbClr val="002060"/>
          </a:solidFill>
        </p:spPr>
        <p:txBody>
          <a:bodyPr>
            <a:normAutofit/>
          </a:bodyPr>
          <a:lstStyle/>
          <a:p>
            <a:pPr>
              <a:lnSpc>
                <a:spcPct val="150000"/>
              </a:lnSpc>
            </a:pPr>
            <a:r>
              <a:rPr lang="tr-TR" dirty="0" smtClean="0"/>
              <a:t>        Birinci </a:t>
            </a:r>
            <a:r>
              <a:rPr lang="tr-TR" dirty="0"/>
              <a:t>Dünya Savaşı’nda İngiltere ve Fransa’nın Çanakkale Boğazı’nı geçememeleri ve Rusya’nın </a:t>
            </a:r>
            <a:r>
              <a:rPr lang="tr-TR" dirty="0" smtClean="0"/>
              <a:t>savaştan çekilmesi </a:t>
            </a:r>
            <a:r>
              <a:rPr lang="tr-TR" dirty="0"/>
              <a:t>İttifak Devletlerinin kazanma ümitlerini arttırdı. Ancak bu ümitler Amerika Birleşik Devletleri’nin </a:t>
            </a:r>
            <a:r>
              <a:rPr lang="tr-TR" dirty="0" smtClean="0"/>
              <a:t>İtilaf Devletleri </a:t>
            </a:r>
            <a:r>
              <a:rPr lang="tr-TR" dirty="0"/>
              <a:t>yanında savaşa katılmasıyla sona erdi. ABD Başkanı Wilson’ın (</a:t>
            </a:r>
            <a:r>
              <a:rPr lang="tr-TR" dirty="0" err="1"/>
              <a:t>Vilsın</a:t>
            </a:r>
            <a:r>
              <a:rPr lang="tr-TR" dirty="0"/>
              <a:t>) 8 Ocak 1918’de 14 maddelik </a:t>
            </a:r>
            <a:r>
              <a:rPr lang="tr-TR" dirty="0" smtClean="0"/>
              <a:t>bir bildiri </a:t>
            </a:r>
            <a:r>
              <a:rPr lang="tr-TR" dirty="0"/>
              <a:t>yayımlamasıyla da savaşın İtilaf Devletlerinin zaferiyle sonuçlanacağı anlaşıldı. “Wilson İlkeleri” adıyla </a:t>
            </a:r>
            <a:r>
              <a:rPr lang="tr-TR" dirty="0" smtClean="0"/>
              <a:t>tarihe geçen </a:t>
            </a:r>
            <a:r>
              <a:rPr lang="tr-TR" dirty="0"/>
              <a:t>bu bildiriye göre yenen devletler yenilenlerden toprak ve tazminat almayacaklardı. Devletler arasında </a:t>
            </a:r>
            <a:r>
              <a:rPr lang="tr-TR" dirty="0" smtClean="0"/>
              <a:t>gizli antlaşmalar </a:t>
            </a:r>
            <a:r>
              <a:rPr lang="tr-TR" dirty="0"/>
              <a:t>yapılmayacak, anlaşmazlıklar barış yoluyla çözülecekti. Ayrıca imparatorluklar içinde yaşayan </a:t>
            </a:r>
            <a:r>
              <a:rPr lang="tr-TR" dirty="0" smtClean="0"/>
              <a:t>milletlere kendi </a:t>
            </a:r>
            <a:r>
              <a:rPr lang="tr-TR" dirty="0"/>
              <a:t>geleceklerini belirleme hakkı tanınacaktı.</a:t>
            </a:r>
          </a:p>
        </p:txBody>
      </p:sp>
      <p:sp>
        <p:nvSpPr>
          <p:cNvPr id="3" name="Altbilgi Yer Tutucusu 2"/>
          <p:cNvSpPr>
            <a:spLocks noGrp="1"/>
          </p:cNvSpPr>
          <p:nvPr>
            <p:ph type="ftr" sz="quarter" idx="11"/>
          </p:nvPr>
        </p:nvSpPr>
        <p:spPr/>
        <p:txBody>
          <a:bodyPr/>
          <a:lstStyle/>
          <a:p>
            <a:r>
              <a:rPr lang="tr-TR" smtClean="0">
                <a:solidFill>
                  <a:srgbClr val="FEFAC9"/>
                </a:solidFill>
              </a:rPr>
              <a:t>www.tariheglencesi.com</a:t>
            </a:r>
            <a:endParaRPr lang="tr-TR">
              <a:solidFill>
                <a:srgbClr val="FEFAC9"/>
              </a:solidFill>
            </a:endParaRPr>
          </a:p>
        </p:txBody>
      </p:sp>
    </p:spTree>
    <p:extLst>
      <p:ext uri="{BB962C8B-B14F-4D97-AF65-F5344CB8AC3E}">
        <p14:creationId xmlns:p14="http://schemas.microsoft.com/office/powerpoint/2010/main" val="4007087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l="39324" t="19090" r="30808" b="34506"/>
          <a:stretch/>
        </p:blipFill>
        <p:spPr>
          <a:xfrm>
            <a:off x="3119050" y="1428356"/>
            <a:ext cx="5722079" cy="4998202"/>
          </a:xfrm>
          <a:prstGeom prst="rect">
            <a:avLst/>
          </a:prstGeom>
        </p:spPr>
      </p:pic>
      <p:pic>
        <p:nvPicPr>
          <p:cNvPr id="5" name="Resim 4"/>
          <p:cNvPicPr>
            <a:picLocks noChangeAspect="1"/>
          </p:cNvPicPr>
          <p:nvPr/>
        </p:nvPicPr>
        <p:blipFill>
          <a:blip r:embed="rId3"/>
          <a:stretch>
            <a:fillRect/>
          </a:stretch>
        </p:blipFill>
        <p:spPr>
          <a:xfrm>
            <a:off x="417008" y="355367"/>
            <a:ext cx="11126164" cy="1072989"/>
          </a:xfrm>
          <a:prstGeom prst="rect">
            <a:avLst/>
          </a:prstGeom>
        </p:spPr>
      </p:pic>
    </p:spTree>
    <p:extLst>
      <p:ext uri="{BB962C8B-B14F-4D97-AF65-F5344CB8AC3E}">
        <p14:creationId xmlns:p14="http://schemas.microsoft.com/office/powerpoint/2010/main" val="1906247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339404"/>
            <a:ext cx="10820400" cy="4879282"/>
          </a:xfrm>
          <a:solidFill>
            <a:srgbClr val="002060"/>
          </a:solidFill>
        </p:spPr>
        <p:txBody>
          <a:bodyPr/>
          <a:lstStyle/>
          <a:p>
            <a:pPr algn="ctr"/>
            <a:endParaRPr lang="tr-TR" dirty="0" smtClean="0"/>
          </a:p>
          <a:p>
            <a:pPr algn="ctr"/>
            <a:endParaRPr lang="tr-TR" dirty="0"/>
          </a:p>
          <a:p>
            <a:pPr algn="ctr"/>
            <a:endParaRPr lang="tr-TR" dirty="0" smtClean="0"/>
          </a:p>
          <a:p>
            <a:pPr algn="ctr"/>
            <a:endParaRPr lang="tr-TR" sz="3200" dirty="0" smtClean="0"/>
          </a:p>
          <a:p>
            <a:pPr algn="ctr"/>
            <a:r>
              <a:rPr lang="tr-TR" sz="3200" dirty="0" smtClean="0"/>
              <a:t>CEVAP: B </a:t>
            </a:r>
            <a:endParaRPr lang="tr-TR" sz="3200" dirty="0"/>
          </a:p>
        </p:txBody>
      </p:sp>
    </p:spTree>
    <p:extLst>
      <p:ext uri="{BB962C8B-B14F-4D97-AF65-F5344CB8AC3E}">
        <p14:creationId xmlns:p14="http://schemas.microsoft.com/office/powerpoint/2010/main" val="37576216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1310" y="300733"/>
            <a:ext cx="10849377" cy="575030"/>
          </a:xfrm>
          <a:solidFill>
            <a:srgbClr val="00B050"/>
          </a:solidFill>
        </p:spPr>
        <p:txBody>
          <a:bodyPr>
            <a:normAutofit fontScale="90000"/>
          </a:bodyPr>
          <a:lstStyle/>
          <a:p>
            <a:pPr algn="ctr"/>
            <a:r>
              <a:rPr lang="tr-TR" dirty="0" smtClean="0"/>
              <a:t>18 ARALIK 2016</a:t>
            </a:r>
            <a:endParaRPr lang="tr-TR" dirty="0"/>
          </a:p>
        </p:txBody>
      </p:sp>
      <p:pic>
        <p:nvPicPr>
          <p:cNvPr id="4" name="İçerik Yer Tutucusu 3"/>
          <p:cNvPicPr>
            <a:picLocks noGrp="1" noChangeAspect="1"/>
          </p:cNvPicPr>
          <p:nvPr>
            <p:ph idx="1"/>
          </p:nvPr>
        </p:nvPicPr>
        <p:blipFill rotWithShape="1">
          <a:blip r:embed="rId2"/>
          <a:srcRect l="39504" t="20689" r="31707" b="16265"/>
          <a:stretch/>
        </p:blipFill>
        <p:spPr>
          <a:xfrm>
            <a:off x="3900150" y="1043190"/>
            <a:ext cx="4844605" cy="5705340"/>
          </a:xfrm>
          <a:prstGeom prst="rect">
            <a:avLst/>
          </a:prstGeom>
        </p:spPr>
      </p:pic>
    </p:spTree>
    <p:extLst>
      <p:ext uri="{BB962C8B-B14F-4D97-AF65-F5344CB8AC3E}">
        <p14:creationId xmlns:p14="http://schemas.microsoft.com/office/powerpoint/2010/main" val="1300827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339404"/>
            <a:ext cx="10820400" cy="4879282"/>
          </a:xfrm>
          <a:solidFill>
            <a:srgbClr val="002060"/>
          </a:solidFill>
        </p:spPr>
        <p:txBody>
          <a:bodyPr/>
          <a:lstStyle/>
          <a:p>
            <a:pPr algn="ctr"/>
            <a:endParaRPr lang="tr-TR" dirty="0" smtClean="0"/>
          </a:p>
          <a:p>
            <a:pPr algn="ctr"/>
            <a:endParaRPr lang="tr-TR" dirty="0"/>
          </a:p>
          <a:p>
            <a:pPr algn="ctr"/>
            <a:endParaRPr lang="tr-TR" dirty="0" smtClean="0"/>
          </a:p>
          <a:p>
            <a:pPr algn="ctr"/>
            <a:endParaRPr lang="tr-TR" sz="3200" dirty="0" smtClean="0"/>
          </a:p>
          <a:p>
            <a:pPr algn="ctr"/>
            <a:r>
              <a:rPr lang="tr-TR" sz="3200" dirty="0" smtClean="0"/>
              <a:t>CEVAP: C</a:t>
            </a:r>
            <a:endParaRPr lang="tr-TR" sz="3200" dirty="0"/>
          </a:p>
        </p:txBody>
      </p:sp>
    </p:spTree>
    <p:extLst>
      <p:ext uri="{BB962C8B-B14F-4D97-AF65-F5344CB8AC3E}">
        <p14:creationId xmlns:p14="http://schemas.microsoft.com/office/powerpoint/2010/main" val="34072675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a:xfrm>
            <a:off x="244700" y="219077"/>
            <a:ext cx="11825153" cy="641350"/>
          </a:xfrm>
          <a:solidFill>
            <a:srgbClr val="00B050"/>
          </a:solidFill>
        </p:spPr>
        <p:txBody>
          <a:bodyPr/>
          <a:lstStyle/>
          <a:p>
            <a:pPr eaLnBrk="1" hangingPunct="1">
              <a:defRPr/>
            </a:pPr>
            <a:r>
              <a:rPr lang="tr-TR" sz="3600" b="0" dirty="0">
                <a:cs typeface="Times New Roman" pitchFamily="18" charset="0"/>
              </a:rPr>
              <a:t>1</a:t>
            </a:r>
            <a:r>
              <a:rPr lang="tr-TR" sz="3600" b="0" dirty="0">
                <a:latin typeface="Times New Roman" pitchFamily="18" charset="0"/>
                <a:cs typeface="Times New Roman" pitchFamily="18" charset="0"/>
              </a:rPr>
              <a:t>-Mondros Mütarekesi ve Uygulaması</a:t>
            </a:r>
          </a:p>
        </p:txBody>
      </p:sp>
      <p:sp>
        <p:nvSpPr>
          <p:cNvPr id="6148" name="Altbilgi Yer Tutucusu 1"/>
          <p:cNvSpPr>
            <a:spLocks noGrp="1"/>
          </p:cNvSpPr>
          <p:nvPr>
            <p:ph type="ftr" sz="quarter" idx="12"/>
          </p:nvPr>
        </p:nvSpPr>
        <p:spPr>
          <a:noFill/>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tr-TR" smtClean="0">
                <a:solidFill>
                  <a:srgbClr val="FFFFFF"/>
                </a:solidFill>
                <a:latin typeface="Arial" charset="0"/>
              </a:rPr>
              <a:t>www.tariheglencesi.com</a:t>
            </a:r>
          </a:p>
        </p:txBody>
      </p:sp>
      <p:sp>
        <p:nvSpPr>
          <p:cNvPr id="2" name="İçerik Yer Tutucusu 1"/>
          <p:cNvSpPr>
            <a:spLocks noGrp="1"/>
          </p:cNvSpPr>
          <p:nvPr>
            <p:ph idx="1"/>
          </p:nvPr>
        </p:nvSpPr>
        <p:spPr>
          <a:xfrm>
            <a:off x="244699" y="1052513"/>
            <a:ext cx="11947301" cy="5672137"/>
          </a:xfrm>
          <a:solidFill>
            <a:srgbClr val="002060"/>
          </a:solidFill>
        </p:spPr>
        <p:txBody>
          <a:bodyPr/>
          <a:lstStyle/>
          <a:p>
            <a:pPr>
              <a:lnSpc>
                <a:spcPct val="150000"/>
              </a:lnSpc>
              <a:spcBef>
                <a:spcPts val="0"/>
              </a:spcBef>
            </a:pPr>
            <a:r>
              <a:rPr lang="tr-TR" sz="2800" dirty="0"/>
              <a:t>Osmanlı Devleti ateşkes antlaşmasının ardından savaşı bitirecek bir barış antlaşması yapmak ve </a:t>
            </a:r>
            <a:r>
              <a:rPr lang="tr-TR" sz="2800" dirty="0" smtClean="0"/>
              <a:t>siyasi varlığını </a:t>
            </a:r>
            <a:r>
              <a:rPr lang="tr-TR" sz="2800" dirty="0"/>
              <a:t>devam ettirmek istiyordu. Ancak İtilaf Devletlerinin planları farklıydı. Onların amacı, Türkleri </a:t>
            </a:r>
            <a:r>
              <a:rPr lang="tr-TR" sz="2800" dirty="0" smtClean="0"/>
              <a:t>tutsak etmek </a:t>
            </a:r>
            <a:r>
              <a:rPr lang="tr-TR" sz="2800" dirty="0"/>
              <a:t>ve yeniden ayağa kalkamayacak şekilde ezmekti. Bu konuda </a:t>
            </a:r>
            <a:r>
              <a:rPr lang="tr-TR" sz="2800" dirty="0">
                <a:solidFill>
                  <a:srgbClr val="FFFF00"/>
                </a:solidFill>
              </a:rPr>
              <a:t>İngiliz Dışişleri Bakanı </a:t>
            </a:r>
            <a:r>
              <a:rPr lang="tr-TR" sz="2800" dirty="0" err="1">
                <a:solidFill>
                  <a:srgbClr val="FFFF00"/>
                </a:solidFill>
              </a:rPr>
              <a:t>Balfour</a:t>
            </a:r>
            <a:r>
              <a:rPr lang="tr-TR" sz="2800" dirty="0">
                <a:solidFill>
                  <a:srgbClr val="FFFF00"/>
                </a:solidFill>
              </a:rPr>
              <a:t> (</a:t>
            </a:r>
            <a:r>
              <a:rPr lang="tr-TR" sz="2800" dirty="0" err="1">
                <a:solidFill>
                  <a:srgbClr val="FFFF00"/>
                </a:solidFill>
              </a:rPr>
              <a:t>Belfır</a:t>
            </a:r>
            <a:r>
              <a:rPr lang="tr-TR" sz="2800" dirty="0">
                <a:solidFill>
                  <a:srgbClr val="FFFF00"/>
                </a:solidFill>
              </a:rPr>
              <a:t>) </a:t>
            </a:r>
            <a:r>
              <a:rPr lang="tr-TR" sz="2800" dirty="0" smtClean="0"/>
              <a:t>şunları söylemektedir</a:t>
            </a:r>
            <a:r>
              <a:rPr lang="tr-TR" sz="2800" dirty="0"/>
              <a:t>:</a:t>
            </a:r>
          </a:p>
          <a:p>
            <a:pPr>
              <a:lnSpc>
                <a:spcPct val="150000"/>
              </a:lnSpc>
              <a:spcBef>
                <a:spcPts val="0"/>
              </a:spcBef>
            </a:pPr>
            <a:r>
              <a:rPr lang="tr-TR" sz="2800" dirty="0"/>
              <a:t>“Türkler bırakışma koşullarının kendi lehlerinde olduğu iddiasında bulunmaya başladılar. Böyle bir </a:t>
            </a:r>
            <a:r>
              <a:rPr lang="tr-TR" sz="2800" dirty="0" smtClean="0"/>
              <a:t>izlenimin yaratılmasına </a:t>
            </a:r>
            <a:r>
              <a:rPr lang="tr-TR" sz="2800" dirty="0"/>
              <a:t>fırsat vermemeliyiz. Mısır ve Hindistan’daki Müslüman uyruklarımızın, Türklerin </a:t>
            </a:r>
            <a:r>
              <a:rPr lang="tr-TR" sz="2800" dirty="0" smtClean="0"/>
              <a:t>kesinlikle yenilgiye </a:t>
            </a:r>
            <a:r>
              <a:rPr lang="tr-TR" sz="2800" dirty="0"/>
              <a:t>uğratıldığını anlamaları gerekmektedir.” </a:t>
            </a:r>
          </a:p>
        </p:txBody>
      </p:sp>
    </p:spTree>
    <p:extLst>
      <p:ext uri="{BB962C8B-B14F-4D97-AF65-F5344CB8AC3E}">
        <p14:creationId xmlns:p14="http://schemas.microsoft.com/office/powerpoint/2010/main" val="3742969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442434"/>
            <a:ext cx="11264721" cy="4932607"/>
          </a:xfrm>
          <a:solidFill>
            <a:srgbClr val="002060"/>
          </a:solidFill>
        </p:spPr>
        <p:txBody>
          <a:bodyPr/>
          <a:lstStyle/>
          <a:p>
            <a:pPr>
              <a:lnSpc>
                <a:spcPct val="150000"/>
              </a:lnSpc>
              <a:spcBef>
                <a:spcPts val="0"/>
              </a:spcBef>
            </a:pPr>
            <a:r>
              <a:rPr lang="tr-TR" dirty="0"/>
              <a:t>İtilaf Devletleri, Mondros Ateşkes </a:t>
            </a:r>
            <a:r>
              <a:rPr lang="tr-TR" dirty="0" smtClean="0"/>
              <a:t>Antlaşması’nı imzalanmasından </a:t>
            </a:r>
            <a:r>
              <a:rPr lang="tr-TR" dirty="0"/>
              <a:t>sonra yukarıda belirtilen </a:t>
            </a:r>
            <a:r>
              <a:rPr lang="tr-TR" dirty="0" smtClean="0"/>
              <a:t>amaçlarını gerçekleştirmek </a:t>
            </a:r>
            <a:r>
              <a:rPr lang="tr-TR" dirty="0"/>
              <a:t>için hemen harekete geçtiler. Başta 7. madde olmak üzere antlaşma hükümlerinin </a:t>
            </a:r>
            <a:r>
              <a:rPr lang="tr-TR" dirty="0" smtClean="0"/>
              <a:t>kendilerine sağladığı </a:t>
            </a:r>
            <a:r>
              <a:rPr lang="tr-TR" dirty="0"/>
              <a:t>kolaylıklardan yararlanarak yurdumuzu işgal etmeye başladılar.</a:t>
            </a:r>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041244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152" y="502276"/>
            <a:ext cx="11492248" cy="6130343"/>
          </a:xfrm>
          <a:solidFill>
            <a:schemeClr val="bg2"/>
          </a:solidFill>
        </p:spPr>
        <p:txBody>
          <a:bodyPr/>
          <a:lstStyle/>
          <a:p>
            <a:pPr>
              <a:lnSpc>
                <a:spcPct val="150000"/>
              </a:lnSpc>
              <a:spcBef>
                <a:spcPts val="0"/>
              </a:spcBef>
            </a:pPr>
            <a:r>
              <a:rPr lang="tr-TR" sz="2400" dirty="0"/>
              <a:t>“Mondros </a:t>
            </a:r>
            <a:r>
              <a:rPr lang="tr-TR" sz="2400" dirty="0" err="1"/>
              <a:t>Mütarekenamesi</a:t>
            </a:r>
            <a:r>
              <a:rPr lang="tr-TR" sz="2400" dirty="0"/>
              <a:t> imzalandığı gün </a:t>
            </a:r>
            <a:r>
              <a:rPr lang="tr-TR" sz="2400" dirty="0">
                <a:solidFill>
                  <a:srgbClr val="FFFF00"/>
                </a:solidFill>
              </a:rPr>
              <a:t>Selânik’te Fransız Generali </a:t>
            </a:r>
            <a:r>
              <a:rPr lang="tr-TR" sz="2400" dirty="0" err="1">
                <a:solidFill>
                  <a:srgbClr val="FFFF00"/>
                </a:solidFill>
              </a:rPr>
              <a:t>Franchet</a:t>
            </a:r>
            <a:r>
              <a:rPr lang="tr-TR" sz="2400" dirty="0">
                <a:solidFill>
                  <a:srgbClr val="FFFF00"/>
                </a:solidFill>
              </a:rPr>
              <a:t> </a:t>
            </a:r>
            <a:r>
              <a:rPr lang="tr-TR" sz="2400" dirty="0" err="1" smtClean="0">
                <a:solidFill>
                  <a:srgbClr val="FFFF00"/>
                </a:solidFill>
              </a:rPr>
              <a:t>D’esperey</a:t>
            </a:r>
            <a:r>
              <a:rPr lang="tr-TR" sz="2400" dirty="0">
                <a:solidFill>
                  <a:srgbClr val="FFFF00"/>
                </a:solidFill>
              </a:rPr>
              <a:t> </a:t>
            </a:r>
            <a:r>
              <a:rPr lang="tr-TR" sz="2400" dirty="0" smtClean="0">
                <a:solidFill>
                  <a:srgbClr val="FFFF00"/>
                </a:solidFill>
              </a:rPr>
              <a:t>(</a:t>
            </a:r>
            <a:r>
              <a:rPr lang="tr-TR" sz="2400" dirty="0" err="1" smtClean="0">
                <a:solidFill>
                  <a:srgbClr val="FFFF00"/>
                </a:solidFill>
              </a:rPr>
              <a:t>Franşet</a:t>
            </a:r>
            <a:r>
              <a:rPr lang="tr-TR" sz="2400" dirty="0" smtClean="0">
                <a:solidFill>
                  <a:srgbClr val="FFFF00"/>
                </a:solidFill>
              </a:rPr>
              <a:t> </a:t>
            </a:r>
            <a:r>
              <a:rPr lang="tr-TR" sz="2400" dirty="0" err="1">
                <a:solidFill>
                  <a:srgbClr val="FFFF00"/>
                </a:solidFill>
              </a:rPr>
              <a:t>Desperey</a:t>
            </a:r>
            <a:r>
              <a:rPr lang="tr-TR" sz="2400" dirty="0">
                <a:solidFill>
                  <a:srgbClr val="FFFF00"/>
                </a:solidFill>
              </a:rPr>
              <a:t>), Mondros’ta</a:t>
            </a:r>
            <a:r>
              <a:rPr lang="tr-TR" sz="2400" dirty="0"/>
              <a:t> </a:t>
            </a:r>
            <a:r>
              <a:rPr lang="tr-TR" sz="2400" dirty="0">
                <a:solidFill>
                  <a:srgbClr val="FFFF00"/>
                </a:solidFill>
              </a:rPr>
              <a:t>İngiliz Amirali </a:t>
            </a:r>
            <a:r>
              <a:rPr lang="tr-TR" sz="2400" dirty="0" err="1">
                <a:solidFill>
                  <a:srgbClr val="FFFF00"/>
                </a:solidFill>
              </a:rPr>
              <a:t>Calthrope</a:t>
            </a:r>
            <a:r>
              <a:rPr lang="tr-TR" sz="2400" dirty="0">
                <a:solidFill>
                  <a:srgbClr val="FFFF00"/>
                </a:solidFill>
              </a:rPr>
              <a:t> (</a:t>
            </a:r>
            <a:r>
              <a:rPr lang="tr-TR" sz="2400" dirty="0" err="1">
                <a:solidFill>
                  <a:srgbClr val="FFFF00"/>
                </a:solidFill>
              </a:rPr>
              <a:t>Kaltorp</a:t>
            </a:r>
            <a:r>
              <a:rPr lang="tr-TR" sz="2400" dirty="0">
                <a:solidFill>
                  <a:srgbClr val="FFFF00"/>
                </a:solidFill>
              </a:rPr>
              <a:t>), </a:t>
            </a:r>
            <a:r>
              <a:rPr lang="tr-TR" sz="2400" dirty="0"/>
              <a:t>Suriye’de İngiliz Generali </a:t>
            </a:r>
            <a:r>
              <a:rPr lang="tr-TR" sz="2400" dirty="0" err="1" smtClean="0">
                <a:solidFill>
                  <a:srgbClr val="FFFF00"/>
                </a:solidFill>
              </a:rPr>
              <a:t>Karsel</a:t>
            </a:r>
            <a:r>
              <a:rPr lang="tr-TR" sz="2400" dirty="0" smtClean="0"/>
              <a:t>, Hazar </a:t>
            </a:r>
            <a:r>
              <a:rPr lang="tr-TR" sz="2400" dirty="0"/>
              <a:t>Denizi kıyılarında İngiliz Generali </a:t>
            </a:r>
            <a:r>
              <a:rPr lang="tr-TR" sz="2400" dirty="0" err="1">
                <a:solidFill>
                  <a:srgbClr val="FFFF00"/>
                </a:solidFill>
              </a:rPr>
              <a:t>Thomson</a:t>
            </a:r>
            <a:r>
              <a:rPr lang="tr-TR" sz="2400" dirty="0">
                <a:solidFill>
                  <a:srgbClr val="FFFF00"/>
                </a:solidFill>
              </a:rPr>
              <a:t> </a:t>
            </a:r>
            <a:r>
              <a:rPr lang="tr-TR" sz="2400" dirty="0"/>
              <a:t>(</a:t>
            </a:r>
            <a:r>
              <a:rPr lang="tr-TR" sz="2400" dirty="0" err="1"/>
              <a:t>Tomson</a:t>
            </a:r>
            <a:r>
              <a:rPr lang="tr-TR" sz="2400" dirty="0"/>
              <a:t>), Türkiye’yi işgal için hazır </a:t>
            </a:r>
            <a:r>
              <a:rPr lang="tr-TR" sz="2400" dirty="0" smtClean="0"/>
              <a:t>durumda bekliyorlardı</a:t>
            </a:r>
            <a:r>
              <a:rPr lang="tr-TR" sz="2400" dirty="0"/>
              <a:t>. Önce General </a:t>
            </a:r>
            <a:r>
              <a:rPr lang="tr-TR" sz="2400" dirty="0" err="1">
                <a:solidFill>
                  <a:srgbClr val="FFFF00"/>
                </a:solidFill>
              </a:rPr>
              <a:t>Karsel</a:t>
            </a:r>
            <a:r>
              <a:rPr lang="tr-TR" sz="2400" dirty="0"/>
              <a:t> davranıp mütarekeden bir gün sonra </a:t>
            </a:r>
            <a:r>
              <a:rPr lang="tr-TR" sz="2400" dirty="0">
                <a:solidFill>
                  <a:srgbClr val="FFFF00"/>
                </a:solidFill>
              </a:rPr>
              <a:t>Musul’u </a:t>
            </a:r>
            <a:r>
              <a:rPr lang="tr-TR" sz="2400" dirty="0"/>
              <a:t>işgale kalktı. </a:t>
            </a:r>
            <a:r>
              <a:rPr lang="tr-TR" sz="2400" dirty="0" smtClean="0"/>
              <a:t>General </a:t>
            </a:r>
            <a:r>
              <a:rPr lang="tr-TR" sz="2400" dirty="0" err="1" smtClean="0">
                <a:solidFill>
                  <a:srgbClr val="FFFF00"/>
                </a:solidFill>
              </a:rPr>
              <a:t>Allenby</a:t>
            </a:r>
            <a:r>
              <a:rPr lang="tr-TR" sz="2400" dirty="0" smtClean="0">
                <a:solidFill>
                  <a:srgbClr val="FFFF00"/>
                </a:solidFill>
              </a:rPr>
              <a:t> </a:t>
            </a:r>
            <a:r>
              <a:rPr lang="tr-TR" sz="2400" dirty="0">
                <a:solidFill>
                  <a:srgbClr val="FFFF00"/>
                </a:solidFill>
              </a:rPr>
              <a:t>(</a:t>
            </a:r>
            <a:r>
              <a:rPr lang="tr-TR" sz="2400" dirty="0" err="1">
                <a:solidFill>
                  <a:srgbClr val="FFFF00"/>
                </a:solidFill>
              </a:rPr>
              <a:t>Alenbi</a:t>
            </a:r>
            <a:r>
              <a:rPr lang="tr-TR" sz="2400" dirty="0">
                <a:solidFill>
                  <a:srgbClr val="FFFF00"/>
                </a:solidFill>
              </a:rPr>
              <a:t>), 3 Kasım’da İskenderun’u </a:t>
            </a:r>
            <a:r>
              <a:rPr lang="tr-TR" sz="2400" dirty="0"/>
              <a:t>işgal edeceğini bildirirken Irak’taki İngiliz kuvvetleri Musul’u </a:t>
            </a:r>
            <a:r>
              <a:rPr lang="tr-TR" sz="2400" dirty="0" smtClean="0"/>
              <a:t>işgal için </a:t>
            </a:r>
            <a:r>
              <a:rPr lang="tr-TR" sz="2400" dirty="0"/>
              <a:t>6. Orduyu zorlamaya başladılar</a:t>
            </a:r>
            <a:r>
              <a:rPr lang="tr-TR" sz="2400" dirty="0">
                <a:solidFill>
                  <a:srgbClr val="FFFF00"/>
                </a:solidFill>
              </a:rPr>
              <a:t>. 6 Kasım’da Boğazların temizlenmesine başlandı </a:t>
            </a:r>
            <a:r>
              <a:rPr lang="tr-TR" sz="2400" dirty="0"/>
              <a:t>ve ertesi gün </a:t>
            </a:r>
            <a:r>
              <a:rPr lang="tr-TR" sz="2400" dirty="0" smtClean="0"/>
              <a:t>müttefik donanması</a:t>
            </a:r>
            <a:r>
              <a:rPr lang="tr-TR" sz="2400" dirty="0"/>
              <a:t>, yardımcı gemileriyle Çanakkale Boğazı’nı geçti. Bu arada İngiliz Albayı </a:t>
            </a:r>
            <a:r>
              <a:rPr lang="tr-TR" sz="2400" dirty="0" err="1">
                <a:solidFill>
                  <a:srgbClr val="FFFF00"/>
                </a:solidFill>
              </a:rPr>
              <a:t>Muerphi</a:t>
            </a:r>
            <a:r>
              <a:rPr lang="tr-TR" sz="2400" dirty="0">
                <a:solidFill>
                  <a:srgbClr val="FFFF00"/>
                </a:solidFill>
              </a:rPr>
              <a:t> (</a:t>
            </a:r>
            <a:r>
              <a:rPr lang="tr-TR" sz="2400" dirty="0" err="1">
                <a:solidFill>
                  <a:srgbClr val="FFFF00"/>
                </a:solidFill>
              </a:rPr>
              <a:t>Mörfi</a:t>
            </a:r>
            <a:r>
              <a:rPr lang="tr-TR" sz="2400" dirty="0">
                <a:solidFill>
                  <a:srgbClr val="FFFF00"/>
                </a:solidFill>
              </a:rPr>
              <a:t>), </a:t>
            </a:r>
            <a:r>
              <a:rPr lang="tr-TR" sz="2400" dirty="0" smtClean="0"/>
              <a:t>işgal ordusunun </a:t>
            </a:r>
            <a:r>
              <a:rPr lang="tr-TR" sz="2400" dirty="0"/>
              <a:t>öncüsü olarak 7 Kasım’da İstanbul’a </a:t>
            </a:r>
            <a:r>
              <a:rPr lang="tr-TR" sz="2400" dirty="0" smtClean="0"/>
              <a:t>geldi. Yenilmenin </a:t>
            </a:r>
            <a:r>
              <a:rPr lang="tr-TR" sz="2400" dirty="0"/>
              <a:t>ilk acısını duymak için İstanbulluların daha bir hafta beklemesi gerekiyordu. </a:t>
            </a:r>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862747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28789"/>
            <a:ext cx="10972800" cy="5997375"/>
          </a:xfrm>
          <a:solidFill>
            <a:schemeClr val="bg2"/>
          </a:solidFill>
        </p:spPr>
        <p:txBody>
          <a:bodyPr/>
          <a:lstStyle/>
          <a:p>
            <a:pPr lvl="0">
              <a:lnSpc>
                <a:spcPct val="150000"/>
              </a:lnSpc>
              <a:spcBef>
                <a:spcPts val="0"/>
              </a:spcBef>
              <a:buClr>
                <a:srgbClr val="FFCC00"/>
              </a:buClr>
            </a:pPr>
            <a:r>
              <a:rPr lang="tr-TR" sz="2400" dirty="0">
                <a:solidFill>
                  <a:srgbClr val="FFFFFF"/>
                </a:solidFill>
              </a:rPr>
              <a:t>Gerçekte </a:t>
            </a:r>
            <a:r>
              <a:rPr lang="tr-TR" sz="2400" dirty="0">
                <a:solidFill>
                  <a:srgbClr val="FFFF00"/>
                </a:solidFill>
              </a:rPr>
              <a:t>13 Kasım günü 55 parçadan ibaret müttefik donanması İstanbul Limanı’nda </a:t>
            </a:r>
            <a:r>
              <a:rPr lang="tr-TR" sz="2400" dirty="0">
                <a:solidFill>
                  <a:srgbClr val="FFFFFF"/>
                </a:solidFill>
              </a:rPr>
              <a:t>demirleyince facia bütün çıplaklığıyla ortaya çıkmış oluyordu. Bu karışık donanmanın tertibi şöyle idi: 22’si İngiliz, 12’si Fransız, 17’si İtalyan, 4’ü Yunan. Bunlar, Türkiye’nin yeni hâkimleri idiler. En büyük söz ve hak sahibinin İngiltere olduğu anlaşılıyordu. Derhâl karaya asker çıkararak şehrin belli başlı yerlerini ve Boğaziçi’ni işgal ettiler. İki gün içinde bütün Karadeniz Boğazı galip devletlerin eline geçmişti. </a:t>
            </a:r>
            <a:r>
              <a:rPr lang="tr-TR" sz="2400" dirty="0">
                <a:solidFill>
                  <a:srgbClr val="FFFF00"/>
                </a:solidFill>
              </a:rPr>
              <a:t>Trakya’ya 9 Kasım’da, 7 Fransız alayı gelmişti. </a:t>
            </a:r>
            <a:r>
              <a:rPr lang="tr-TR" sz="2400" dirty="0">
                <a:solidFill>
                  <a:srgbClr val="FFFFFF"/>
                </a:solidFill>
              </a:rPr>
              <a:t>Fransızlar</a:t>
            </a:r>
            <a:r>
              <a:rPr lang="tr-TR" sz="2400" dirty="0">
                <a:solidFill>
                  <a:srgbClr val="FFFF00"/>
                </a:solidFill>
              </a:rPr>
              <a:t>, Uzunköprü-Sirkeci demiryolu </a:t>
            </a:r>
            <a:r>
              <a:rPr lang="tr-TR" sz="2400" dirty="0">
                <a:solidFill>
                  <a:srgbClr val="FFFFFF"/>
                </a:solidFill>
              </a:rPr>
              <a:t>boyunca yerleşip hattın kontrolünü ele almış bulunuyorlardı. Aynı gün </a:t>
            </a:r>
            <a:r>
              <a:rPr lang="tr-TR" sz="2400" dirty="0">
                <a:solidFill>
                  <a:srgbClr val="FFFF00"/>
                </a:solidFill>
              </a:rPr>
              <a:t>General </a:t>
            </a:r>
            <a:r>
              <a:rPr lang="tr-TR" sz="2400" dirty="0" err="1">
                <a:solidFill>
                  <a:srgbClr val="FFFF00"/>
                </a:solidFill>
              </a:rPr>
              <a:t>Allenby</a:t>
            </a:r>
            <a:r>
              <a:rPr lang="tr-TR" sz="2400" dirty="0">
                <a:solidFill>
                  <a:srgbClr val="FFFF00"/>
                </a:solidFill>
              </a:rPr>
              <a:t> kuvvetleri de İskenderun’a </a:t>
            </a:r>
            <a:r>
              <a:rPr lang="tr-TR" sz="2400" dirty="0">
                <a:solidFill>
                  <a:srgbClr val="FFFFFF"/>
                </a:solidFill>
              </a:rPr>
              <a:t>girdi.”</a:t>
            </a:r>
          </a:p>
          <a:p>
            <a:pPr lvl="0" algn="r">
              <a:buClr>
                <a:srgbClr val="FFCC00"/>
              </a:buClr>
            </a:pPr>
            <a:r>
              <a:rPr lang="tr-TR" sz="2400" dirty="0">
                <a:solidFill>
                  <a:srgbClr val="FFFFFF"/>
                </a:solidFill>
              </a:rPr>
              <a:t>Sabahattin Selek, Anadolu İhtilali, C I, s. 41.</a:t>
            </a:r>
          </a:p>
          <a:p>
            <a:endParaRPr lang="tr-TR" sz="2400"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827466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941" y="193184"/>
            <a:ext cx="11642501" cy="6531466"/>
          </a:xfrm>
          <a:solidFill>
            <a:schemeClr val="bg2"/>
          </a:solidFill>
        </p:spPr>
        <p:txBody>
          <a:bodyPr/>
          <a:lstStyle/>
          <a:p>
            <a:pPr>
              <a:lnSpc>
                <a:spcPct val="150000"/>
              </a:lnSpc>
            </a:pPr>
            <a:r>
              <a:rPr lang="tr-TR" dirty="0"/>
              <a:t>İşgallere karşı Osmanlı yöneticileri tam bir çaresizlik </a:t>
            </a:r>
            <a:r>
              <a:rPr lang="tr-TR" dirty="0" smtClean="0"/>
              <a:t>içinde bulunuyorlardı</a:t>
            </a:r>
            <a:r>
              <a:rPr lang="tr-TR" dirty="0"/>
              <a:t>. Bu kişiler, “Wilson </a:t>
            </a:r>
            <a:r>
              <a:rPr lang="tr-TR" dirty="0" err="1" smtClean="0"/>
              <a:t>İlkeleri”ne</a:t>
            </a:r>
            <a:r>
              <a:rPr lang="tr-TR" dirty="0"/>
              <a:t> </a:t>
            </a:r>
            <a:r>
              <a:rPr lang="tr-TR" dirty="0" smtClean="0"/>
              <a:t>güvenmekten </a:t>
            </a:r>
            <a:r>
              <a:rPr lang="tr-TR" dirty="0"/>
              <a:t>ve galip devletlerin insafına sığınmaktan başka yapacak bir şey kalmadığına inanarak onlarla </a:t>
            </a:r>
            <a:r>
              <a:rPr lang="tr-TR" dirty="0" smtClean="0"/>
              <a:t>iyi geçinmek </a:t>
            </a:r>
            <a:r>
              <a:rPr lang="tr-TR" dirty="0"/>
              <a:t>gerektiğini </a:t>
            </a:r>
            <a:r>
              <a:rPr lang="tr-TR" dirty="0" smtClean="0"/>
              <a:t>düşünüyorlardı. İşgaller</a:t>
            </a:r>
            <a:r>
              <a:rPr lang="tr-TR" dirty="0"/>
              <a:t>, Mustafa Kemal gibi vatansever Türk milleti tarafından da tepkiyle karşılandı. Özellikle Paris </a:t>
            </a:r>
            <a:r>
              <a:rPr lang="tr-TR" dirty="0" smtClean="0"/>
              <a:t>Barış Konferansı’nda </a:t>
            </a:r>
            <a:r>
              <a:rPr lang="tr-TR" dirty="0"/>
              <a:t>İzmir’in Yunanistan’a verilmesi büyük bir öfkeye neden oldu. Yunanlıların 15 Mayıs </a:t>
            </a:r>
            <a:r>
              <a:rPr lang="tr-TR" dirty="0" smtClean="0"/>
              <a:t>1919’da İzmir’i </a:t>
            </a:r>
            <a:r>
              <a:rPr lang="tr-TR" dirty="0"/>
              <a:t>işgal etmeleri üzerine de bütün yurtta protesto mitingleri düzenlendi.</a:t>
            </a:r>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15322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pic>
        <p:nvPicPr>
          <p:cNvPr id="5" name="Resim 4"/>
          <p:cNvPicPr>
            <a:picLocks noChangeAspect="1"/>
          </p:cNvPicPr>
          <p:nvPr/>
        </p:nvPicPr>
        <p:blipFill rotWithShape="1">
          <a:blip r:embed="rId2"/>
          <a:srcRect l="13837" t="18442" r="36077" b="18354"/>
          <a:stretch/>
        </p:blipFill>
        <p:spPr>
          <a:xfrm>
            <a:off x="1043188" y="273106"/>
            <a:ext cx="10122795" cy="6213419"/>
          </a:xfrm>
          <a:prstGeom prst="rect">
            <a:avLst/>
          </a:prstGeom>
        </p:spPr>
      </p:pic>
    </p:spTree>
    <p:extLst>
      <p:ext uri="{BB962C8B-B14F-4D97-AF65-F5344CB8AC3E}">
        <p14:creationId xmlns:p14="http://schemas.microsoft.com/office/powerpoint/2010/main" val="2088167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5800" y="399246"/>
            <a:ext cx="10820400" cy="5819440"/>
          </a:xfrm>
          <a:solidFill>
            <a:srgbClr val="002060"/>
          </a:solidFill>
        </p:spPr>
        <p:txBody>
          <a:bodyPr>
            <a:normAutofit/>
          </a:bodyPr>
          <a:lstStyle/>
          <a:p>
            <a:pPr>
              <a:lnSpc>
                <a:spcPct val="150000"/>
              </a:lnSpc>
              <a:spcBef>
                <a:spcPts val="0"/>
              </a:spcBef>
            </a:pPr>
            <a:r>
              <a:rPr lang="tr-TR" dirty="0"/>
              <a:t>Wilson İlkeleri, savaşı daha fazla sürdüremeyecek durumda olan İttifak Devletleri tarafından olumlu </a:t>
            </a:r>
            <a:r>
              <a:rPr lang="tr-TR" dirty="0" smtClean="0"/>
              <a:t>karşılandı. Bu </a:t>
            </a:r>
            <a:r>
              <a:rPr lang="tr-TR" dirty="0"/>
              <a:t>devletler ilkelere güvenerek ateşkes isteğinde bulundular. İlk önce Bulgaristan daha sonra da </a:t>
            </a:r>
            <a:r>
              <a:rPr lang="tr-TR" dirty="0" smtClean="0"/>
              <a:t>Avusturya-Macaristan birer </a:t>
            </a:r>
            <a:r>
              <a:rPr lang="tr-TR" dirty="0"/>
              <a:t>ateşkes antlaşması yaparak savaştan çekildiler. Osmanlı Devleti de 30 Ekim 1918’de yaptığı </a:t>
            </a:r>
            <a:r>
              <a:rPr lang="tr-TR" dirty="0" smtClean="0"/>
              <a:t>Mondros Ateşkes </a:t>
            </a:r>
            <a:r>
              <a:rPr lang="tr-TR" dirty="0"/>
              <a:t>Antlaşması’yla savaşı bırakmak zorunda kaldı. Aşağıda Osmanlı Devleti’nin bu antlaşmayı hangi şartlar </a:t>
            </a:r>
            <a:r>
              <a:rPr lang="tr-TR" dirty="0" smtClean="0"/>
              <a:t>altında imzaladığını </a:t>
            </a:r>
            <a:r>
              <a:rPr lang="tr-TR" dirty="0"/>
              <a:t>anlatan bir metin okuyacaksınız</a:t>
            </a:r>
            <a:r>
              <a:rPr lang="tr-TR" dirty="0" smtClean="0"/>
              <a:t>: “</a:t>
            </a:r>
            <a:r>
              <a:rPr lang="tr-TR" dirty="0"/>
              <a:t>Meclis toplandı, Kurmay Subay Nuri Bey, genel durumumuza ilişkin açıklamalarda bulundu. Esefle </a:t>
            </a:r>
            <a:r>
              <a:rPr lang="tr-TR" dirty="0" smtClean="0"/>
              <a:t>gördük ki </a:t>
            </a:r>
            <a:r>
              <a:rPr lang="tr-TR" dirty="0"/>
              <a:t>1,5 milyon askere karşılık bütün Osmanlı ülkelerinde yalnızca 70.000 tüfek var. Memleketimizin hiçbir </a:t>
            </a:r>
            <a:r>
              <a:rPr lang="tr-TR" dirty="0" smtClean="0"/>
              <a:t>noktasını savunmaya </a:t>
            </a:r>
            <a:r>
              <a:rPr lang="tr-TR" dirty="0"/>
              <a:t>yetecek kuvvet yok! Şimdi bu elem verici durumda bulunuyoruz!” </a:t>
            </a:r>
          </a:p>
        </p:txBody>
      </p:sp>
      <p:sp>
        <p:nvSpPr>
          <p:cNvPr id="3" name="Altbilgi Yer Tutucusu 2"/>
          <p:cNvSpPr>
            <a:spLocks noGrp="1"/>
          </p:cNvSpPr>
          <p:nvPr>
            <p:ph type="ftr" sz="quarter" idx="11"/>
          </p:nvPr>
        </p:nvSpPr>
        <p:spPr/>
        <p:txBody>
          <a:bodyPr/>
          <a:lstStyle/>
          <a:p>
            <a:r>
              <a:rPr lang="tr-TR" smtClean="0">
                <a:solidFill>
                  <a:srgbClr val="FEFAC9"/>
                </a:solidFill>
              </a:rPr>
              <a:t>www.tariheglencesi.com</a:t>
            </a:r>
            <a:endParaRPr lang="tr-TR">
              <a:solidFill>
                <a:srgbClr val="FEFAC9"/>
              </a:solidFill>
            </a:endParaRPr>
          </a:p>
        </p:txBody>
      </p:sp>
    </p:spTree>
    <p:extLst>
      <p:ext uri="{BB962C8B-B14F-4D97-AF65-F5344CB8AC3E}">
        <p14:creationId xmlns:p14="http://schemas.microsoft.com/office/powerpoint/2010/main" val="3525369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F0"/>
          </a:solidFill>
        </p:spPr>
        <p:txBody>
          <a:bodyPr/>
          <a:lstStyle/>
          <a:p>
            <a:r>
              <a:rPr lang="tr-TR" dirty="0" smtClean="0"/>
              <a:t>15.12.2013 TEOG</a:t>
            </a:r>
            <a:endParaRPr lang="tr-TR" dirty="0"/>
          </a:p>
        </p:txBody>
      </p:sp>
      <p:pic>
        <p:nvPicPr>
          <p:cNvPr id="5" name="İçerik Yer Tutucusu 4"/>
          <p:cNvPicPr>
            <a:picLocks noGrp="1" noChangeAspect="1"/>
          </p:cNvPicPr>
          <p:nvPr>
            <p:ph idx="1"/>
          </p:nvPr>
        </p:nvPicPr>
        <p:blipFill rotWithShape="1">
          <a:blip r:embed="rId2"/>
          <a:srcRect l="37468" t="20416" r="32615" b="34053"/>
          <a:stretch/>
        </p:blipFill>
        <p:spPr>
          <a:xfrm>
            <a:off x="3348507" y="1571223"/>
            <a:ext cx="5602310" cy="4793419"/>
          </a:xfrm>
          <a:prstGeom prst="rect">
            <a:avLst/>
          </a:prstGeom>
        </p:spPr>
      </p:pic>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678479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339404"/>
            <a:ext cx="10820400" cy="4879282"/>
          </a:xfrm>
          <a:solidFill>
            <a:srgbClr val="002060"/>
          </a:solidFill>
        </p:spPr>
        <p:txBody>
          <a:bodyPr/>
          <a:lstStyle/>
          <a:p>
            <a:pPr algn="ctr"/>
            <a:endParaRPr lang="tr-TR" dirty="0" smtClean="0"/>
          </a:p>
          <a:p>
            <a:pPr algn="ctr"/>
            <a:endParaRPr lang="tr-TR" dirty="0"/>
          </a:p>
          <a:p>
            <a:pPr algn="ctr"/>
            <a:endParaRPr lang="tr-TR" dirty="0" smtClean="0"/>
          </a:p>
          <a:p>
            <a:pPr algn="ctr"/>
            <a:endParaRPr lang="tr-TR" sz="3200" dirty="0" smtClean="0"/>
          </a:p>
          <a:p>
            <a:pPr algn="ctr"/>
            <a:r>
              <a:rPr lang="tr-TR" sz="3200" dirty="0" smtClean="0"/>
              <a:t>CEVAP: C</a:t>
            </a:r>
            <a:endParaRPr lang="tr-TR" sz="3200" dirty="0"/>
          </a:p>
        </p:txBody>
      </p:sp>
    </p:spTree>
    <p:extLst>
      <p:ext uri="{BB962C8B-B14F-4D97-AF65-F5344CB8AC3E}">
        <p14:creationId xmlns:p14="http://schemas.microsoft.com/office/powerpoint/2010/main" val="11838432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832945"/>
          </a:xfrm>
          <a:solidFill>
            <a:srgbClr val="00B050"/>
          </a:solidFill>
        </p:spPr>
        <p:txBody>
          <a:bodyPr/>
          <a:lstStyle/>
          <a:p>
            <a:r>
              <a:rPr lang="tr-TR" dirty="0" smtClean="0"/>
              <a:t/>
            </a:r>
            <a:br>
              <a:rPr lang="tr-TR" dirty="0" smtClean="0"/>
            </a:br>
            <a:r>
              <a:rPr lang="tr-TR" dirty="0" smtClean="0"/>
              <a:t>Paris </a:t>
            </a:r>
            <a:r>
              <a:rPr lang="tr-TR" dirty="0"/>
              <a:t>Barış Konferansı</a:t>
            </a:r>
            <a:br>
              <a:rPr lang="tr-TR" dirty="0"/>
            </a:br>
            <a:endParaRPr lang="tr-TR" dirty="0"/>
          </a:p>
        </p:txBody>
      </p:sp>
      <p:sp>
        <p:nvSpPr>
          <p:cNvPr id="3" name="İçerik Yer Tutucusu 2"/>
          <p:cNvSpPr>
            <a:spLocks noGrp="1"/>
          </p:cNvSpPr>
          <p:nvPr>
            <p:ph idx="1"/>
          </p:nvPr>
        </p:nvSpPr>
        <p:spPr>
          <a:xfrm>
            <a:off x="609600" y="1262131"/>
            <a:ext cx="5997262" cy="5203064"/>
          </a:xfrm>
          <a:solidFill>
            <a:schemeClr val="bg2"/>
          </a:solidFill>
        </p:spPr>
        <p:txBody>
          <a:bodyPr/>
          <a:lstStyle/>
          <a:p>
            <a:pPr>
              <a:lnSpc>
                <a:spcPct val="150000"/>
              </a:lnSpc>
              <a:spcBef>
                <a:spcPts val="0"/>
              </a:spcBef>
            </a:pPr>
            <a:r>
              <a:rPr lang="tr-TR" sz="2800" dirty="0" smtClean="0"/>
              <a:t>Paris </a:t>
            </a:r>
            <a:r>
              <a:rPr lang="tr-TR" sz="2800" dirty="0"/>
              <a:t>Barış Konferansı, Birinci Dünya Savaşı’nın galip devletlerinin katılımıyla </a:t>
            </a:r>
            <a:r>
              <a:rPr lang="tr-TR" sz="2800" dirty="0">
                <a:solidFill>
                  <a:srgbClr val="FFFF00"/>
                </a:solidFill>
              </a:rPr>
              <a:t>18 Ocak 1919’</a:t>
            </a:r>
            <a:r>
              <a:rPr lang="tr-TR" sz="2800" dirty="0"/>
              <a:t>da </a:t>
            </a:r>
            <a:r>
              <a:rPr lang="tr-TR" sz="2800" dirty="0" smtClean="0"/>
              <a:t>toplandı. Konferansın </a:t>
            </a:r>
            <a:r>
              <a:rPr lang="tr-TR" sz="2800" dirty="0"/>
              <a:t>toplanış amacı, yenilen devletlerle imzalanacak barış antlaşmalarının şartlarını </a:t>
            </a:r>
            <a:r>
              <a:rPr lang="tr-TR" sz="2800" dirty="0" smtClean="0"/>
              <a:t>belirlemekti. </a:t>
            </a:r>
            <a:r>
              <a:rPr lang="tr-TR" sz="2800" dirty="0" smtClean="0">
                <a:solidFill>
                  <a:srgbClr val="FFFF00"/>
                </a:solidFill>
              </a:rPr>
              <a:t>32 </a:t>
            </a:r>
            <a:r>
              <a:rPr lang="tr-TR" sz="2800" dirty="0">
                <a:solidFill>
                  <a:srgbClr val="FFFF00"/>
                </a:solidFill>
              </a:rPr>
              <a:t>devletin katıldığı </a:t>
            </a:r>
            <a:r>
              <a:rPr lang="tr-TR" sz="2800" dirty="0"/>
              <a:t>konferansta söz sahibi devletler </a:t>
            </a:r>
            <a:r>
              <a:rPr lang="tr-TR" sz="2800" dirty="0">
                <a:solidFill>
                  <a:srgbClr val="FFFF00"/>
                </a:solidFill>
              </a:rPr>
              <a:t>İngiltere, Fransa ve ABD </a:t>
            </a:r>
            <a:r>
              <a:rPr lang="tr-TR" sz="2800" dirty="0" smtClean="0"/>
              <a:t>idi. </a:t>
            </a:r>
            <a:endParaRPr lang="tr-TR" sz="2800" dirty="0">
              <a:solidFill>
                <a:srgbClr val="FFFF00"/>
              </a:solidFill>
            </a:endParaRPr>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pic>
        <p:nvPicPr>
          <p:cNvPr id="5" name="Resim 4"/>
          <p:cNvPicPr>
            <a:picLocks noChangeAspect="1"/>
          </p:cNvPicPr>
          <p:nvPr/>
        </p:nvPicPr>
        <p:blipFill>
          <a:blip r:embed="rId2"/>
          <a:stretch>
            <a:fillRect/>
          </a:stretch>
        </p:blipFill>
        <p:spPr>
          <a:xfrm>
            <a:off x="6894025" y="2257228"/>
            <a:ext cx="4791871" cy="3212870"/>
          </a:xfrm>
          <a:prstGeom prst="rect">
            <a:avLst/>
          </a:prstGeom>
        </p:spPr>
      </p:pic>
    </p:spTree>
    <p:extLst>
      <p:ext uri="{BB962C8B-B14F-4D97-AF65-F5344CB8AC3E}">
        <p14:creationId xmlns:p14="http://schemas.microsoft.com/office/powerpoint/2010/main" val="21048011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669701"/>
            <a:ext cx="10972800" cy="5456463"/>
          </a:xfrm>
          <a:solidFill>
            <a:schemeClr val="bg2"/>
          </a:solidFill>
        </p:spPr>
        <p:txBody>
          <a:bodyPr/>
          <a:lstStyle/>
          <a:p>
            <a:pPr>
              <a:lnSpc>
                <a:spcPct val="150000"/>
              </a:lnSpc>
              <a:spcBef>
                <a:spcPts val="0"/>
              </a:spcBef>
            </a:pPr>
            <a:r>
              <a:rPr lang="tr-TR" dirty="0"/>
              <a:t>Konferansta Avrupa’nın yeni sınırları ve Osmanlı topraklarının paylaşılması ile ilgili konular üzerinde duruldu. Görüşmeler sonunda </a:t>
            </a:r>
            <a:r>
              <a:rPr lang="tr-TR" dirty="0">
                <a:solidFill>
                  <a:srgbClr val="FFFF00"/>
                </a:solidFill>
              </a:rPr>
              <a:t>Almanya ile </a:t>
            </a:r>
            <a:r>
              <a:rPr lang="tr-TR" dirty="0" err="1">
                <a:solidFill>
                  <a:srgbClr val="FFFF00"/>
                </a:solidFill>
              </a:rPr>
              <a:t>Versay</a:t>
            </a:r>
            <a:r>
              <a:rPr lang="tr-TR" dirty="0">
                <a:solidFill>
                  <a:srgbClr val="FFFF00"/>
                </a:solidFill>
              </a:rPr>
              <a:t>, Avusturya ile Sen Cermen, Macaristan ile </a:t>
            </a:r>
            <a:r>
              <a:rPr lang="tr-TR" dirty="0" err="1">
                <a:solidFill>
                  <a:srgbClr val="FFFF00"/>
                </a:solidFill>
              </a:rPr>
              <a:t>Triyanon</a:t>
            </a:r>
            <a:r>
              <a:rPr lang="tr-TR" dirty="0">
                <a:solidFill>
                  <a:srgbClr val="FFFF00"/>
                </a:solidFill>
              </a:rPr>
              <a:t>, Bulgaristan ile </a:t>
            </a:r>
            <a:r>
              <a:rPr lang="tr-TR" dirty="0" err="1">
                <a:solidFill>
                  <a:srgbClr val="FFFF00"/>
                </a:solidFill>
              </a:rPr>
              <a:t>Nöyyi</a:t>
            </a:r>
            <a:r>
              <a:rPr lang="tr-TR" dirty="0">
                <a:solidFill>
                  <a:srgbClr val="FFFF00"/>
                </a:solidFill>
              </a:rPr>
              <a:t> </a:t>
            </a:r>
            <a:r>
              <a:rPr lang="tr-TR" dirty="0"/>
              <a:t>antlaşmaları imzalandı. Osmanlı Devleti ile imzalanacak barış antlaşması ise galip devletlerin aralarında çıkan anlaşmazlıklar nedeniyle sonraya bırakıldı.</a:t>
            </a:r>
          </a:p>
          <a:p>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9693020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360609"/>
            <a:ext cx="11393510" cy="6168980"/>
          </a:xfrm>
          <a:solidFill>
            <a:schemeClr val="bg2"/>
          </a:solidFill>
        </p:spPr>
        <p:txBody>
          <a:bodyPr/>
          <a:lstStyle/>
          <a:p>
            <a:pPr>
              <a:lnSpc>
                <a:spcPct val="150000"/>
              </a:lnSpc>
              <a:spcBef>
                <a:spcPts val="0"/>
              </a:spcBef>
            </a:pPr>
            <a:r>
              <a:rPr lang="tr-TR" sz="2800" dirty="0">
                <a:solidFill>
                  <a:srgbClr val="FFFF00"/>
                </a:solidFill>
              </a:rPr>
              <a:t>Paris Barış Konferansı’nda </a:t>
            </a:r>
            <a:r>
              <a:rPr lang="tr-TR" sz="2800" dirty="0"/>
              <a:t>en sert tartışmalar </a:t>
            </a:r>
            <a:r>
              <a:rPr lang="tr-TR" sz="2800" dirty="0">
                <a:solidFill>
                  <a:srgbClr val="FFFF00"/>
                </a:solidFill>
              </a:rPr>
              <a:t>İzmir ve çevresinin </a:t>
            </a:r>
            <a:r>
              <a:rPr lang="tr-TR" sz="2800" dirty="0"/>
              <a:t>kime bırakılacağı konusunda </a:t>
            </a:r>
            <a:r>
              <a:rPr lang="tr-TR" sz="2800" dirty="0" smtClean="0"/>
              <a:t>yaşandı. İtilaf </a:t>
            </a:r>
            <a:r>
              <a:rPr lang="tr-TR" sz="2800" dirty="0"/>
              <a:t>Devletleri arasında daha önce yapılan gizli antlaşmalarla burası </a:t>
            </a:r>
            <a:r>
              <a:rPr lang="tr-TR" sz="2800" dirty="0">
                <a:solidFill>
                  <a:srgbClr val="FFFF00"/>
                </a:solidFill>
              </a:rPr>
              <a:t>İtalya’ya</a:t>
            </a:r>
            <a:r>
              <a:rPr lang="tr-TR" sz="2800" dirty="0"/>
              <a:t> verilmişti. </a:t>
            </a:r>
            <a:r>
              <a:rPr lang="tr-TR" sz="2800" dirty="0" smtClean="0"/>
              <a:t>Savaştan sonra </a:t>
            </a:r>
            <a:r>
              <a:rPr lang="tr-TR" sz="2800" dirty="0"/>
              <a:t>ise </a:t>
            </a:r>
            <a:r>
              <a:rPr lang="tr-TR" sz="2800" dirty="0">
                <a:solidFill>
                  <a:srgbClr val="FFFF00"/>
                </a:solidFill>
              </a:rPr>
              <a:t>İngiltere, sömürgelerine giden Akdeniz yolu üzerinde bulunan İtalya’nın daha </a:t>
            </a:r>
            <a:r>
              <a:rPr lang="tr-TR" sz="2800" dirty="0"/>
              <a:t>fazla </a:t>
            </a:r>
            <a:r>
              <a:rPr lang="tr-TR" sz="2800" dirty="0" smtClean="0"/>
              <a:t>güçlenmesini istemiyordu</a:t>
            </a:r>
            <a:r>
              <a:rPr lang="tr-TR" sz="2800" dirty="0"/>
              <a:t>. Bu nedenle İzmir ve çevresini kendisine daha yakın gördüğü </a:t>
            </a:r>
            <a:r>
              <a:rPr lang="tr-TR" sz="2800" dirty="0">
                <a:solidFill>
                  <a:srgbClr val="FFFF00"/>
                </a:solidFill>
              </a:rPr>
              <a:t>Yunanistan’a</a:t>
            </a:r>
            <a:r>
              <a:rPr lang="tr-TR" sz="2800" dirty="0"/>
              <a:t> bırakmaya </a:t>
            </a:r>
            <a:r>
              <a:rPr lang="tr-TR" sz="2800" dirty="0" smtClean="0"/>
              <a:t>çalıştı. Kendisini </a:t>
            </a:r>
            <a:r>
              <a:rPr lang="tr-TR" sz="2800" dirty="0"/>
              <a:t>haklı göstermek için de bölgede Yunanistan’ın tarihî hakları bulunduğunu ve Rum </a:t>
            </a:r>
            <a:r>
              <a:rPr lang="tr-TR" sz="2800" dirty="0" smtClean="0"/>
              <a:t>nüfusunun fazla </a:t>
            </a:r>
            <a:r>
              <a:rPr lang="tr-TR" sz="2800" dirty="0"/>
              <a:t>olduğunu savundu. En sonunda İngiltere, gerçeklere aykırı olan bu iddialarını diğer devletlere </a:t>
            </a:r>
            <a:r>
              <a:rPr lang="tr-TR" sz="2800" dirty="0" smtClean="0"/>
              <a:t>de kabul </a:t>
            </a:r>
            <a:r>
              <a:rPr lang="tr-TR" sz="2800" dirty="0"/>
              <a:t>ettirerek konferanstan istediği yönde bir karar çıkarttı.</a:t>
            </a:r>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023346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1" y="502276"/>
            <a:ext cx="7416800" cy="5988675"/>
          </a:xfrm>
          <a:solidFill>
            <a:schemeClr val="bg2"/>
          </a:solidFill>
        </p:spPr>
        <p:txBody>
          <a:bodyPr/>
          <a:lstStyle/>
          <a:p>
            <a:pPr>
              <a:lnSpc>
                <a:spcPct val="150000"/>
              </a:lnSpc>
              <a:spcBef>
                <a:spcPts val="0"/>
              </a:spcBef>
            </a:pPr>
            <a:r>
              <a:rPr lang="tr-TR" sz="2800" dirty="0"/>
              <a:t>Paris Barış Konferansı’nda </a:t>
            </a:r>
            <a:r>
              <a:rPr lang="tr-TR" sz="2800" dirty="0">
                <a:solidFill>
                  <a:srgbClr val="FFFF00"/>
                </a:solidFill>
              </a:rPr>
              <a:t>Wilson İlkeleri </a:t>
            </a:r>
            <a:r>
              <a:rPr lang="tr-TR" sz="2800" dirty="0"/>
              <a:t>gereği Milletler Cemiyetinin kurulmasına da karar </a:t>
            </a:r>
            <a:r>
              <a:rPr lang="tr-TR" sz="2800" dirty="0" smtClean="0"/>
              <a:t>verildi. Wilson’un</a:t>
            </a:r>
            <a:r>
              <a:rPr lang="tr-TR" sz="2800" dirty="0"/>
              <a:t>, galip devletlerin toprak alamayacağı yönündeki ilkesi ise İngiltere ve Fransa’nın ortaya </a:t>
            </a:r>
            <a:r>
              <a:rPr lang="tr-TR" sz="2800" dirty="0" smtClean="0"/>
              <a:t>attığı </a:t>
            </a:r>
            <a:r>
              <a:rPr lang="tr-TR" sz="2800" dirty="0" smtClean="0">
                <a:solidFill>
                  <a:srgbClr val="FFFF00"/>
                </a:solidFill>
              </a:rPr>
              <a:t>“manda </a:t>
            </a:r>
            <a:r>
              <a:rPr lang="tr-TR" sz="2800" dirty="0">
                <a:solidFill>
                  <a:srgbClr val="FFFF00"/>
                </a:solidFill>
              </a:rPr>
              <a:t>ve himaye” </a:t>
            </a:r>
            <a:r>
              <a:rPr lang="tr-TR" sz="2800" dirty="0"/>
              <a:t>önerisiyle etkisiz hâle getirildi. Buna göre sömürgeci devletler doğal </a:t>
            </a:r>
            <a:r>
              <a:rPr lang="tr-TR" sz="2800" dirty="0" smtClean="0"/>
              <a:t>kaynaklarına göz </a:t>
            </a:r>
            <a:r>
              <a:rPr lang="tr-TR" sz="2800" dirty="0"/>
              <a:t>diktikleri bir ülkenin kendi kendisini yönetemeyeceğini ileri sürerek o ülkenin yönetimini üstlenebileceklerdi.</a:t>
            </a:r>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pic>
        <p:nvPicPr>
          <p:cNvPr id="5" name="Resim 4"/>
          <p:cNvPicPr>
            <a:picLocks noChangeAspect="1"/>
          </p:cNvPicPr>
          <p:nvPr/>
        </p:nvPicPr>
        <p:blipFill>
          <a:blip r:embed="rId2"/>
          <a:stretch>
            <a:fillRect/>
          </a:stretch>
        </p:blipFill>
        <p:spPr>
          <a:xfrm>
            <a:off x="8491086" y="1705360"/>
            <a:ext cx="3047060" cy="3729525"/>
          </a:xfrm>
          <a:prstGeom prst="rect">
            <a:avLst/>
          </a:prstGeom>
        </p:spPr>
      </p:pic>
      <p:sp>
        <p:nvSpPr>
          <p:cNvPr id="6" name="Metin kutusu 5"/>
          <p:cNvSpPr txBox="1"/>
          <p:nvPr/>
        </p:nvSpPr>
        <p:spPr>
          <a:xfrm>
            <a:off x="9079606" y="5653825"/>
            <a:ext cx="1983346" cy="369332"/>
          </a:xfrm>
          <a:prstGeom prst="rect">
            <a:avLst/>
          </a:prstGeom>
          <a:solidFill>
            <a:srgbClr val="002060"/>
          </a:solidFill>
        </p:spPr>
        <p:txBody>
          <a:bodyPr wrap="square" rtlCol="0">
            <a:spAutoFit/>
          </a:bodyPr>
          <a:lstStyle/>
          <a:p>
            <a:pPr algn="ctr"/>
            <a:r>
              <a:rPr lang="tr-TR" b="1" dirty="0" smtClean="0"/>
              <a:t>Wilson</a:t>
            </a:r>
            <a:endParaRPr lang="tr-TR" b="1" dirty="0"/>
          </a:p>
        </p:txBody>
      </p:sp>
    </p:spTree>
    <p:extLst>
      <p:ext uri="{BB962C8B-B14F-4D97-AF65-F5344CB8AC3E}">
        <p14:creationId xmlns:p14="http://schemas.microsoft.com/office/powerpoint/2010/main" val="42536802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sz="3200" dirty="0"/>
              <a:t>KPSS’YE HAZIRLIK DAHA KOLAY</a:t>
            </a:r>
            <a:br>
              <a:rPr lang="tr-TR" sz="3200" dirty="0"/>
            </a:br>
            <a:r>
              <a:rPr lang="tr-TR" sz="3200" dirty="0"/>
              <a:t>Online Kitapçılarda…</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5841" y="1628801"/>
            <a:ext cx="3431257" cy="4867031"/>
          </a:xfrm>
        </p:spPr>
      </p:pic>
    </p:spTree>
    <p:extLst>
      <p:ext uri="{BB962C8B-B14F-4D97-AF65-F5344CB8AC3E}">
        <p14:creationId xmlns:p14="http://schemas.microsoft.com/office/powerpoint/2010/main" val="26233186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5800" y="875764"/>
            <a:ext cx="5599090" cy="5342922"/>
          </a:xfrm>
          <a:solidFill>
            <a:srgbClr val="002060"/>
          </a:solidFill>
        </p:spPr>
        <p:txBody>
          <a:bodyPr>
            <a:normAutofit/>
          </a:bodyPr>
          <a:lstStyle/>
          <a:p>
            <a:pPr>
              <a:lnSpc>
                <a:spcPct val="150000"/>
              </a:lnSpc>
              <a:spcBef>
                <a:spcPts val="0"/>
              </a:spcBef>
            </a:pPr>
            <a:r>
              <a:rPr lang="tr-TR" sz="2400" dirty="0"/>
              <a:t>Mondros Ateşkes Antlaşması, Osmanlı Devleti temsilcisi </a:t>
            </a:r>
            <a:r>
              <a:rPr lang="tr-TR" sz="2400" dirty="0">
                <a:solidFill>
                  <a:srgbClr val="FFFF00"/>
                </a:solidFill>
              </a:rPr>
              <a:t>Bahriye Nazırı Rauf Bey</a:t>
            </a:r>
            <a:r>
              <a:rPr lang="tr-TR" sz="2400" dirty="0"/>
              <a:t> ile İtilaf Devletleri </a:t>
            </a:r>
            <a:r>
              <a:rPr lang="tr-TR" sz="2400" dirty="0" smtClean="0">
                <a:solidFill>
                  <a:srgbClr val="FFFF00"/>
                </a:solidFill>
              </a:rPr>
              <a:t>temsilcisi İngiliz </a:t>
            </a:r>
            <a:r>
              <a:rPr lang="tr-TR" sz="2400" dirty="0">
                <a:solidFill>
                  <a:srgbClr val="FFFF00"/>
                </a:solidFill>
              </a:rPr>
              <a:t>Amiral </a:t>
            </a:r>
            <a:r>
              <a:rPr lang="tr-TR" sz="2400" dirty="0" err="1">
                <a:solidFill>
                  <a:srgbClr val="FFFF00"/>
                </a:solidFill>
              </a:rPr>
              <a:t>Calthorpe</a:t>
            </a:r>
            <a:r>
              <a:rPr lang="tr-TR" sz="2400" dirty="0">
                <a:solidFill>
                  <a:srgbClr val="FFFF00"/>
                </a:solidFill>
              </a:rPr>
              <a:t> (</a:t>
            </a:r>
            <a:r>
              <a:rPr lang="tr-TR" sz="2400" dirty="0" err="1">
                <a:solidFill>
                  <a:srgbClr val="FFFF00"/>
                </a:solidFill>
              </a:rPr>
              <a:t>Kaltorp</a:t>
            </a:r>
            <a:r>
              <a:rPr lang="tr-TR" sz="2400" dirty="0">
                <a:solidFill>
                  <a:srgbClr val="FFFF00"/>
                </a:solidFill>
              </a:rPr>
              <a:t>) </a:t>
            </a:r>
            <a:r>
              <a:rPr lang="tr-TR" sz="2400" dirty="0"/>
              <a:t>arasında imzalandı. Bu antlaşma, adını, imzalandığı yer olan Ege Denizi’ndeki </a:t>
            </a:r>
            <a:r>
              <a:rPr lang="tr-TR" sz="2400" dirty="0" err="1" smtClean="0">
                <a:solidFill>
                  <a:srgbClr val="FFFF00"/>
                </a:solidFill>
              </a:rPr>
              <a:t>Limni</a:t>
            </a:r>
            <a:r>
              <a:rPr lang="tr-TR" sz="2400" dirty="0">
                <a:solidFill>
                  <a:srgbClr val="FFFF00"/>
                </a:solidFill>
              </a:rPr>
              <a:t> </a:t>
            </a:r>
            <a:r>
              <a:rPr lang="tr-TR" sz="2400" dirty="0" smtClean="0">
                <a:solidFill>
                  <a:srgbClr val="FFFF00"/>
                </a:solidFill>
              </a:rPr>
              <a:t>Adası’</a:t>
            </a:r>
            <a:r>
              <a:rPr lang="tr-TR" sz="2400" dirty="0" smtClean="0"/>
              <a:t>nın </a:t>
            </a:r>
            <a:r>
              <a:rPr lang="tr-TR" sz="2400" dirty="0"/>
              <a:t>Mondros Limanı’ndan aldı.</a:t>
            </a:r>
          </a:p>
        </p:txBody>
      </p:sp>
      <p:sp>
        <p:nvSpPr>
          <p:cNvPr id="3" name="Altbilgi Yer Tutucusu 2"/>
          <p:cNvSpPr>
            <a:spLocks noGrp="1"/>
          </p:cNvSpPr>
          <p:nvPr>
            <p:ph type="ftr" sz="quarter" idx="11"/>
          </p:nvPr>
        </p:nvSpPr>
        <p:spPr/>
        <p:txBody>
          <a:bodyPr/>
          <a:lstStyle/>
          <a:p>
            <a:r>
              <a:rPr lang="tr-TR" smtClean="0">
                <a:solidFill>
                  <a:srgbClr val="FEFAC9"/>
                </a:solidFill>
              </a:rPr>
              <a:t>www.tariheglencesi.com</a:t>
            </a:r>
            <a:endParaRPr lang="tr-TR">
              <a:solidFill>
                <a:srgbClr val="FEFAC9"/>
              </a:solidFill>
            </a:endParaRPr>
          </a:p>
        </p:txBody>
      </p:sp>
      <p:pic>
        <p:nvPicPr>
          <p:cNvPr id="5" name="Resim 4"/>
          <p:cNvPicPr>
            <a:picLocks noChangeAspect="1"/>
          </p:cNvPicPr>
          <p:nvPr/>
        </p:nvPicPr>
        <p:blipFill>
          <a:blip r:embed="rId2"/>
          <a:stretch>
            <a:fillRect/>
          </a:stretch>
        </p:blipFill>
        <p:spPr>
          <a:xfrm>
            <a:off x="6650014" y="1955243"/>
            <a:ext cx="5056882" cy="3183963"/>
          </a:xfrm>
          <a:prstGeom prst="rect">
            <a:avLst/>
          </a:prstGeom>
        </p:spPr>
      </p:pic>
    </p:spTree>
    <p:extLst>
      <p:ext uri="{BB962C8B-B14F-4D97-AF65-F5344CB8AC3E}">
        <p14:creationId xmlns:p14="http://schemas.microsoft.com/office/powerpoint/2010/main" val="2278398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86555" y="296213"/>
            <a:ext cx="7659710" cy="6310649"/>
          </a:xfrm>
          <a:solidFill>
            <a:srgbClr val="002060"/>
          </a:solidFill>
        </p:spPr>
        <p:txBody>
          <a:bodyPr>
            <a:normAutofit fontScale="85000" lnSpcReduction="10000"/>
          </a:bodyPr>
          <a:lstStyle/>
          <a:p>
            <a:pPr>
              <a:lnSpc>
                <a:spcPct val="160000"/>
              </a:lnSpc>
              <a:spcBef>
                <a:spcPts val="0"/>
              </a:spcBef>
            </a:pPr>
            <a:r>
              <a:rPr lang="tr-TR" dirty="0"/>
              <a:t>Aşağıda Mondros Ateşkes Antlaşması’nın bazı maddelerini görüyorsunuz.</a:t>
            </a:r>
          </a:p>
          <a:p>
            <a:pPr>
              <a:lnSpc>
                <a:spcPct val="160000"/>
              </a:lnSpc>
              <a:spcBef>
                <a:spcPts val="0"/>
              </a:spcBef>
            </a:pPr>
            <a:r>
              <a:rPr lang="tr-TR" dirty="0"/>
              <a:t>1) Çanakkale ve Karadeniz boğazları açılacak, Karadeniz’e geçişler serbest olacak, </a:t>
            </a:r>
            <a:r>
              <a:rPr lang="tr-TR" dirty="0">
                <a:solidFill>
                  <a:srgbClr val="FFFF00"/>
                </a:solidFill>
              </a:rPr>
              <a:t>Çanakkale ve </a:t>
            </a:r>
            <a:r>
              <a:rPr lang="tr-TR" dirty="0" smtClean="0">
                <a:solidFill>
                  <a:srgbClr val="FFFF00"/>
                </a:solidFill>
              </a:rPr>
              <a:t>Karadeniz istihkâmları </a:t>
            </a:r>
            <a:r>
              <a:rPr lang="tr-TR" dirty="0"/>
              <a:t>İtilaf Devletleri tarafından işgal edilecektir.</a:t>
            </a:r>
          </a:p>
          <a:p>
            <a:pPr>
              <a:lnSpc>
                <a:spcPct val="160000"/>
              </a:lnSpc>
              <a:spcBef>
                <a:spcPts val="0"/>
              </a:spcBef>
            </a:pPr>
            <a:r>
              <a:rPr lang="tr-TR" dirty="0"/>
              <a:t>5) Sınırların korunması ve ülke içinde güvenliğin sağlanması için gereken birliklerin dışında Osmanlı </a:t>
            </a:r>
            <a:r>
              <a:rPr lang="tr-TR" dirty="0" smtClean="0"/>
              <a:t>ordusu </a:t>
            </a:r>
            <a:r>
              <a:rPr lang="tr-TR" dirty="0" smtClean="0">
                <a:solidFill>
                  <a:srgbClr val="FFFF00"/>
                </a:solidFill>
              </a:rPr>
              <a:t>derhâl </a:t>
            </a:r>
            <a:r>
              <a:rPr lang="tr-TR" dirty="0">
                <a:solidFill>
                  <a:srgbClr val="FFFF00"/>
                </a:solidFill>
              </a:rPr>
              <a:t>terhis edilecektir.</a:t>
            </a:r>
          </a:p>
          <a:p>
            <a:pPr>
              <a:lnSpc>
                <a:spcPct val="160000"/>
              </a:lnSpc>
              <a:spcBef>
                <a:spcPts val="0"/>
              </a:spcBef>
            </a:pPr>
            <a:r>
              <a:rPr lang="tr-TR" dirty="0"/>
              <a:t>7) </a:t>
            </a:r>
            <a:r>
              <a:rPr lang="tr-TR" dirty="0">
                <a:solidFill>
                  <a:srgbClr val="FFFF00"/>
                </a:solidFill>
              </a:rPr>
              <a:t>İtilaf Devletleri, güvenliklerini </a:t>
            </a:r>
            <a:r>
              <a:rPr lang="tr-TR" dirty="0" smtClean="0">
                <a:solidFill>
                  <a:srgbClr val="FFFF00"/>
                </a:solidFill>
              </a:rPr>
              <a:t>tehlikeye düşürecek </a:t>
            </a:r>
            <a:r>
              <a:rPr lang="tr-TR" dirty="0">
                <a:solidFill>
                  <a:srgbClr val="FFFF00"/>
                </a:solidFill>
              </a:rPr>
              <a:t>bir durumun ortaya </a:t>
            </a:r>
            <a:r>
              <a:rPr lang="tr-TR" dirty="0" smtClean="0">
                <a:solidFill>
                  <a:srgbClr val="FFFF00"/>
                </a:solidFill>
              </a:rPr>
              <a:t>çıkması hâlinde </a:t>
            </a:r>
            <a:r>
              <a:rPr lang="tr-TR" dirty="0">
                <a:solidFill>
                  <a:srgbClr val="FFFF00"/>
                </a:solidFill>
              </a:rPr>
              <a:t>Osmanlı Devleti’nin herhangi </a:t>
            </a:r>
            <a:r>
              <a:rPr lang="tr-TR" dirty="0" smtClean="0">
                <a:solidFill>
                  <a:srgbClr val="FFFF00"/>
                </a:solidFill>
              </a:rPr>
              <a:t>bir stratejik </a:t>
            </a:r>
            <a:r>
              <a:rPr lang="tr-TR" dirty="0">
                <a:solidFill>
                  <a:srgbClr val="FFFF00"/>
                </a:solidFill>
              </a:rPr>
              <a:t>noktasını işgal hakkına sahip olacaklardır.</a:t>
            </a:r>
          </a:p>
          <a:p>
            <a:pPr>
              <a:lnSpc>
                <a:spcPct val="160000"/>
              </a:lnSpc>
              <a:spcBef>
                <a:spcPts val="0"/>
              </a:spcBef>
            </a:pPr>
            <a:r>
              <a:rPr lang="tr-TR" dirty="0"/>
              <a:t>8) </a:t>
            </a:r>
            <a:r>
              <a:rPr lang="tr-TR" dirty="0">
                <a:solidFill>
                  <a:srgbClr val="FFFF00"/>
                </a:solidFill>
              </a:rPr>
              <a:t>Osmanlı demir yollarından, </a:t>
            </a:r>
            <a:r>
              <a:rPr lang="tr-TR" dirty="0" smtClean="0">
                <a:solidFill>
                  <a:srgbClr val="FFFF00"/>
                </a:solidFill>
              </a:rPr>
              <a:t>İtilaf Devletleri </a:t>
            </a:r>
            <a:r>
              <a:rPr lang="tr-TR" dirty="0">
                <a:solidFill>
                  <a:srgbClr val="FFFF00"/>
                </a:solidFill>
              </a:rPr>
              <a:t>serbestçe yararlanabilecek ve </a:t>
            </a:r>
            <a:r>
              <a:rPr lang="tr-TR" dirty="0" smtClean="0"/>
              <a:t>Osmanlı ticaret </a:t>
            </a:r>
            <a:r>
              <a:rPr lang="tr-TR" dirty="0"/>
              <a:t>gemileri müttefiklerin </a:t>
            </a:r>
            <a:r>
              <a:rPr lang="tr-TR" dirty="0" smtClean="0"/>
              <a:t>hizmetinde bulundurulacaktır</a:t>
            </a:r>
            <a:r>
              <a:rPr lang="tr-TR" dirty="0"/>
              <a:t>.</a:t>
            </a:r>
          </a:p>
        </p:txBody>
      </p:sp>
      <p:sp>
        <p:nvSpPr>
          <p:cNvPr id="3" name="Altbilgi Yer Tutucusu 2"/>
          <p:cNvSpPr>
            <a:spLocks noGrp="1"/>
          </p:cNvSpPr>
          <p:nvPr>
            <p:ph type="ftr" sz="quarter" idx="11"/>
          </p:nvPr>
        </p:nvSpPr>
        <p:spPr/>
        <p:txBody>
          <a:bodyPr/>
          <a:lstStyle/>
          <a:p>
            <a:r>
              <a:rPr lang="tr-TR" smtClean="0">
                <a:solidFill>
                  <a:srgbClr val="FEFAC9"/>
                </a:solidFill>
              </a:rPr>
              <a:t>www.tariheglencesi.com</a:t>
            </a:r>
            <a:endParaRPr lang="tr-TR">
              <a:solidFill>
                <a:srgbClr val="FEFAC9"/>
              </a:solidFill>
            </a:endParaRPr>
          </a:p>
        </p:txBody>
      </p:sp>
      <p:pic>
        <p:nvPicPr>
          <p:cNvPr id="5" name="Resim 4"/>
          <p:cNvPicPr>
            <a:picLocks noChangeAspect="1"/>
          </p:cNvPicPr>
          <p:nvPr/>
        </p:nvPicPr>
        <p:blipFill>
          <a:blip r:embed="rId2"/>
          <a:stretch>
            <a:fillRect/>
          </a:stretch>
        </p:blipFill>
        <p:spPr>
          <a:xfrm>
            <a:off x="8147012" y="1455925"/>
            <a:ext cx="3779848" cy="3603048"/>
          </a:xfrm>
          <a:prstGeom prst="rect">
            <a:avLst/>
          </a:prstGeom>
        </p:spPr>
      </p:pic>
    </p:spTree>
    <p:extLst>
      <p:ext uri="{BB962C8B-B14F-4D97-AF65-F5344CB8AC3E}">
        <p14:creationId xmlns:p14="http://schemas.microsoft.com/office/powerpoint/2010/main" val="3503360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41668" y="244700"/>
            <a:ext cx="7263684" cy="6476270"/>
          </a:xfrm>
          <a:solidFill>
            <a:srgbClr val="002060"/>
          </a:solidFill>
        </p:spPr>
        <p:txBody>
          <a:bodyPr>
            <a:normAutofit/>
          </a:bodyPr>
          <a:lstStyle/>
          <a:p>
            <a:pPr>
              <a:lnSpc>
                <a:spcPct val="150000"/>
              </a:lnSpc>
              <a:spcBef>
                <a:spcPts val="0"/>
              </a:spcBef>
            </a:pPr>
            <a:r>
              <a:rPr lang="tr-TR" sz="2400" dirty="0"/>
              <a:t>10) Toros tünelleri, İtilaf </a:t>
            </a:r>
            <a:r>
              <a:rPr lang="tr-TR" sz="2400" dirty="0" smtClean="0"/>
              <a:t>Devletleri tarafından </a:t>
            </a:r>
            <a:r>
              <a:rPr lang="tr-TR" sz="2400" dirty="0"/>
              <a:t>işgal olunacaktır.</a:t>
            </a:r>
          </a:p>
          <a:p>
            <a:pPr>
              <a:lnSpc>
                <a:spcPct val="150000"/>
              </a:lnSpc>
              <a:spcBef>
                <a:spcPts val="0"/>
              </a:spcBef>
            </a:pPr>
            <a:r>
              <a:rPr lang="tr-TR" sz="2400" dirty="0"/>
              <a:t>12) Hükûmet haberleşmesi </a:t>
            </a:r>
            <a:r>
              <a:rPr lang="tr-TR" sz="2400" dirty="0" smtClean="0"/>
              <a:t>dışındaki telsiz</a:t>
            </a:r>
            <a:r>
              <a:rPr lang="tr-TR" sz="2400" dirty="0"/>
              <a:t>, telgraf ve kabloların kontrolü İtilaf</a:t>
            </a:r>
          </a:p>
          <a:p>
            <a:pPr>
              <a:lnSpc>
                <a:spcPct val="150000"/>
              </a:lnSpc>
              <a:spcBef>
                <a:spcPts val="0"/>
              </a:spcBef>
            </a:pPr>
            <a:r>
              <a:rPr lang="tr-TR" sz="2400" dirty="0"/>
              <a:t>Devletlerine geçecektir.</a:t>
            </a:r>
          </a:p>
          <a:p>
            <a:pPr>
              <a:lnSpc>
                <a:spcPct val="150000"/>
              </a:lnSpc>
              <a:spcBef>
                <a:spcPts val="0"/>
              </a:spcBef>
            </a:pPr>
            <a:r>
              <a:rPr lang="tr-TR" sz="2400" dirty="0"/>
              <a:t>24) </a:t>
            </a:r>
            <a:r>
              <a:rPr lang="tr-TR" sz="2400" dirty="0">
                <a:solidFill>
                  <a:srgbClr val="FFFF00"/>
                </a:solidFill>
              </a:rPr>
              <a:t>Altı vilayet </a:t>
            </a:r>
            <a:r>
              <a:rPr lang="tr-TR" sz="2400" dirty="0"/>
              <a:t>adı verilen </a:t>
            </a:r>
            <a:r>
              <a:rPr lang="tr-TR" sz="2400" dirty="0" smtClean="0"/>
              <a:t>yerlerde (Erzurum</a:t>
            </a:r>
            <a:r>
              <a:rPr lang="tr-TR" sz="2400" dirty="0"/>
              <a:t>, Van, Elazığ, Diyarbakır, Sivas, </a:t>
            </a:r>
            <a:r>
              <a:rPr lang="tr-TR" sz="2400" dirty="0" smtClean="0"/>
              <a:t>Bitlis) bir </a:t>
            </a:r>
            <a:r>
              <a:rPr lang="tr-TR" sz="2400" dirty="0"/>
              <a:t>karışıklık çıkarsa, İtilaf Devletleri </a:t>
            </a:r>
            <a:r>
              <a:rPr lang="tr-TR" sz="2400" dirty="0" smtClean="0"/>
              <a:t>bu vilayetlerin </a:t>
            </a:r>
            <a:r>
              <a:rPr lang="tr-TR" sz="2400" dirty="0"/>
              <a:t>herhangi bir kısmının işgali </a:t>
            </a:r>
            <a:r>
              <a:rPr lang="tr-TR" sz="2400" dirty="0" smtClean="0"/>
              <a:t>hakkına sahip bulunacaklardır.</a:t>
            </a:r>
            <a:endParaRPr lang="tr-TR" sz="2400" dirty="0"/>
          </a:p>
        </p:txBody>
      </p:sp>
      <p:sp>
        <p:nvSpPr>
          <p:cNvPr id="3" name="Altbilgi Yer Tutucusu 2"/>
          <p:cNvSpPr>
            <a:spLocks noGrp="1"/>
          </p:cNvSpPr>
          <p:nvPr>
            <p:ph type="ftr" sz="quarter" idx="11"/>
          </p:nvPr>
        </p:nvSpPr>
        <p:spPr/>
        <p:txBody>
          <a:bodyPr/>
          <a:lstStyle/>
          <a:p>
            <a:r>
              <a:rPr lang="tr-TR" smtClean="0">
                <a:solidFill>
                  <a:srgbClr val="FEFAC9"/>
                </a:solidFill>
              </a:rPr>
              <a:t>www.tariheglencesi.com</a:t>
            </a:r>
            <a:endParaRPr lang="tr-TR">
              <a:solidFill>
                <a:srgbClr val="FEFAC9"/>
              </a:solidFill>
            </a:endParaRPr>
          </a:p>
        </p:txBody>
      </p:sp>
      <p:pic>
        <p:nvPicPr>
          <p:cNvPr id="5" name="Resim 4"/>
          <p:cNvPicPr>
            <a:picLocks noChangeAspect="1"/>
          </p:cNvPicPr>
          <p:nvPr/>
        </p:nvPicPr>
        <p:blipFill rotWithShape="1">
          <a:blip r:embed="rId2"/>
          <a:srcRect l="33535" t="33231" r="36473" b="19058"/>
          <a:stretch/>
        </p:blipFill>
        <p:spPr>
          <a:xfrm>
            <a:off x="7547018" y="1485362"/>
            <a:ext cx="4516683" cy="4039674"/>
          </a:xfrm>
          <a:prstGeom prst="rect">
            <a:avLst/>
          </a:prstGeom>
        </p:spPr>
      </p:pic>
    </p:spTree>
    <p:extLst>
      <p:ext uri="{BB962C8B-B14F-4D97-AF65-F5344CB8AC3E}">
        <p14:creationId xmlns:p14="http://schemas.microsoft.com/office/powerpoint/2010/main" val="1336127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70456" y="566670"/>
            <a:ext cx="11235744" cy="5652016"/>
          </a:xfrm>
          <a:solidFill>
            <a:srgbClr val="002060"/>
          </a:solidFill>
        </p:spPr>
        <p:txBody>
          <a:bodyPr>
            <a:normAutofit/>
          </a:bodyPr>
          <a:lstStyle/>
          <a:p>
            <a:pPr>
              <a:lnSpc>
                <a:spcPct val="150000"/>
              </a:lnSpc>
              <a:spcBef>
                <a:spcPts val="0"/>
              </a:spcBef>
            </a:pPr>
            <a:r>
              <a:rPr lang="tr-TR" sz="2400" dirty="0"/>
              <a:t>Osmanlı devlet adamları kamuoyunu umutsuzluğa sevk </a:t>
            </a:r>
            <a:r>
              <a:rPr lang="tr-TR" sz="2400" dirty="0" smtClean="0"/>
              <a:t>etmemek için </a:t>
            </a:r>
            <a:r>
              <a:rPr lang="tr-TR" sz="2400" dirty="0"/>
              <a:t>Mondros Ateşkes Antlaşması hakkında olumsuz </a:t>
            </a:r>
            <a:r>
              <a:rPr lang="tr-TR" sz="2400" dirty="0" smtClean="0"/>
              <a:t>değerlendirmelerde bulunmaktan </a:t>
            </a:r>
            <a:r>
              <a:rPr lang="tr-TR" sz="2400" dirty="0"/>
              <a:t>kaçınmışlardır. Örneğin Mondros’tan </a:t>
            </a:r>
            <a:r>
              <a:rPr lang="tr-TR" sz="2400" dirty="0" smtClean="0"/>
              <a:t>İstanbul’a dönen </a:t>
            </a:r>
            <a:r>
              <a:rPr lang="tr-TR" sz="2400" b="1" dirty="0">
                <a:solidFill>
                  <a:srgbClr val="FFFF00"/>
                </a:solidFill>
              </a:rPr>
              <a:t>Rauf Bey</a:t>
            </a:r>
            <a:r>
              <a:rPr lang="tr-TR" sz="2400" dirty="0"/>
              <a:t> düzenlediği basın toplantısında şunları söylemiştir</a:t>
            </a:r>
            <a:r>
              <a:rPr lang="tr-TR" sz="2400" dirty="0" smtClean="0"/>
              <a:t>: “</a:t>
            </a:r>
            <a:r>
              <a:rPr lang="tr-TR" sz="2400" dirty="0"/>
              <a:t>İmzaladığımız mütareke sonucunda devletimizin </a:t>
            </a:r>
            <a:r>
              <a:rPr lang="tr-TR" sz="2400" dirty="0" smtClean="0"/>
              <a:t>bağımsızlığı, saltanatımızın </a:t>
            </a:r>
            <a:r>
              <a:rPr lang="tr-TR" sz="2400" dirty="0"/>
              <a:t>hukuku bütünüyle korunmuştur. Bu mütareke, galip </a:t>
            </a:r>
            <a:r>
              <a:rPr lang="tr-TR" sz="2400" dirty="0" smtClean="0"/>
              <a:t>ile mağlup </a:t>
            </a:r>
            <a:r>
              <a:rPr lang="tr-TR" sz="2400" dirty="0"/>
              <a:t>arasında yapılan bir mütareke değil, belki savaş </a:t>
            </a:r>
            <a:r>
              <a:rPr lang="tr-TR" sz="2400" dirty="0" smtClean="0"/>
              <a:t>durumundan çıkmak </a:t>
            </a:r>
            <a:r>
              <a:rPr lang="tr-TR" sz="2400" dirty="0"/>
              <a:t>isteyen denk iki kuvvet arasında yapılabilecek bir savaşmaya </a:t>
            </a:r>
            <a:r>
              <a:rPr lang="tr-TR" sz="2400" dirty="0" smtClean="0"/>
              <a:t>son vermek </a:t>
            </a:r>
            <a:r>
              <a:rPr lang="tr-TR" sz="2400" dirty="0"/>
              <a:t>niteliğindedir.” </a:t>
            </a:r>
          </a:p>
        </p:txBody>
      </p:sp>
      <p:sp>
        <p:nvSpPr>
          <p:cNvPr id="3" name="Altbilgi Yer Tutucusu 2"/>
          <p:cNvSpPr>
            <a:spLocks noGrp="1"/>
          </p:cNvSpPr>
          <p:nvPr>
            <p:ph type="ftr" sz="quarter" idx="11"/>
          </p:nvPr>
        </p:nvSpPr>
        <p:spPr/>
        <p:txBody>
          <a:bodyPr/>
          <a:lstStyle/>
          <a:p>
            <a:r>
              <a:rPr lang="tr-TR" smtClean="0">
                <a:solidFill>
                  <a:srgbClr val="FEFAC9"/>
                </a:solidFill>
              </a:rPr>
              <a:t>www.tariheglencesi.com</a:t>
            </a:r>
            <a:endParaRPr lang="tr-TR">
              <a:solidFill>
                <a:srgbClr val="FEFAC9"/>
              </a:solidFill>
            </a:endParaRPr>
          </a:p>
        </p:txBody>
      </p:sp>
    </p:spTree>
    <p:extLst>
      <p:ext uri="{BB962C8B-B14F-4D97-AF65-F5344CB8AC3E}">
        <p14:creationId xmlns:p14="http://schemas.microsoft.com/office/powerpoint/2010/main" val="1125339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70456" y="360608"/>
            <a:ext cx="8023538" cy="6194738"/>
          </a:xfrm>
          <a:solidFill>
            <a:srgbClr val="002060"/>
          </a:solidFill>
        </p:spPr>
        <p:txBody>
          <a:bodyPr>
            <a:normAutofit/>
          </a:bodyPr>
          <a:lstStyle/>
          <a:p>
            <a:pPr>
              <a:lnSpc>
                <a:spcPct val="150000"/>
              </a:lnSpc>
              <a:spcBef>
                <a:spcPts val="0"/>
              </a:spcBef>
            </a:pPr>
            <a:r>
              <a:rPr lang="tr-TR" dirty="0"/>
              <a:t>Hükûmeti yeni kurmuş olan Sadrazam Ahmet İzzet Paşa </a:t>
            </a:r>
            <a:r>
              <a:rPr lang="tr-TR" dirty="0" smtClean="0"/>
              <a:t>da Mondros </a:t>
            </a:r>
            <a:r>
              <a:rPr lang="tr-TR" dirty="0"/>
              <a:t>Ateşkes Antlaşması’yla ilgili olumlu düşüncelere sahiptir. </a:t>
            </a:r>
            <a:r>
              <a:rPr lang="tr-TR" dirty="0" smtClean="0"/>
              <a:t>Paşa antlaşmanın </a:t>
            </a:r>
            <a:r>
              <a:rPr lang="tr-TR" dirty="0"/>
              <a:t>diğer devletlerle yapılanlara göre daha hafif olduğunu </a:t>
            </a:r>
            <a:r>
              <a:rPr lang="tr-TR" dirty="0" smtClean="0"/>
              <a:t>ve </a:t>
            </a:r>
            <a:r>
              <a:rPr lang="tr-TR" dirty="0" err="1" smtClean="0"/>
              <a:t>Mebusan</a:t>
            </a:r>
            <a:r>
              <a:rPr lang="tr-TR" dirty="0" smtClean="0"/>
              <a:t> </a:t>
            </a:r>
            <a:r>
              <a:rPr lang="tr-TR" dirty="0"/>
              <a:t>Meclisinde oy birliğiyle onaylandığını söylemiştir. Bu tür </a:t>
            </a:r>
            <a:r>
              <a:rPr lang="tr-TR" dirty="0" smtClean="0"/>
              <a:t>değerlendirmelerin de </a:t>
            </a:r>
            <a:r>
              <a:rPr lang="tr-TR" dirty="0"/>
              <a:t>etkisiyle ateşkes antlaşması ilk günlerde halk </a:t>
            </a:r>
            <a:r>
              <a:rPr lang="tr-TR" dirty="0" smtClean="0"/>
              <a:t>tarafından iyi </a:t>
            </a:r>
            <a:r>
              <a:rPr lang="tr-TR" dirty="0"/>
              <a:t>karşılanmış ve savaşa son verdiği için yeni hükûmetin </a:t>
            </a:r>
            <a:r>
              <a:rPr lang="tr-TR" dirty="0" smtClean="0"/>
              <a:t>başarısı olarak </a:t>
            </a:r>
            <a:r>
              <a:rPr lang="tr-TR" dirty="0"/>
              <a:t>görülmüştür. Ancak konuyla ilgili farklı düşünceleri olanlar </a:t>
            </a:r>
            <a:r>
              <a:rPr lang="tr-TR" dirty="0" smtClean="0"/>
              <a:t>da vardır</a:t>
            </a:r>
            <a:r>
              <a:rPr lang="tr-TR" dirty="0"/>
              <a:t>. Bunların başında da Yıldırım Orduları Grubu Komutanı </a:t>
            </a:r>
            <a:r>
              <a:rPr lang="tr-TR" dirty="0" smtClean="0"/>
              <a:t>Mustafa Kemal </a:t>
            </a:r>
            <a:r>
              <a:rPr lang="tr-TR" dirty="0"/>
              <a:t>Paşa gelmektedir.</a:t>
            </a:r>
          </a:p>
        </p:txBody>
      </p:sp>
      <p:sp>
        <p:nvSpPr>
          <p:cNvPr id="3" name="Altbilgi Yer Tutucusu 2"/>
          <p:cNvSpPr>
            <a:spLocks noGrp="1"/>
          </p:cNvSpPr>
          <p:nvPr>
            <p:ph type="ftr" sz="quarter" idx="11"/>
          </p:nvPr>
        </p:nvSpPr>
        <p:spPr/>
        <p:txBody>
          <a:bodyPr/>
          <a:lstStyle/>
          <a:p>
            <a:r>
              <a:rPr lang="tr-TR" smtClean="0">
                <a:solidFill>
                  <a:srgbClr val="FEFAC9"/>
                </a:solidFill>
              </a:rPr>
              <a:t>www.tariheglencesi.com</a:t>
            </a:r>
            <a:endParaRPr lang="tr-TR">
              <a:solidFill>
                <a:srgbClr val="FEFAC9"/>
              </a:solidFill>
            </a:endParaRPr>
          </a:p>
        </p:txBody>
      </p:sp>
      <p:pic>
        <p:nvPicPr>
          <p:cNvPr id="5" name="Resim 4"/>
          <p:cNvPicPr>
            <a:picLocks noChangeAspect="1"/>
          </p:cNvPicPr>
          <p:nvPr/>
        </p:nvPicPr>
        <p:blipFill>
          <a:blip r:embed="rId2"/>
          <a:stretch>
            <a:fillRect/>
          </a:stretch>
        </p:blipFill>
        <p:spPr>
          <a:xfrm>
            <a:off x="8548353" y="628751"/>
            <a:ext cx="3222938" cy="5589934"/>
          </a:xfrm>
          <a:prstGeom prst="rect">
            <a:avLst/>
          </a:prstGeom>
        </p:spPr>
      </p:pic>
    </p:spTree>
    <p:extLst>
      <p:ext uri="{BB962C8B-B14F-4D97-AF65-F5344CB8AC3E}">
        <p14:creationId xmlns:p14="http://schemas.microsoft.com/office/powerpoint/2010/main" val="2384612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06062" y="231820"/>
            <a:ext cx="8100811" cy="6310648"/>
          </a:xfrm>
          <a:solidFill>
            <a:srgbClr val="002060"/>
          </a:solidFill>
        </p:spPr>
        <p:txBody>
          <a:bodyPr>
            <a:normAutofit/>
          </a:bodyPr>
          <a:lstStyle/>
          <a:p>
            <a:pPr>
              <a:lnSpc>
                <a:spcPct val="150000"/>
              </a:lnSpc>
              <a:spcBef>
                <a:spcPts val="0"/>
              </a:spcBef>
            </a:pPr>
            <a:r>
              <a:rPr lang="tr-TR" dirty="0"/>
              <a:t>İsmet İnönü’ye göre ateşkes hakkında ilk şüpheleri gösteren</a:t>
            </a:r>
          </a:p>
          <a:p>
            <a:pPr>
              <a:lnSpc>
                <a:spcPct val="150000"/>
              </a:lnSpc>
              <a:spcBef>
                <a:spcPts val="0"/>
              </a:spcBef>
            </a:pPr>
            <a:r>
              <a:rPr lang="tr-TR" dirty="0"/>
              <a:t>Mustafa Kemal olmuştur:</a:t>
            </a:r>
          </a:p>
          <a:p>
            <a:pPr>
              <a:lnSpc>
                <a:spcPct val="150000"/>
              </a:lnSpc>
              <a:spcBef>
                <a:spcPts val="0"/>
              </a:spcBef>
            </a:pPr>
            <a:r>
              <a:rPr lang="tr-TR" dirty="0"/>
              <a:t>“Büyük Atatürk’ün o zaman ifade ettikleri üzere </a:t>
            </a:r>
            <a:r>
              <a:rPr lang="tr-TR" dirty="0" smtClean="0"/>
              <a:t>Osmanlı Hükûmeti </a:t>
            </a:r>
            <a:r>
              <a:rPr lang="tr-TR" dirty="0"/>
              <a:t>bu mütareke ile kendini kayıtsız şartsız </a:t>
            </a:r>
            <a:r>
              <a:rPr lang="tr-TR" dirty="0" smtClean="0"/>
              <a:t>düşmanlara teslim </a:t>
            </a:r>
            <a:r>
              <a:rPr lang="tr-TR" dirty="0"/>
              <a:t>etmeye onay vermiştir. Yalnız onay </a:t>
            </a:r>
            <a:r>
              <a:rPr lang="tr-TR" dirty="0" smtClean="0"/>
              <a:t>vermekle kalmamış</a:t>
            </a:r>
            <a:r>
              <a:rPr lang="tr-TR" dirty="0"/>
              <a:t>, düşmanların memleketi istilası için onlara </a:t>
            </a:r>
            <a:r>
              <a:rPr lang="tr-TR" dirty="0" smtClean="0"/>
              <a:t>yardım etmeyi </a:t>
            </a:r>
            <a:r>
              <a:rPr lang="tr-TR" dirty="0"/>
              <a:t>de vadetmiştir. Bu mütareke olduğu gibi </a:t>
            </a:r>
            <a:r>
              <a:rPr lang="tr-TR" dirty="0" smtClean="0"/>
              <a:t>uygulandığı takdirde</a:t>
            </a:r>
            <a:r>
              <a:rPr lang="tr-TR" dirty="0"/>
              <a:t>, memleketin baştan sona kadar işgal ve istila </a:t>
            </a:r>
            <a:r>
              <a:rPr lang="tr-TR" dirty="0" smtClean="0"/>
              <a:t>edileceği şüphesizdir</a:t>
            </a:r>
            <a:r>
              <a:rPr lang="tr-TR" dirty="0"/>
              <a:t>.” </a:t>
            </a:r>
          </a:p>
        </p:txBody>
      </p:sp>
      <p:sp>
        <p:nvSpPr>
          <p:cNvPr id="3" name="Altbilgi Yer Tutucusu 2"/>
          <p:cNvSpPr>
            <a:spLocks noGrp="1"/>
          </p:cNvSpPr>
          <p:nvPr>
            <p:ph type="ftr" sz="quarter" idx="11"/>
          </p:nvPr>
        </p:nvSpPr>
        <p:spPr/>
        <p:txBody>
          <a:bodyPr/>
          <a:lstStyle/>
          <a:p>
            <a:r>
              <a:rPr lang="tr-TR" smtClean="0">
                <a:solidFill>
                  <a:srgbClr val="FEFAC9"/>
                </a:solidFill>
              </a:rPr>
              <a:t>www.tariheglencesi.com</a:t>
            </a:r>
            <a:endParaRPr lang="tr-TR">
              <a:solidFill>
                <a:srgbClr val="FEFAC9"/>
              </a:solidFill>
            </a:endParaRPr>
          </a:p>
        </p:txBody>
      </p:sp>
      <p:pic>
        <p:nvPicPr>
          <p:cNvPr id="5" name="Resim 4"/>
          <p:cNvPicPr>
            <a:picLocks noChangeAspect="1"/>
          </p:cNvPicPr>
          <p:nvPr/>
        </p:nvPicPr>
        <p:blipFill>
          <a:blip r:embed="rId2"/>
          <a:stretch>
            <a:fillRect/>
          </a:stretch>
        </p:blipFill>
        <p:spPr>
          <a:xfrm>
            <a:off x="9099911" y="1524000"/>
            <a:ext cx="2859394" cy="4417883"/>
          </a:xfrm>
          <a:prstGeom prst="rect">
            <a:avLst/>
          </a:prstGeom>
        </p:spPr>
      </p:pic>
    </p:spTree>
    <p:extLst>
      <p:ext uri="{BB962C8B-B14F-4D97-AF65-F5344CB8AC3E}">
        <p14:creationId xmlns:p14="http://schemas.microsoft.com/office/powerpoint/2010/main" val="808864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çak İzi">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TM04033937[[fn=Uçak İzi]]</Template>
  <TotalTime>438</TotalTime>
  <Words>1503</Words>
  <Application>Microsoft Office PowerPoint</Application>
  <PresentationFormat>Geniş ekran</PresentationFormat>
  <Paragraphs>102</Paragraphs>
  <Slides>36</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36</vt:i4>
      </vt:variant>
    </vt:vector>
  </HeadingPairs>
  <TitlesOfParts>
    <vt:vector size="45" baseType="lpstr">
      <vt:lpstr>Arial</vt:lpstr>
      <vt:lpstr>Calibri</vt:lpstr>
      <vt:lpstr>Century Gothic</vt:lpstr>
      <vt:lpstr>Garamond</vt:lpstr>
      <vt:lpstr>Times New Roman</vt:lpstr>
      <vt:lpstr>Wingdings</vt:lpstr>
      <vt:lpstr>Uçak İzi</vt:lpstr>
      <vt:lpstr>Dere</vt:lpstr>
      <vt:lpstr>5_Dere</vt:lpstr>
      <vt:lpstr>Milli UYANIŞ: Yurdumuzun İşgaline Tepkiler</vt:lpstr>
      <vt:lpstr>2.Konu: Birinci Dünya Savaşı’nın Sonu ve Mondros Ateşkes Antlaşması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27 KASIM 2014</vt:lpstr>
      <vt:lpstr>PowerPoint Sunusu</vt:lpstr>
      <vt:lpstr>27 KASIM 2014</vt:lpstr>
      <vt:lpstr>PowerPoint Sunusu</vt:lpstr>
      <vt:lpstr>26 KASIM 2015 </vt:lpstr>
      <vt:lpstr>PowerPoint Sunusu</vt:lpstr>
      <vt:lpstr>26 KASIM 2015</vt:lpstr>
      <vt:lpstr>PowerPoint Sunusu</vt:lpstr>
      <vt:lpstr>PowerPoint Sunusu</vt:lpstr>
      <vt:lpstr>PowerPoint Sunusu</vt:lpstr>
      <vt:lpstr>18 ARALIK 2016</vt:lpstr>
      <vt:lpstr>PowerPoint Sunusu</vt:lpstr>
      <vt:lpstr>1-Mondros Mütarekesi ve Uygulaması</vt:lpstr>
      <vt:lpstr>PowerPoint Sunusu</vt:lpstr>
      <vt:lpstr>PowerPoint Sunusu</vt:lpstr>
      <vt:lpstr>PowerPoint Sunusu</vt:lpstr>
      <vt:lpstr>PowerPoint Sunusu</vt:lpstr>
      <vt:lpstr>PowerPoint Sunusu</vt:lpstr>
      <vt:lpstr>15.12.2013 TEOG</vt:lpstr>
      <vt:lpstr>PowerPoint Sunusu</vt:lpstr>
      <vt:lpstr> Paris Barış Konferansı </vt:lpstr>
      <vt:lpstr>PowerPoint Sunusu</vt:lpstr>
      <vt:lpstr>PowerPoint Sunusu</vt:lpstr>
      <vt:lpstr>PowerPoint Sunusu</vt:lpstr>
      <vt:lpstr>KPSS’YE HAZIRLIK DAHA KOLAY Online Kitapçılarda…</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Milli UYANIŞ: Yurdumuzun İşgaline Tepkiler</dc:title>
  <dc:creator>toshiba</dc:creator>
  <cp:lastModifiedBy>toshiba</cp:lastModifiedBy>
  <cp:revision>34</cp:revision>
  <dcterms:created xsi:type="dcterms:W3CDTF">2017-08-24T09:47:10Z</dcterms:created>
  <dcterms:modified xsi:type="dcterms:W3CDTF">2017-09-07T09:56:31Z</dcterms:modified>
</cp:coreProperties>
</file>