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728" r:id="rId2"/>
  </p:sldMasterIdLst>
  <p:notesMasterIdLst>
    <p:notesMasterId r:id="rId23"/>
  </p:notesMasterIdLst>
  <p:handoutMasterIdLst>
    <p:handoutMasterId r:id="rId24"/>
  </p:handoutMasterIdLst>
  <p:sldIdLst>
    <p:sldId id="485" r:id="rId3"/>
    <p:sldId id="317" r:id="rId4"/>
    <p:sldId id="493" r:id="rId5"/>
    <p:sldId id="516" r:id="rId6"/>
    <p:sldId id="494" r:id="rId7"/>
    <p:sldId id="520" r:id="rId8"/>
    <p:sldId id="517" r:id="rId9"/>
    <p:sldId id="495" r:id="rId10"/>
    <p:sldId id="521" r:id="rId11"/>
    <p:sldId id="496" r:id="rId12"/>
    <p:sldId id="523" r:id="rId13"/>
    <p:sldId id="522" r:id="rId14"/>
    <p:sldId id="497" r:id="rId15"/>
    <p:sldId id="524" r:id="rId16"/>
    <p:sldId id="518" r:id="rId17"/>
    <p:sldId id="498" r:id="rId18"/>
    <p:sldId id="499" r:id="rId19"/>
    <p:sldId id="519" r:id="rId20"/>
    <p:sldId id="525" r:id="rId21"/>
    <p:sldId id="483"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059" autoAdjust="0"/>
    <p:restoredTop sz="94660"/>
  </p:normalViewPr>
  <p:slideViewPr>
    <p:cSldViewPr>
      <p:cViewPr varScale="1">
        <p:scale>
          <a:sx n="70" d="100"/>
          <a:sy n="70" d="100"/>
        </p:scale>
        <p:origin x="1122" y="7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57" d="100"/>
          <a:sy n="57" d="100"/>
        </p:scale>
        <p:origin x="280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A21368-ABBD-4430-821A-17049B9293DD}" type="datetimeFigureOut">
              <a:rPr lang="tr-TR" smtClean="0"/>
              <a:t>13.11.2020</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1704FF-679D-4569-922F-E0AAD796EA5E}" type="slidenum">
              <a:rPr lang="tr-TR" smtClean="0"/>
              <a:t>‹#›</a:t>
            </a:fld>
            <a:endParaRPr lang="tr-TR"/>
          </a:p>
        </p:txBody>
      </p:sp>
    </p:spTree>
    <p:extLst>
      <p:ext uri="{BB962C8B-B14F-4D97-AF65-F5344CB8AC3E}">
        <p14:creationId xmlns:p14="http://schemas.microsoft.com/office/powerpoint/2010/main" val="1496484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126BB1-9F59-4645-8CFE-4EF37D370177}" type="datetimeFigureOut">
              <a:rPr lang="tr-TR" smtClean="0"/>
              <a:t>13.11.2020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B166E0-23FB-4F4F-B090-F497913F8BD6}" type="slidenum">
              <a:rPr lang="tr-TR" smtClean="0"/>
              <a:t>‹#›</a:t>
            </a:fld>
            <a:endParaRPr lang="tr-TR"/>
          </a:p>
        </p:txBody>
      </p:sp>
    </p:spTree>
    <p:extLst>
      <p:ext uri="{BB962C8B-B14F-4D97-AF65-F5344CB8AC3E}">
        <p14:creationId xmlns:p14="http://schemas.microsoft.com/office/powerpoint/2010/main" val="1416841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1 Slayt Görüntüsü Yer Tutucusu"/>
          <p:cNvSpPr>
            <a:spLocks noGrp="1" noRot="1" noChangeAspect="1" noTextEdit="1"/>
          </p:cNvSpPr>
          <p:nvPr>
            <p:ph type="sldImg"/>
          </p:nvPr>
        </p:nvSpPr>
        <p:spPr>
          <a:ln/>
        </p:spPr>
      </p:sp>
      <p:sp>
        <p:nvSpPr>
          <p:cNvPr id="123907"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123908"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eaLnBrk="0" fontAlgn="base" hangingPunct="0">
              <a:spcBef>
                <a:spcPct val="0"/>
              </a:spcBef>
              <a:spcAft>
                <a:spcPct val="0"/>
              </a:spcAft>
              <a:defRPr sz="4400">
                <a:solidFill>
                  <a:schemeClr val="tx1"/>
                </a:solidFill>
                <a:latin typeface="Arial" pitchFamily="34" charset="0"/>
              </a:defRPr>
            </a:lvl6pPr>
            <a:lvl7pPr marL="2971800" indent="-228600" eaLnBrk="0" fontAlgn="base" hangingPunct="0">
              <a:spcBef>
                <a:spcPct val="0"/>
              </a:spcBef>
              <a:spcAft>
                <a:spcPct val="0"/>
              </a:spcAft>
              <a:defRPr sz="4400">
                <a:solidFill>
                  <a:schemeClr val="tx1"/>
                </a:solidFill>
                <a:latin typeface="Arial" pitchFamily="34" charset="0"/>
              </a:defRPr>
            </a:lvl7pPr>
            <a:lvl8pPr marL="3429000" indent="-228600" eaLnBrk="0" fontAlgn="base" hangingPunct="0">
              <a:spcBef>
                <a:spcPct val="0"/>
              </a:spcBef>
              <a:spcAft>
                <a:spcPct val="0"/>
              </a:spcAft>
              <a:defRPr sz="4400">
                <a:solidFill>
                  <a:schemeClr val="tx1"/>
                </a:solidFill>
                <a:latin typeface="Arial" pitchFamily="34" charset="0"/>
              </a:defRPr>
            </a:lvl8pPr>
            <a:lvl9pPr marL="3886200" indent="-228600" eaLnBrk="0" fontAlgn="base" hangingPunct="0">
              <a:spcBef>
                <a:spcPct val="0"/>
              </a:spcBef>
              <a:spcAft>
                <a:spcPct val="0"/>
              </a:spcAft>
              <a:defRPr sz="4400">
                <a:solidFill>
                  <a:schemeClr val="tx1"/>
                </a:solidFill>
                <a:latin typeface="Arial" pitchFamily="34" charset="0"/>
              </a:defRPr>
            </a:lvl9pPr>
          </a:lstStyle>
          <a:p>
            <a:pPr eaLnBrk="1" hangingPunct="1"/>
            <a:fld id="{5AFB8F9F-BE2E-4871-9325-798FD3D1C9A8}" type="slidenum">
              <a:rPr lang="tr-TR" sz="1200" smtClean="0"/>
              <a:pPr eaLnBrk="1" hangingPunct="1"/>
              <a:t>2</a:t>
            </a:fld>
            <a:endParaRPr lang="tr-TR" sz="1200" smtClean="0"/>
          </a:p>
        </p:txBody>
      </p:sp>
    </p:spTree>
    <p:extLst>
      <p:ext uri="{BB962C8B-B14F-4D97-AF65-F5344CB8AC3E}">
        <p14:creationId xmlns:p14="http://schemas.microsoft.com/office/powerpoint/2010/main" val="13545786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6504"/>
            <a:ext cx="5917679" cy="2550877"/>
          </a:xfrm>
        </p:spPr>
        <p:txBody>
          <a:bodyPr anchor="b"/>
          <a:lstStyle>
            <a:lvl1pPr>
              <a:defRPr sz="3600"/>
            </a:lvl1pPr>
          </a:lstStyle>
          <a:p>
            <a:r>
              <a:rPr lang="tr-TR" smtClean="0"/>
              <a:t>Asıl başlık stili için tıklatın</a:t>
            </a:r>
            <a:endParaRPr lang="en-US" dirty="0"/>
          </a:p>
        </p:txBody>
      </p:sp>
      <p:sp>
        <p:nvSpPr>
          <p:cNvPr id="3" name="Subtitle 2"/>
          <p:cNvSpPr>
            <a:spLocks noGrp="1"/>
          </p:cNvSpPr>
          <p:nvPr>
            <p:ph type="subTitle" idx="1"/>
          </p:nvPr>
        </p:nvSpPr>
        <p:spPr>
          <a:xfrm>
            <a:off x="866441" y="4777380"/>
            <a:ext cx="5917679" cy="861420"/>
          </a:xfrm>
        </p:spPr>
        <p:txBody>
          <a:bodyPr anchor="t"/>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gray">
          <a:xfrm rot="5400000">
            <a:off x="7498081" y="1828801"/>
            <a:ext cx="990599" cy="228659"/>
          </a:xfrm>
        </p:spPr>
        <p:txBody>
          <a:bodyPr anchor="t"/>
          <a:lstStyle>
            <a:lvl1pPr algn="l">
              <a:defRPr b="0" i="0">
                <a:solidFill>
                  <a:schemeClr val="bg1">
                    <a:alpha val="60000"/>
                  </a:schemeClr>
                </a:solidFill>
              </a:defRPr>
            </a:lvl1pPr>
          </a:lstStyle>
          <a:p>
            <a:fld id="{D6E4F424-615A-471D-869D-549F3CDC5930}" type="datetime1">
              <a:rPr lang="tr-TR" smtClean="0">
                <a:solidFill>
                  <a:prstClr val="white">
                    <a:alpha val="60000"/>
                  </a:prstClr>
                </a:solidFill>
              </a:rPr>
              <a:pPr/>
              <a:t>13.11.2020</a:t>
            </a:fld>
            <a:endParaRPr lang="tr-TR">
              <a:solidFill>
                <a:prstClr val="white">
                  <a:alpha val="60000"/>
                </a:prstClr>
              </a:solidFill>
            </a:endParaRPr>
          </a:p>
        </p:txBody>
      </p:sp>
      <p:sp>
        <p:nvSpPr>
          <p:cNvPr id="5" name="Footer Placeholder 4"/>
          <p:cNvSpPr>
            <a:spLocks noGrp="1"/>
          </p:cNvSpPr>
          <p:nvPr>
            <p:ph type="ftr" sz="quarter" idx="11"/>
          </p:nvPr>
        </p:nvSpPr>
        <p:spPr bwMode="gray">
          <a:xfrm rot="5400000">
            <a:off x="6236209" y="3264408"/>
            <a:ext cx="3859795" cy="228660"/>
          </a:xfrm>
        </p:spPr>
        <p:txBody>
          <a:bodyPr/>
          <a:lstStyle>
            <a:lvl1pPr>
              <a:defRPr b="0" i="0">
                <a:solidFill>
                  <a:schemeClr val="bg1">
                    <a:alpha val="60000"/>
                  </a:schemeClr>
                </a:solidFill>
              </a:defRPr>
            </a:lvl1pPr>
          </a:lstStyle>
          <a:p>
            <a:r>
              <a:rPr lang="tr-TR" smtClean="0">
                <a:solidFill>
                  <a:prstClr val="white">
                    <a:alpha val="60000"/>
                  </a:prstClr>
                </a:solidFill>
              </a:rPr>
              <a:t>www.tariheglencesi.com</a:t>
            </a:r>
            <a:endParaRPr lang="tr-TR">
              <a:solidFill>
                <a:prstClr val="white">
                  <a:alpha val="60000"/>
                </a:prstClr>
              </a:solidFill>
            </a:endParaRP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7" y="295732"/>
            <a:ext cx="791308" cy="767687"/>
          </a:xfrm>
          <a:prstGeom prst="rect">
            <a:avLst/>
          </a:prstGeom>
        </p:spPr>
        <p:txBody>
          <a:bodyPr anchor="b"/>
          <a:lstStyle>
            <a:lvl1pPr algn="ctr">
              <a:defRPr sz="21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853304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Yazılı Panoramik Resim">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18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90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55D4866-6571-402E-8F1F-0932EE85C0CE}" type="datetime1">
              <a:rPr lang="tr-TR" smtClean="0">
                <a:solidFill>
                  <a:srgbClr val="B31166"/>
                </a:solidFill>
              </a:rPr>
              <a:pPr/>
              <a:t>13.11.2020</a:t>
            </a:fld>
            <a:endParaRPr lang="tr-TR">
              <a:solidFill>
                <a:srgbClr val="B31166"/>
              </a:solidFill>
            </a:endParaRPr>
          </a:p>
        </p:txBody>
      </p:sp>
      <p:sp>
        <p:nvSpPr>
          <p:cNvPr id="6" name="Footer Placeholder 5"/>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7" y="295732"/>
            <a:ext cx="791308" cy="767687"/>
          </a:xfrm>
          <a:prstGeom prst="rect">
            <a:avLst/>
          </a:prstGeom>
        </p:spPr>
        <p:txBody>
          <a:bodyPr/>
          <a:lstStyle>
            <a:lvl1pPr algn="ctr">
              <a:defRPr sz="21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718702830"/>
      </p:ext>
    </p:extLst>
  </p:cSld>
  <p:clrMapOvr>
    <a:masterClrMapping/>
  </p:clrMapOvr>
  <p:hf sldNum="0"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0"/>
            <a:ext cx="6422005" cy="1692720"/>
          </a:xfrm>
        </p:spPr>
        <p:txBody>
          <a:bodyPr/>
          <a:lstStyle>
            <a:lvl1pPr>
              <a:defRPr sz="2700"/>
            </a:lvl1pPr>
          </a:lstStyle>
          <a:p>
            <a:r>
              <a:rPr lang="tr-TR" smtClean="0"/>
              <a:t>Asıl başlık stili için tıklatın</a:t>
            </a:r>
            <a:endParaRPr lang="en-US" dirty="0"/>
          </a:p>
        </p:txBody>
      </p:sp>
      <p:sp>
        <p:nvSpPr>
          <p:cNvPr id="13" name="Text Placeholder 3"/>
          <p:cNvSpPr>
            <a:spLocks noGrp="1"/>
          </p:cNvSpPr>
          <p:nvPr>
            <p:ph type="body" sz="half" idx="2"/>
          </p:nvPr>
        </p:nvSpPr>
        <p:spPr>
          <a:xfrm>
            <a:off x="866441" y="3488025"/>
            <a:ext cx="6422005" cy="2536857"/>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55D4866-6571-402E-8F1F-0932EE85C0CE}" type="datetime1">
              <a:rPr lang="tr-TR" smtClean="0">
                <a:solidFill>
                  <a:srgbClr val="B31166"/>
                </a:solidFill>
              </a:rPr>
              <a:pPr/>
              <a:t>13.11.2020</a:t>
            </a:fld>
            <a:endParaRPr lang="tr-TR">
              <a:solidFill>
                <a:srgbClr val="B31166"/>
              </a:solidFill>
            </a:endParaRPr>
          </a:p>
        </p:txBody>
      </p:sp>
      <p:sp>
        <p:nvSpPr>
          <p:cNvPr id="5" name="Footer Placeholder 4"/>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7" y="295732"/>
            <a:ext cx="791308" cy="767687"/>
          </a:xfrm>
          <a:prstGeom prst="rect">
            <a:avLst/>
          </a:prstGeom>
        </p:spPr>
        <p:txBody>
          <a:bodyPr/>
          <a:lstStyle>
            <a:lvl1pPr algn="ctr">
              <a:defRPr sz="21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055478084"/>
      </p:ext>
    </p:extLst>
  </p:cSld>
  <p:clrMapOvr>
    <a:masterClrMapping/>
  </p:clrMapOvr>
  <p:hf sldNum="0"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1" y="651692"/>
            <a:ext cx="601591" cy="1015663"/>
          </a:xfrm>
          <a:prstGeom prst="rect">
            <a:avLst/>
          </a:prstGeom>
          <a:noFill/>
        </p:spPr>
        <p:txBody>
          <a:bodyPr wrap="square" rtlCol="0">
            <a:spAutoFit/>
          </a:bodyPr>
          <a:lstStyle/>
          <a:p>
            <a:pPr algn="r"/>
            <a:r>
              <a:rPr lang="en-US" sz="6000" dirty="0">
                <a:solidFill>
                  <a:srgbClr val="B31166">
                    <a:lumMod val="60000"/>
                    <a:lumOff val="40000"/>
                  </a:srgbClr>
                </a:solidFill>
                <a:latin typeface="Arial"/>
                <a:cs typeface="Arial"/>
              </a:rPr>
              <a:t>“</a:t>
            </a:r>
          </a:p>
        </p:txBody>
      </p:sp>
      <p:sp>
        <p:nvSpPr>
          <p:cNvPr id="14" name="TextBox 13"/>
          <p:cNvSpPr txBox="1"/>
          <p:nvPr/>
        </p:nvSpPr>
        <p:spPr bwMode="gray">
          <a:xfrm>
            <a:off x="7069419" y="2900294"/>
            <a:ext cx="619063" cy="1015663"/>
          </a:xfrm>
          <a:prstGeom prst="rect">
            <a:avLst/>
          </a:prstGeom>
          <a:noFill/>
        </p:spPr>
        <p:txBody>
          <a:bodyPr wrap="square" rtlCol="0">
            <a:spAutoFit/>
          </a:bodyPr>
          <a:lstStyle/>
          <a:p>
            <a:pPr algn="r"/>
            <a:r>
              <a:rPr lang="en-US" sz="6000" dirty="0">
                <a:solidFill>
                  <a:srgbClr val="B31166">
                    <a:lumMod val="60000"/>
                    <a:lumOff val="40000"/>
                  </a:srgbClr>
                </a:solidFill>
                <a:latin typeface="Arial"/>
                <a:cs typeface="Arial"/>
              </a:rPr>
              <a:t>”</a:t>
            </a:r>
          </a:p>
        </p:txBody>
      </p:sp>
      <p:sp>
        <p:nvSpPr>
          <p:cNvPr id="2" name="Title 1"/>
          <p:cNvSpPr>
            <a:spLocks noGrp="1"/>
          </p:cNvSpPr>
          <p:nvPr>
            <p:ph type="title"/>
          </p:nvPr>
        </p:nvSpPr>
        <p:spPr>
          <a:xfrm>
            <a:off x="1128061" y="927101"/>
            <a:ext cx="6160385" cy="2882179"/>
          </a:xfrm>
        </p:spPr>
        <p:txBody>
          <a:bodyPr anchor="ctr"/>
          <a:lstStyle>
            <a:lvl1pPr>
              <a:defRPr sz="2700"/>
            </a:lvl1pPr>
          </a:lstStyle>
          <a:p>
            <a:r>
              <a:rPr lang="tr-TR" smtClean="0"/>
              <a:t>Asıl başlık stili için tıklatın</a:t>
            </a:r>
            <a:endParaRPr lang="en-US" dirty="0"/>
          </a:p>
        </p:txBody>
      </p:sp>
      <p:sp>
        <p:nvSpPr>
          <p:cNvPr id="17" name="Text Placeholder 3"/>
          <p:cNvSpPr>
            <a:spLocks noGrp="1"/>
          </p:cNvSpPr>
          <p:nvPr>
            <p:ph type="body" sz="half" idx="13"/>
          </p:nvPr>
        </p:nvSpPr>
        <p:spPr bwMode="gray">
          <a:xfrm>
            <a:off x="1387279" y="3809280"/>
            <a:ext cx="5646143" cy="333113"/>
          </a:xfrm>
        </p:spPr>
        <p:txBody>
          <a:bodyPr>
            <a:normAutofit/>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6" name="Text Placeholder 3"/>
          <p:cNvSpPr>
            <a:spLocks noGrp="1"/>
          </p:cNvSpPr>
          <p:nvPr>
            <p:ph type="body" sz="half" idx="2"/>
          </p:nvPr>
        </p:nvSpPr>
        <p:spPr>
          <a:xfrm>
            <a:off x="866441" y="5000818"/>
            <a:ext cx="6343673" cy="1010619"/>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55D4866-6571-402E-8F1F-0932EE85C0CE}" type="datetime1">
              <a:rPr lang="tr-TR" smtClean="0">
                <a:solidFill>
                  <a:srgbClr val="B31166"/>
                </a:solidFill>
              </a:rPr>
              <a:pPr/>
              <a:t>13.11.2020</a:t>
            </a:fld>
            <a:endParaRPr lang="tr-TR">
              <a:solidFill>
                <a:srgbClr val="B31166"/>
              </a:solidFill>
            </a:endParaRPr>
          </a:p>
        </p:txBody>
      </p:sp>
      <p:sp>
        <p:nvSpPr>
          <p:cNvPr id="5" name="Footer Placeholder 4"/>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7" y="295732"/>
            <a:ext cx="791308" cy="767687"/>
          </a:xfrm>
          <a:prstGeom prst="rect">
            <a:avLst/>
          </a:prstGeom>
        </p:spPr>
        <p:txBody>
          <a:bodyPr/>
          <a:lstStyle>
            <a:lvl1pPr algn="ctr">
              <a:defRPr sz="21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880999537"/>
      </p:ext>
    </p:extLst>
  </p:cSld>
  <p:clrMapOvr>
    <a:masterClrMapping/>
  </p:clrMapOvr>
  <p:hf sldNum="0" hd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400"/>
            <a:ext cx="6422005" cy="2095500"/>
          </a:xfrm>
        </p:spPr>
        <p:txBody>
          <a:bodyPr anchor="b"/>
          <a:lstStyle>
            <a:lvl1pPr algn="l">
              <a:defRPr sz="3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66441" y="5024910"/>
            <a:ext cx="6422004" cy="994891"/>
          </a:xfrm>
        </p:spPr>
        <p:txBody>
          <a:bodyPr anchor="t"/>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55D4866-6571-402E-8F1F-0932EE85C0CE}" type="datetime1">
              <a:rPr lang="tr-TR" smtClean="0">
                <a:solidFill>
                  <a:srgbClr val="B31166"/>
                </a:solidFill>
              </a:rPr>
              <a:pPr/>
              <a:t>13.11.2020</a:t>
            </a:fld>
            <a:endParaRPr lang="tr-TR">
              <a:solidFill>
                <a:srgbClr val="B31166"/>
              </a:solidFill>
            </a:endParaRPr>
          </a:p>
        </p:txBody>
      </p:sp>
      <p:sp>
        <p:nvSpPr>
          <p:cNvPr id="5" name="Footer Placeholder 4"/>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7" y="295732"/>
            <a:ext cx="791308" cy="767687"/>
          </a:xfrm>
          <a:prstGeom prst="rect">
            <a:avLst/>
          </a:prstGeom>
        </p:spPr>
        <p:txBody>
          <a:bodyPr/>
          <a:lstStyle>
            <a:lvl1pPr algn="ctr">
              <a:defRPr sz="21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606798310"/>
      </p:ext>
    </p:extLst>
  </p:cSld>
  <p:clrMapOvr>
    <a:masterClrMapping/>
  </p:clrMapOvr>
  <p:hf sldNum="0"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0"/>
            <a:ext cx="6423593" cy="709864"/>
          </a:xfrm>
        </p:spPr>
        <p:txBody>
          <a:bodyPr/>
          <a:lstStyle>
            <a:lvl1pPr>
              <a:defRPr sz="2400"/>
            </a:lvl1pPr>
          </a:lstStyle>
          <a:p>
            <a:r>
              <a:rPr lang="tr-TR" smtClean="0"/>
              <a:t>Asıl başlık stili için tıklatın</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15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405615" y="2489200"/>
            <a:ext cx="2318918" cy="657962"/>
          </a:xfrm>
        </p:spPr>
        <p:txBody>
          <a:bodyPr anchor="b">
            <a:noAutofit/>
          </a:bodyPr>
          <a:lstStyle>
            <a:lvl1pPr marL="0" indent="0">
              <a:buNone/>
              <a:defRPr sz="15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23" name="Text Placeholder 3"/>
          <p:cNvSpPr>
            <a:spLocks noGrp="1"/>
          </p:cNvSpPr>
          <p:nvPr>
            <p:ph type="body" sz="half" idx="16"/>
          </p:nvPr>
        </p:nvSpPr>
        <p:spPr>
          <a:xfrm>
            <a:off x="3408472" y="3147164"/>
            <a:ext cx="2318918" cy="2888366"/>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5958643" y="2489200"/>
            <a:ext cx="2318918" cy="657962"/>
          </a:xfrm>
        </p:spPr>
        <p:txBody>
          <a:bodyPr anchor="b">
            <a:noAutofit/>
          </a:bodyPr>
          <a:lstStyle>
            <a:lvl1pPr marL="0" indent="0">
              <a:buNone/>
              <a:defRPr sz="15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24" name="Text Placeholder 3"/>
          <p:cNvSpPr>
            <a:spLocks noGrp="1"/>
          </p:cNvSpPr>
          <p:nvPr>
            <p:ph type="body" sz="half" idx="17"/>
          </p:nvPr>
        </p:nvSpPr>
        <p:spPr>
          <a:xfrm>
            <a:off x="5960936" y="3147164"/>
            <a:ext cx="2316625" cy="2888366"/>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55D4866-6571-402E-8F1F-0932EE85C0CE}" type="datetime1">
              <a:rPr lang="tr-TR" smtClean="0">
                <a:solidFill>
                  <a:srgbClr val="B31166"/>
                </a:solidFill>
              </a:rPr>
              <a:pPr/>
              <a:t>13.11.2020</a:t>
            </a:fld>
            <a:endParaRPr lang="tr-TR">
              <a:solidFill>
                <a:srgbClr val="B31166"/>
              </a:solidFill>
            </a:endParaRPr>
          </a:p>
        </p:txBody>
      </p:sp>
      <p:sp>
        <p:nvSpPr>
          <p:cNvPr id="8" name="Footer Placeholder 7"/>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9" name="Slide Number Placeholder 8"/>
          <p:cNvSpPr>
            <a:spLocks noGrp="1"/>
          </p:cNvSpPr>
          <p:nvPr>
            <p:ph type="sldNum" sz="quarter" idx="12"/>
          </p:nvPr>
        </p:nvSpPr>
        <p:spPr>
          <a:xfrm>
            <a:off x="7678617" y="295732"/>
            <a:ext cx="791308" cy="767687"/>
          </a:xfrm>
          <a:prstGeom prst="rect">
            <a:avLst/>
          </a:prstGeom>
        </p:spPr>
        <p:txBody>
          <a:bodyPr/>
          <a:lstStyle>
            <a:lvl1pPr algn="ctr">
              <a:defRPr sz="21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008279791"/>
      </p:ext>
    </p:extLst>
  </p:cSld>
  <p:clrMapOvr>
    <a:masterClrMapping/>
  </p:clrMapOvr>
  <p:hf sldNum="0"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2400"/>
            </a:lvl1pPr>
          </a:lstStyle>
          <a:p>
            <a:r>
              <a:rPr lang="tr-TR" smtClean="0"/>
              <a:t>Asıl başlık stili için tıklatın</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15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22" name="Picture Placeholder 2"/>
          <p:cNvSpPr>
            <a:spLocks noGrp="1" noChangeAspect="1"/>
          </p:cNvSpPr>
          <p:nvPr>
            <p:ph type="pic" idx="15"/>
          </p:nvPr>
        </p:nvSpPr>
        <p:spPr>
          <a:xfrm>
            <a:off x="1019056"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23" name="Text Placeholder 3"/>
          <p:cNvSpPr>
            <a:spLocks noGrp="1"/>
          </p:cNvSpPr>
          <p:nvPr>
            <p:ph type="body" sz="half" idx="18"/>
          </p:nvPr>
        </p:nvSpPr>
        <p:spPr>
          <a:xfrm>
            <a:off x="866439" y="4837560"/>
            <a:ext cx="2313432" cy="1187321"/>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411126" y="4179595"/>
            <a:ext cx="2318918" cy="657962"/>
          </a:xfrm>
        </p:spPr>
        <p:txBody>
          <a:bodyPr anchor="b">
            <a:noAutofit/>
          </a:bodyPr>
          <a:lstStyle>
            <a:lvl1pPr marL="0" indent="0">
              <a:buNone/>
              <a:defRPr sz="15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3411126" y="4848210"/>
            <a:ext cx="2318918" cy="1187321"/>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5958643" y="4179596"/>
            <a:ext cx="2318918" cy="657962"/>
          </a:xfrm>
        </p:spPr>
        <p:txBody>
          <a:bodyPr anchor="b">
            <a:noAutofit/>
          </a:bodyPr>
          <a:lstStyle>
            <a:lvl1pPr marL="0" indent="0">
              <a:buNone/>
              <a:defRPr sz="15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39" name="Picture Placeholder 2"/>
          <p:cNvSpPr>
            <a:spLocks noGrp="1" noChangeAspect="1"/>
          </p:cNvSpPr>
          <p:nvPr>
            <p:ph type="pic" idx="22"/>
          </p:nvPr>
        </p:nvSpPr>
        <p:spPr>
          <a:xfrm>
            <a:off x="6108642"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5958643" y="4837560"/>
            <a:ext cx="2318918" cy="1187321"/>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55D4866-6571-402E-8F1F-0932EE85C0CE}" type="datetime1">
              <a:rPr lang="tr-TR" smtClean="0">
                <a:solidFill>
                  <a:srgbClr val="B31166"/>
                </a:solidFill>
              </a:rPr>
              <a:pPr/>
              <a:t>13.11.2020</a:t>
            </a:fld>
            <a:endParaRPr lang="tr-TR">
              <a:solidFill>
                <a:srgbClr val="B31166"/>
              </a:solidFill>
            </a:endParaRPr>
          </a:p>
        </p:txBody>
      </p:sp>
      <p:sp>
        <p:nvSpPr>
          <p:cNvPr id="8" name="Footer Placeholder 7"/>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9" name="Slide Number Placeholder 8"/>
          <p:cNvSpPr>
            <a:spLocks noGrp="1"/>
          </p:cNvSpPr>
          <p:nvPr>
            <p:ph type="sldNum" sz="quarter" idx="12"/>
          </p:nvPr>
        </p:nvSpPr>
        <p:spPr>
          <a:xfrm>
            <a:off x="7678617" y="295732"/>
            <a:ext cx="791308" cy="767687"/>
          </a:xfrm>
          <a:prstGeom prst="rect">
            <a:avLst/>
          </a:prstGeom>
        </p:spPr>
        <p:txBody>
          <a:bodyPr/>
          <a:lstStyle>
            <a:lvl1pPr algn="ctr">
              <a:defRPr sz="21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928765617"/>
      </p:ext>
    </p:extLst>
  </p:cSld>
  <p:clrMapOvr>
    <a:masterClrMapping/>
  </p:clrMapOvr>
  <p:hf sldNum="0"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7621302" y="6387912"/>
            <a:ext cx="990599" cy="228659"/>
          </a:xfrm>
        </p:spPr>
        <p:txBody>
          <a:bodyPr/>
          <a:lstStyle/>
          <a:p>
            <a:fld id="{D7D23E44-E49C-4254-9B7A-2B321ABD5431}" type="datetime1">
              <a:rPr lang="tr-TR" smtClean="0">
                <a:solidFill>
                  <a:srgbClr val="B31166"/>
                </a:solidFill>
              </a:rPr>
              <a:pPr/>
              <a:t>13.11.2020</a:t>
            </a:fld>
            <a:endParaRPr lang="tr-TR">
              <a:solidFill>
                <a:srgbClr val="B31166"/>
              </a:solidFill>
            </a:endParaRPr>
          </a:p>
        </p:txBody>
      </p:sp>
      <p:sp>
        <p:nvSpPr>
          <p:cNvPr id="5" name="Footer Placeholder 4"/>
          <p:cNvSpPr>
            <a:spLocks noGrp="1"/>
          </p:cNvSpPr>
          <p:nvPr>
            <p:ph type="ftr" sz="quarter" idx="11"/>
          </p:nvPr>
        </p:nvSpPr>
        <p:spPr>
          <a:xfrm>
            <a:off x="516134" y="6387910"/>
            <a:ext cx="3859795" cy="228660"/>
          </a:xfrm>
        </p:spPr>
        <p:txBody>
          <a:bodyPr/>
          <a:lstStyle/>
          <a:p>
            <a:r>
              <a:rPr lang="tr-TR" smtClean="0">
                <a:solidFill>
                  <a:srgbClr val="B31166"/>
                </a:solidFill>
              </a:rPr>
              <a:t>www.tariheglencesi.com</a:t>
            </a:r>
            <a:endParaRPr lang="tr-TR">
              <a:solidFill>
                <a:srgbClr val="B31166"/>
              </a:solidFill>
            </a:endParaRPr>
          </a:p>
        </p:txBody>
      </p:sp>
      <p:sp>
        <p:nvSpPr>
          <p:cNvPr id="6" name="Slide Number Placeholder 5"/>
          <p:cNvSpPr>
            <a:spLocks noGrp="1"/>
          </p:cNvSpPr>
          <p:nvPr>
            <p:ph type="sldNum" sz="quarter" idx="12"/>
          </p:nvPr>
        </p:nvSpPr>
        <p:spPr>
          <a:xfrm>
            <a:off x="7678617" y="295732"/>
            <a:ext cx="791308" cy="767687"/>
          </a:xfrm>
          <a:prstGeom prst="rect">
            <a:avLst/>
          </a:prstGeom>
        </p:spPr>
        <p:txBody>
          <a:bodyPr/>
          <a:lstStyle>
            <a:lvl1pPr algn="ctr">
              <a:defRPr sz="21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097957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8"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10" y="1765598"/>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FE30DEF-F0DA-441F-9BEB-92DC5A358015}" type="datetime1">
              <a:rPr lang="tr-TR" smtClean="0">
                <a:solidFill>
                  <a:srgbClr val="B31166"/>
                </a:solidFill>
              </a:rPr>
              <a:pPr/>
              <a:t>13.11.2020</a:t>
            </a:fld>
            <a:endParaRPr lang="tr-TR">
              <a:solidFill>
                <a:srgbClr val="B31166"/>
              </a:solidFill>
            </a:endParaRPr>
          </a:p>
        </p:txBody>
      </p:sp>
      <p:sp>
        <p:nvSpPr>
          <p:cNvPr id="5" name="Footer Placeholder 4"/>
          <p:cNvSpPr>
            <a:spLocks noGrp="1"/>
          </p:cNvSpPr>
          <p:nvPr>
            <p:ph type="ftr" sz="quarter" idx="11"/>
          </p:nvPr>
        </p:nvSpPr>
        <p:spPr>
          <a:xfrm>
            <a:off x="538547" y="6365498"/>
            <a:ext cx="3859795" cy="228660"/>
          </a:xfrm>
        </p:spPr>
        <p:txBody>
          <a:bodyPr/>
          <a:lstStyle/>
          <a:p>
            <a:r>
              <a:rPr lang="tr-TR" smtClean="0">
                <a:solidFill>
                  <a:srgbClr val="B31166"/>
                </a:solidFill>
              </a:rPr>
              <a:t>www.tariheglencesi.com</a:t>
            </a:r>
            <a:endParaRPr lang="tr-TR">
              <a:solidFill>
                <a:srgbClr val="B31166"/>
              </a:solidFill>
            </a:endParaRP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7" y="295732"/>
            <a:ext cx="791308" cy="767687"/>
          </a:xfrm>
          <a:prstGeom prst="rect">
            <a:avLst/>
          </a:prstGeom>
        </p:spPr>
        <p:txBody>
          <a:bodyPr/>
          <a:lstStyle>
            <a:lvl1pPr algn="ctr">
              <a:defRPr sz="21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891386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2099733"/>
            <a:ext cx="6619244" cy="2677648"/>
          </a:xfrm>
        </p:spPr>
        <p:txBody>
          <a:bodyPr anchor="b"/>
          <a:lstStyle>
            <a:lvl1pPr>
              <a:defRPr sz="4050"/>
            </a:lvl1pPr>
          </a:lstStyle>
          <a:p>
            <a:r>
              <a:rPr lang="tr-TR" smtClean="0"/>
              <a:t>Asıl başlık stili için tıklatın</a:t>
            </a:r>
            <a:endParaRPr lang="en-US" dirty="0"/>
          </a:p>
        </p:txBody>
      </p:sp>
      <p:sp>
        <p:nvSpPr>
          <p:cNvPr id="3" name="Subtitle 2"/>
          <p:cNvSpPr>
            <a:spLocks noGrp="1"/>
          </p:cNvSpPr>
          <p:nvPr>
            <p:ph type="subTitle" idx="1"/>
          </p:nvPr>
        </p:nvSpPr>
        <p:spPr bwMode="gray">
          <a:xfrm>
            <a:off x="866216" y="4777380"/>
            <a:ext cx="6619244" cy="861420"/>
          </a:xfrm>
        </p:spPr>
        <p:txBody>
          <a:bodyPr anchor="t"/>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gray">
          <a:xfrm rot="5400000">
            <a:off x="7495414" y="1830325"/>
            <a:ext cx="990599" cy="228599"/>
          </a:xfrm>
        </p:spPr>
        <p:txBody>
          <a:bodyPr anchor="t"/>
          <a:lstStyle>
            <a:lvl1pPr algn="l">
              <a:defRPr b="0" i="0">
                <a:solidFill>
                  <a:schemeClr val="bg1">
                    <a:alpha val="60000"/>
                  </a:schemeClr>
                </a:solidFill>
              </a:defRPr>
            </a:lvl1pPr>
          </a:lstStyle>
          <a:p>
            <a:fld id="{5923F103-BC34-4FE4-A40E-EDDEECFDA5D0}" type="datetimeFigureOut">
              <a:rPr lang="en-US" dirty="0">
                <a:solidFill>
                  <a:prstClr val="white">
                    <a:alpha val="60000"/>
                  </a:prstClr>
                </a:solidFill>
              </a:rPr>
              <a:pPr/>
              <a:t>11/13/2020</a:t>
            </a:fld>
            <a:endParaRPr lang="en-US" dirty="0">
              <a:solidFill>
                <a:prstClr val="white">
                  <a:alpha val="60000"/>
                </a:prstClr>
              </a:solidFill>
            </a:endParaRPr>
          </a:p>
        </p:txBody>
      </p:sp>
      <p:sp>
        <p:nvSpPr>
          <p:cNvPr id="5" name="Footer Placeholder 4"/>
          <p:cNvSpPr>
            <a:spLocks noGrp="1"/>
          </p:cNvSpPr>
          <p:nvPr>
            <p:ph type="ftr" sz="quarter" idx="11"/>
          </p:nvPr>
        </p:nvSpPr>
        <p:spPr bwMode="gray">
          <a:xfrm rot="5400000">
            <a:off x="6231508" y="3265933"/>
            <a:ext cx="3859795" cy="228601"/>
          </a:xfrm>
        </p:spPr>
        <p:txBody>
          <a:bodyPr/>
          <a:lstStyle>
            <a:lvl1pPr>
              <a:defRPr b="0" i="0">
                <a:solidFill>
                  <a:schemeClr val="bg1">
                    <a:alpha val="60000"/>
                  </a:schemeClr>
                </a:solidFill>
              </a:defRPr>
            </a:lvl1pPr>
          </a:lstStyle>
          <a:p>
            <a:r>
              <a:rPr lang="en-US" dirty="0">
                <a:solidFill>
                  <a:prstClr val="white">
                    <a:alpha val="60000"/>
                  </a:prstClr>
                </a:solidFill>
              </a:rPr>
              <a:t>
              </a:t>
            </a:r>
          </a:p>
        </p:txBody>
      </p:sp>
      <p:sp>
        <p:nvSpPr>
          <p:cNvPr id="11" name="Rectangle 10"/>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764406" y="295730"/>
            <a:ext cx="628649" cy="767687"/>
          </a:xfrm>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9424631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866216" y="2603500"/>
            <a:ext cx="6619244" cy="34163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solidFill>
                  <a:srgbClr val="B31166"/>
                </a:solidFill>
              </a:rPr>
              <a:pPr/>
              <a:t>11/13/2020</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26203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865971" y="927100"/>
            <a:ext cx="6343672" cy="709865"/>
          </a:xfrm>
        </p:spPr>
        <p:txBody>
          <a:bodyPr anchor="ctr"/>
          <a:lstStyle>
            <a:lvl1pPr>
              <a:defRPr sz="24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90C62C8-C86B-4B9A-9EF7-F43AB6F019D0}" type="datetime1">
              <a:rPr lang="tr-TR" smtClean="0">
                <a:solidFill>
                  <a:srgbClr val="B31166"/>
                </a:solidFill>
              </a:rPr>
              <a:pPr/>
              <a:t>13.11.2020</a:t>
            </a:fld>
            <a:endParaRPr lang="tr-TR">
              <a:solidFill>
                <a:srgbClr val="B31166"/>
              </a:solidFill>
            </a:endParaRPr>
          </a:p>
        </p:txBody>
      </p:sp>
      <p:sp>
        <p:nvSpPr>
          <p:cNvPr id="5" name="Footer Placeholder 4"/>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6" name="Slide Number Placeholder 5"/>
          <p:cNvSpPr>
            <a:spLocks noGrp="1"/>
          </p:cNvSpPr>
          <p:nvPr>
            <p:ph type="sldNum" sz="quarter" idx="12"/>
          </p:nvPr>
        </p:nvSpPr>
        <p:spPr>
          <a:xfrm>
            <a:off x="7678617" y="295732"/>
            <a:ext cx="791308" cy="767687"/>
          </a:xfrm>
          <a:prstGeom prst="rect">
            <a:avLst/>
          </a:prstGeom>
        </p:spPr>
        <p:txBody>
          <a:bodyPr anchor="b"/>
          <a:lstStyle>
            <a:lvl1pPr algn="ctr">
              <a:defRPr sz="21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591145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677645"/>
            <a:ext cx="3263269" cy="2283824"/>
          </a:xfrm>
        </p:spPr>
        <p:txBody>
          <a:bodyPr anchor="ctr"/>
          <a:lstStyle>
            <a:lvl1pPr algn="l">
              <a:defRPr sz="3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5171670" y="2677644"/>
            <a:ext cx="2818159" cy="2283824"/>
          </a:xfrm>
        </p:spPr>
        <p:txBody>
          <a:bodyPr anchor="ctr"/>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34E6425-0181-43F2-84FC-787E803FD2F8}" type="datetimeFigureOut">
              <a:rPr lang="en-US" dirty="0">
                <a:solidFill>
                  <a:srgbClr val="B31166"/>
                </a:solidFill>
              </a:rPr>
              <a:pPr/>
              <a:t>11/13/2020</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6788151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66215" y="2603501"/>
            <a:ext cx="3618869" cy="3416301"/>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56535" y="2603500"/>
            <a:ext cx="3618869" cy="341630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solidFill>
                  <a:srgbClr val="B31166"/>
                </a:solidFill>
              </a:rPr>
              <a:pPr/>
              <a:t>11/13/2020</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dirty="0">
                <a:solidFill>
                  <a:srgbClr val="B31166"/>
                </a:solidFill>
              </a:rPr>
              <a:t>
              </a:t>
            </a: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5242064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866216" y="2603500"/>
            <a:ext cx="3618868"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866215" y="3179763"/>
            <a:ext cx="3618869" cy="2840039"/>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56535" y="2603500"/>
            <a:ext cx="361886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56535" y="3179763"/>
            <a:ext cx="3618869" cy="284003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solidFill>
                  <a:srgbClr val="B31166"/>
                </a:solidFill>
              </a:rPr>
              <a:pPr/>
              <a:t>11/13/2020</a:t>
            </a:fld>
            <a:endParaRPr lang="en-US" dirty="0">
              <a:solidFill>
                <a:srgbClr val="B31166"/>
              </a:solidFill>
            </a:endParaRPr>
          </a:p>
        </p:txBody>
      </p:sp>
      <p:sp>
        <p:nvSpPr>
          <p:cNvPr id="8" name="Footer Placeholder 7"/>
          <p:cNvSpPr>
            <a:spLocks noGrp="1"/>
          </p:cNvSpPr>
          <p:nvPr>
            <p:ph type="ftr" sz="quarter" idx="11"/>
          </p:nvPr>
        </p:nvSpPr>
        <p:spPr/>
        <p:txBody>
          <a:bodyPr/>
          <a:lstStyle/>
          <a:p>
            <a:r>
              <a:rPr lang="en-US" dirty="0">
                <a:solidFill>
                  <a:srgbClr val="B31166"/>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1601119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866216" y="973668"/>
            <a:ext cx="6571060" cy="706964"/>
          </a:xfrm>
        </p:spPr>
        <p:txBody>
          <a:bodyPr/>
          <a:lstStyle>
            <a:lvl1pPr>
              <a:defRPr/>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solidFill>
                  <a:srgbClr val="B31166"/>
                </a:solidFill>
              </a:rPr>
              <a:pPr/>
              <a:t>11/13/2020</a:t>
            </a:fld>
            <a:endParaRPr lang="en-US" dirty="0">
              <a:solidFill>
                <a:srgbClr val="B31166"/>
              </a:solidFill>
            </a:endParaRPr>
          </a:p>
        </p:txBody>
      </p:sp>
      <p:sp>
        <p:nvSpPr>
          <p:cNvPr id="4" name="Footer Placeholder 3"/>
          <p:cNvSpPr>
            <a:spLocks noGrp="1"/>
          </p:cNvSpPr>
          <p:nvPr>
            <p:ph type="ftr" sz="quarter" idx="11"/>
          </p:nvPr>
        </p:nvSpPr>
        <p:spPr/>
        <p:txBody>
          <a:bodyPr/>
          <a:lstStyle/>
          <a:p>
            <a:r>
              <a:rPr lang="en-US" dirty="0">
                <a:solidFill>
                  <a:srgbClr val="B31166"/>
                </a:solidFill>
              </a:rPr>
              <a:t>
              </a:t>
            </a: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8298851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solidFill>
                  <a:srgbClr val="B31166"/>
                </a:solidFill>
              </a:rPr>
              <a:pPr/>
              <a:t>11/13/2020</a:t>
            </a:fld>
            <a:endParaRPr lang="en-US" dirty="0">
              <a:solidFill>
                <a:srgbClr val="B31166"/>
              </a:solidFill>
            </a:endParaRPr>
          </a:p>
        </p:txBody>
      </p:sp>
      <p:sp>
        <p:nvSpPr>
          <p:cNvPr id="3" name="Footer Placeholder 2"/>
          <p:cNvSpPr>
            <a:spLocks noGrp="1"/>
          </p:cNvSpPr>
          <p:nvPr>
            <p:ph type="ftr" sz="quarter" idx="11"/>
          </p:nvPr>
        </p:nvSpPr>
        <p:spPr/>
        <p:txBody>
          <a:bodyPr/>
          <a:lstStyle/>
          <a:p>
            <a:r>
              <a:rPr lang="en-US" dirty="0">
                <a:solidFill>
                  <a:srgbClr val="B31166"/>
                </a:solidFill>
              </a:rPr>
              <a:t>
              </a:t>
            </a:r>
          </a:p>
        </p:txBody>
      </p:sp>
      <p:sp>
        <p:nvSpPr>
          <p:cNvPr id="7" name="Rectangle 6"/>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2292250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295400"/>
            <a:ext cx="2094869" cy="1600200"/>
          </a:xfrm>
        </p:spPr>
        <p:txBody>
          <a:bodyPr anchor="b"/>
          <a:lstStyle>
            <a:lvl1pPr algn="l">
              <a:defRPr sz="1800" b="0"/>
            </a:lvl1pPr>
          </a:lstStyle>
          <a:p>
            <a:r>
              <a:rPr lang="tr-TR" smtClean="0"/>
              <a:t>Asıl başlık stili için tıklatın</a:t>
            </a:r>
            <a:endParaRPr lang="en-US" dirty="0"/>
          </a:p>
        </p:txBody>
      </p:sp>
      <p:sp>
        <p:nvSpPr>
          <p:cNvPr id="3" name="Content Placeholder 2"/>
          <p:cNvSpPr>
            <a:spLocks noGrp="1"/>
          </p:cNvSpPr>
          <p:nvPr>
            <p:ph idx="1"/>
          </p:nvPr>
        </p:nvSpPr>
        <p:spPr>
          <a:xfrm>
            <a:off x="4335859" y="1447800"/>
            <a:ext cx="3892550" cy="45720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866215" y="3129281"/>
            <a:ext cx="2094869" cy="2895599"/>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6E86A4C-8E40-4F87-A4F0-01A0687C5742}" type="datetimeFigureOut">
              <a:rPr lang="en-US" dirty="0">
                <a:solidFill>
                  <a:srgbClr val="B31166"/>
                </a:solidFill>
              </a:rPr>
              <a:pPr/>
              <a:t>11/13/2020</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dirty="0">
                <a:solidFill>
                  <a:srgbClr val="B31166"/>
                </a:solidFill>
              </a:rPr>
              <a:t>
              </a:t>
            </a: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855635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693334"/>
            <a:ext cx="2898851" cy="1735667"/>
          </a:xfrm>
        </p:spPr>
        <p:txBody>
          <a:bodyPr anchor="b">
            <a:normAutofit/>
          </a:bodyPr>
          <a:lstStyle>
            <a:lvl1pPr algn="l">
              <a:defRPr sz="27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910903" y="1143000"/>
            <a:ext cx="242039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marL="0" lvl="0" indent="0" algn="ctr">
              <a:buNone/>
            </a:pPr>
            <a:r>
              <a:rPr lang="tr-TR" smtClean="0"/>
              <a:t>Resim eklemek için simgeyi tıklatın</a:t>
            </a:r>
            <a:endParaRPr lang="en-US" dirty="0"/>
          </a:p>
        </p:txBody>
      </p:sp>
      <p:sp>
        <p:nvSpPr>
          <p:cNvPr id="4" name="Text Placeholder 3"/>
          <p:cNvSpPr>
            <a:spLocks noGrp="1"/>
          </p:cNvSpPr>
          <p:nvPr>
            <p:ph type="body" sz="half" idx="2"/>
          </p:nvPr>
        </p:nvSpPr>
        <p:spPr bwMode="gray">
          <a:xfrm>
            <a:off x="866216" y="3657600"/>
            <a:ext cx="2894409" cy="1371600"/>
          </a:xfrm>
        </p:spPr>
        <p:txBody>
          <a:bodyPr>
            <a:normAutofit/>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5E72C73-2D91-4E12-BA25-F0AA0C03599B}" type="datetimeFigureOut">
              <a:rPr lang="en-US" dirty="0">
                <a:solidFill>
                  <a:srgbClr val="B31166"/>
                </a:solidFill>
              </a:rPr>
              <a:pPr/>
              <a:t>11/13/2020</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dirty="0">
                <a:solidFill>
                  <a:srgbClr val="B31166"/>
                </a:solidFill>
              </a:rPr>
              <a:t>
              </a:t>
            </a: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2663121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4969927"/>
            <a:ext cx="6619244" cy="566738"/>
          </a:xfrm>
        </p:spPr>
        <p:txBody>
          <a:bodyPr anchor="b">
            <a:normAutofit/>
          </a:bodyPr>
          <a:lstStyle>
            <a:lvl1pPr algn="l">
              <a:defRPr sz="18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866216" y="685800"/>
            <a:ext cx="661924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66215" y="5536665"/>
            <a:ext cx="6619244" cy="493712"/>
          </a:xfrm>
        </p:spPr>
        <p:txBody>
          <a:bodyPr>
            <a:normAutofit/>
          </a:bodyPr>
          <a:lstStyle>
            <a:lvl1pPr marL="0" indent="0">
              <a:buNone/>
              <a:defRPr sz="90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23A1CC3-2375-41D4-9E03-427CAF2A4C1A}" type="datetimeFigureOut">
              <a:rPr lang="en-US" dirty="0">
                <a:solidFill>
                  <a:srgbClr val="B31166"/>
                </a:solidFill>
              </a:rPr>
              <a:pPr/>
              <a:t>11/13/2020</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dirty="0">
                <a:solidFill>
                  <a:srgbClr val="B31166"/>
                </a:solidFill>
              </a:rPr>
              <a:t>
              </a:t>
            </a: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9279943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1598" y="1063417"/>
            <a:ext cx="6623862" cy="1372986"/>
          </a:xfrm>
        </p:spPr>
        <p:txBody>
          <a:bodyPr/>
          <a:lstStyle>
            <a:lvl1pPr>
              <a:defRPr sz="30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866216" y="3543300"/>
            <a:ext cx="6619244" cy="24765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FF16868-8199-4C2C-A5B1-63AEE139F88E}" type="datetimeFigureOut">
              <a:rPr lang="en-US" dirty="0">
                <a:solidFill>
                  <a:srgbClr val="B31166"/>
                </a:solidFill>
              </a:rPr>
              <a:pPr/>
              <a:t>11/13/2020</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13" name="Rectangle 12"/>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3791684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0" y="0"/>
            <a:ext cx="9144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661175" y="607337"/>
            <a:ext cx="601434" cy="1200329"/>
          </a:xfrm>
          <a:prstGeom prst="rect">
            <a:avLst/>
          </a:prstGeom>
          <a:noFill/>
        </p:spPr>
        <p:txBody>
          <a:bodyPr wrap="square" rtlCol="0">
            <a:spAutoFit/>
          </a:bodyPr>
          <a:lstStyle/>
          <a:p>
            <a:pPr algn="r" defTabSz="342900"/>
            <a:r>
              <a:rPr lang="en-US" sz="7200" dirty="0">
                <a:solidFill>
                  <a:srgbClr val="B31166">
                    <a:lumMod val="60000"/>
                    <a:lumOff val="40000"/>
                  </a:srgbClr>
                </a:solidFill>
                <a:latin typeface="Arial"/>
                <a:cs typeface="Arial"/>
              </a:rPr>
              <a:t>“</a:t>
            </a:r>
          </a:p>
        </p:txBody>
      </p:sp>
      <p:sp>
        <p:nvSpPr>
          <p:cNvPr id="13" name="TextBox 12"/>
          <p:cNvSpPr txBox="1"/>
          <p:nvPr/>
        </p:nvSpPr>
        <p:spPr bwMode="gray">
          <a:xfrm>
            <a:off x="7413344" y="2613788"/>
            <a:ext cx="489572" cy="1200329"/>
          </a:xfrm>
          <a:prstGeom prst="rect">
            <a:avLst/>
          </a:prstGeom>
          <a:noFill/>
        </p:spPr>
        <p:txBody>
          <a:bodyPr wrap="square" rtlCol="0">
            <a:spAutoFit/>
          </a:bodyPr>
          <a:lstStyle/>
          <a:p>
            <a:pPr algn="r" defTabSz="342900"/>
            <a:r>
              <a:rPr lang="en-US" sz="7200" dirty="0">
                <a:solidFill>
                  <a:srgbClr val="B31166">
                    <a:lumMod val="60000"/>
                    <a:lumOff val="40000"/>
                  </a:srgbClr>
                </a:solidFill>
                <a:latin typeface="Arial"/>
                <a:cs typeface="Arial"/>
              </a:rPr>
              <a:t>”</a:t>
            </a:r>
          </a:p>
        </p:txBody>
      </p:sp>
      <p:sp>
        <p:nvSpPr>
          <p:cNvPr id="2" name="Title 1"/>
          <p:cNvSpPr>
            <a:spLocks noGrp="1"/>
          </p:cNvSpPr>
          <p:nvPr>
            <p:ph type="title"/>
          </p:nvPr>
        </p:nvSpPr>
        <p:spPr>
          <a:xfrm>
            <a:off x="1186408" y="982134"/>
            <a:ext cx="6340430" cy="2696632"/>
          </a:xfrm>
        </p:spPr>
        <p:txBody>
          <a:bodyPr/>
          <a:lstStyle>
            <a:lvl1pPr>
              <a:defRPr sz="3000"/>
            </a:lvl1pPr>
          </a:lstStyle>
          <a:p>
            <a:r>
              <a:rPr lang="tr-TR" smtClean="0"/>
              <a:t>Asıl başlık stili için tıklatın</a:t>
            </a:r>
            <a:endParaRPr lang="en-US" dirty="0"/>
          </a:p>
        </p:txBody>
      </p:sp>
      <p:sp>
        <p:nvSpPr>
          <p:cNvPr id="14" name="Text Placeholder 3"/>
          <p:cNvSpPr>
            <a:spLocks noGrp="1"/>
          </p:cNvSpPr>
          <p:nvPr>
            <p:ph type="body" sz="half" idx="13"/>
          </p:nvPr>
        </p:nvSpPr>
        <p:spPr bwMode="gray">
          <a:xfrm>
            <a:off x="1459459" y="3678766"/>
            <a:ext cx="5798414" cy="342174"/>
          </a:xfrm>
        </p:spPr>
        <p:txBody>
          <a:bodyPr anchor="t">
            <a:normAutofit/>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0" name="Text Placeholder 3"/>
          <p:cNvSpPr>
            <a:spLocks noGrp="1"/>
          </p:cNvSpPr>
          <p:nvPr>
            <p:ph type="body" sz="half" idx="2"/>
          </p:nvPr>
        </p:nvSpPr>
        <p:spPr>
          <a:xfrm>
            <a:off x="866216" y="5029200"/>
            <a:ext cx="6933673" cy="997857"/>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AD9FF7F-6988-44CC-821B-644E70CD2F73}" type="datetimeFigureOut">
              <a:rPr lang="en-US" dirty="0">
                <a:solidFill>
                  <a:srgbClr val="B31166"/>
                </a:solidFill>
              </a:rPr>
              <a:pPr/>
              <a:t>11/13/2020</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19" name="Rectangle 18"/>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632880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2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5119262" y="2257588"/>
            <a:ext cx="3082516" cy="3020344"/>
          </a:xfrm>
        </p:spPr>
        <p:txBody>
          <a:bodyPr anchor="ctr"/>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D68EE0B-AE63-46B9-80E1-BDF721989646}" type="datetime1">
              <a:rPr lang="tr-TR" smtClean="0">
                <a:solidFill>
                  <a:srgbClr val="B31166"/>
                </a:solidFill>
              </a:rPr>
              <a:pPr/>
              <a:t>13.11.2020</a:t>
            </a:fld>
            <a:endParaRPr lang="tr-TR">
              <a:solidFill>
                <a:srgbClr val="B31166"/>
              </a:solidFill>
            </a:endParaRPr>
          </a:p>
        </p:txBody>
      </p:sp>
      <p:sp>
        <p:nvSpPr>
          <p:cNvPr id="5" name="Footer Placeholder 4"/>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7" y="295732"/>
            <a:ext cx="791308" cy="767687"/>
          </a:xfrm>
          <a:prstGeom prst="rect">
            <a:avLst/>
          </a:prstGeom>
        </p:spPr>
        <p:txBody>
          <a:bodyPr anchor="b"/>
          <a:lstStyle>
            <a:lvl1pPr algn="ctr">
              <a:defRPr sz="21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9788135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370667"/>
            <a:ext cx="6619245" cy="1822514"/>
          </a:xfrm>
        </p:spPr>
        <p:txBody>
          <a:bodyPr anchor="b"/>
          <a:lstStyle>
            <a:lvl1pPr algn="l">
              <a:defRPr sz="3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66216" y="5024967"/>
            <a:ext cx="6619244" cy="860400"/>
          </a:xfrm>
        </p:spPr>
        <p:txBody>
          <a:bodyPr anchor="t"/>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C12C299-16B2-4475-990D-751901EACC14}" type="datetimeFigureOut">
              <a:rPr lang="en-US" dirty="0">
                <a:solidFill>
                  <a:srgbClr val="B31166"/>
                </a:solidFill>
              </a:rPr>
              <a:pPr/>
              <a:t>11/13/2020</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6326833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lvl1pPr>
              <a:defRPr sz="2700"/>
            </a:lvl1pPr>
          </a:lstStyle>
          <a:p>
            <a:r>
              <a:rPr lang="tr-TR" smtClean="0"/>
              <a:t>Asıl başlık stili için tıklatın</a:t>
            </a:r>
            <a:endParaRPr lang="en-US" dirty="0"/>
          </a:p>
        </p:txBody>
      </p:sp>
      <p:sp>
        <p:nvSpPr>
          <p:cNvPr id="3" name="Text Placeholder 2"/>
          <p:cNvSpPr>
            <a:spLocks noGrp="1"/>
          </p:cNvSpPr>
          <p:nvPr>
            <p:ph type="body" idx="1"/>
          </p:nvPr>
        </p:nvSpPr>
        <p:spPr>
          <a:xfrm>
            <a:off x="866215" y="2603502"/>
            <a:ext cx="235640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866215" y="3179765"/>
            <a:ext cx="2356409"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384541" y="2603500"/>
            <a:ext cx="2360257"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3384541" y="3179764"/>
            <a:ext cx="2360257"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5916101" y="2603501"/>
            <a:ext cx="2359298"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5916247" y="3179763"/>
            <a:ext cx="2359152"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cxnSp>
        <p:nvCxnSpPr>
          <p:cNvPr id="17" name="Straight Connector 16"/>
          <p:cNvCxnSpPr/>
          <p:nvPr/>
        </p:nvCxnSpPr>
        <p:spPr>
          <a:xfrm>
            <a:off x="3302978"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29301"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solidFill>
                  <a:srgbClr val="B31166"/>
                </a:solidFill>
              </a:rPr>
              <a:pPr/>
              <a:t>11/13/2020</a:t>
            </a:fld>
            <a:endParaRPr lang="en-US" dirty="0">
              <a:solidFill>
                <a:srgbClr val="B31166"/>
              </a:solidFill>
            </a:endParaRPr>
          </a:p>
        </p:txBody>
      </p:sp>
      <p:sp>
        <p:nvSpPr>
          <p:cNvPr id="8" name="Footer Placeholder 7"/>
          <p:cNvSpPr>
            <a:spLocks noGrp="1"/>
          </p:cNvSpPr>
          <p:nvPr>
            <p:ph type="ftr" sz="quarter" idx="11"/>
          </p:nvPr>
        </p:nvSpPr>
        <p:spPr/>
        <p:txBody>
          <a:bodyPr/>
          <a:lstStyle/>
          <a:p>
            <a:r>
              <a:rPr lang="en-US" dirty="0">
                <a:solidFill>
                  <a:srgbClr val="B31166"/>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1534106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lvl1pPr>
              <a:defRPr sz="2700"/>
            </a:lvl1pPr>
          </a:lstStyle>
          <a:p>
            <a:r>
              <a:rPr lang="tr-TR" smtClean="0"/>
              <a:t>Asıl başlık stili için tıklatın</a:t>
            </a:r>
            <a:endParaRPr lang="en-US" dirty="0"/>
          </a:p>
        </p:txBody>
      </p:sp>
      <p:sp>
        <p:nvSpPr>
          <p:cNvPr id="3" name="Text Placeholder 2"/>
          <p:cNvSpPr>
            <a:spLocks noGrp="1"/>
          </p:cNvSpPr>
          <p:nvPr>
            <p:ph type="body" idx="1"/>
          </p:nvPr>
        </p:nvSpPr>
        <p:spPr>
          <a:xfrm>
            <a:off x="866215" y="4532844"/>
            <a:ext cx="228782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19" name="Picture Placeholder 2"/>
          <p:cNvSpPr>
            <a:spLocks noGrp="1" noChangeAspect="1"/>
          </p:cNvSpPr>
          <p:nvPr>
            <p:ph type="pic" idx="15"/>
          </p:nvPr>
        </p:nvSpPr>
        <p:spPr>
          <a:xfrm>
            <a:off x="1000915"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866215" y="5109106"/>
            <a:ext cx="2287829"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426649" y="4532845"/>
            <a:ext cx="2287829" cy="576263"/>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1" name="Picture Placeholder 2"/>
          <p:cNvSpPr>
            <a:spLocks noGrp="1" noChangeAspect="1"/>
          </p:cNvSpPr>
          <p:nvPr>
            <p:ph type="pic" idx="21"/>
          </p:nvPr>
        </p:nvSpPr>
        <p:spPr>
          <a:xfrm>
            <a:off x="3561347"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3427629" y="5109105"/>
            <a:ext cx="2287829"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5987082" y="4532845"/>
            <a:ext cx="2288321"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2" name="Picture Placeholder 2"/>
          <p:cNvSpPr>
            <a:spLocks noGrp="1" noChangeAspect="1"/>
          </p:cNvSpPr>
          <p:nvPr>
            <p:ph type="pic" idx="22"/>
          </p:nvPr>
        </p:nvSpPr>
        <p:spPr>
          <a:xfrm>
            <a:off x="6122273"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5987081" y="5109104"/>
            <a:ext cx="2288322"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cxnSp>
        <p:nvCxnSpPr>
          <p:cNvPr id="43" name="Straight Connector 42"/>
          <p:cNvCxnSpPr/>
          <p:nvPr/>
        </p:nvCxnSpPr>
        <p:spPr>
          <a:xfrm>
            <a:off x="3304373"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848352"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solidFill>
                  <a:srgbClr val="B31166"/>
                </a:solidFill>
              </a:rPr>
              <a:pPr/>
              <a:t>11/13/2020</a:t>
            </a:fld>
            <a:endParaRPr lang="en-US" dirty="0">
              <a:solidFill>
                <a:srgbClr val="B31166"/>
              </a:solidFill>
            </a:endParaRPr>
          </a:p>
        </p:txBody>
      </p:sp>
      <p:sp>
        <p:nvSpPr>
          <p:cNvPr id="8" name="Footer Placeholder 7"/>
          <p:cNvSpPr>
            <a:spLocks noGrp="1"/>
          </p:cNvSpPr>
          <p:nvPr>
            <p:ph type="ftr" sz="quarter" idx="11"/>
          </p:nvPr>
        </p:nvSpPr>
        <p:spPr>
          <a:xfrm>
            <a:off x="420833" y="6391839"/>
            <a:ext cx="2733212" cy="304801"/>
          </a:xfrm>
        </p:spPr>
        <p:txBody>
          <a:bodyPr/>
          <a:lstStyle/>
          <a:p>
            <a:r>
              <a:rPr lang="en-US" dirty="0">
                <a:solidFill>
                  <a:srgbClr val="B31166"/>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9539976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66216" y="2603500"/>
            <a:ext cx="6619244" cy="34163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8021580" y="6391839"/>
            <a:ext cx="742949" cy="304799"/>
          </a:xfrm>
        </p:spPr>
        <p:txBody>
          <a:bodyPr/>
          <a:lstStyle/>
          <a:p>
            <a:fld id="{53086D93-FCAC-47E0-A2EE-787E62CA814C}" type="datetimeFigureOut">
              <a:rPr lang="en-US" dirty="0">
                <a:solidFill>
                  <a:srgbClr val="B31166"/>
                </a:solidFill>
              </a:rPr>
              <a:pPr/>
              <a:t>11/13/2020</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439639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8927" y="1278467"/>
            <a:ext cx="1057474" cy="4748590"/>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66216" y="1278467"/>
            <a:ext cx="4692019" cy="474859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7989829" y="6391839"/>
            <a:ext cx="744101" cy="304799"/>
          </a:xfrm>
        </p:spPr>
        <p:txBody>
          <a:bodyPr/>
          <a:lstStyle/>
          <a:p>
            <a:fld id="{CDA879A6-0FD0-4734-A311-86BFCA472E6E}" type="datetimeFigureOut">
              <a:rPr lang="en-US" dirty="0">
                <a:solidFill>
                  <a:srgbClr val="B31166"/>
                </a:solidFill>
              </a:rPr>
              <a:pPr/>
              <a:t>11/13/2020</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159080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tr-TR" smtClean="0"/>
              <a:t>Asıl başlık stili için tıklatın</a:t>
            </a:r>
            <a:endParaRPr lang="en-US" dirty="0"/>
          </a:p>
        </p:txBody>
      </p:sp>
      <p:sp>
        <p:nvSpPr>
          <p:cNvPr id="3" name="Content Placeholder 2"/>
          <p:cNvSpPr>
            <a:spLocks noGrp="1"/>
          </p:cNvSpPr>
          <p:nvPr>
            <p:ph sz="half" idx="1"/>
          </p:nvPr>
        </p:nvSpPr>
        <p:spPr>
          <a:xfrm>
            <a:off x="866440" y="2489202"/>
            <a:ext cx="3636980" cy="3530603"/>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C56E903-BB97-49AC-A6BB-EEA0F9734C3A}" type="datetime1">
              <a:rPr lang="tr-TR" smtClean="0">
                <a:solidFill>
                  <a:srgbClr val="B31166"/>
                </a:solidFill>
              </a:rPr>
              <a:pPr/>
              <a:t>13.11.2020</a:t>
            </a:fld>
            <a:endParaRPr lang="tr-TR">
              <a:solidFill>
                <a:srgbClr val="B31166"/>
              </a:solidFill>
            </a:endParaRPr>
          </a:p>
        </p:txBody>
      </p:sp>
      <p:sp>
        <p:nvSpPr>
          <p:cNvPr id="6" name="Footer Placeholder 5"/>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7" name="Slide Number Placeholder 6"/>
          <p:cNvSpPr>
            <a:spLocks noGrp="1"/>
          </p:cNvSpPr>
          <p:nvPr>
            <p:ph type="sldNum" sz="quarter" idx="12"/>
          </p:nvPr>
        </p:nvSpPr>
        <p:spPr>
          <a:xfrm>
            <a:off x="7678617" y="295732"/>
            <a:ext cx="791308" cy="767687"/>
          </a:xfrm>
          <a:prstGeom prst="rect">
            <a:avLst/>
          </a:prstGeom>
        </p:spPr>
        <p:txBody>
          <a:bodyPr anchor="b"/>
          <a:lstStyle>
            <a:lvl1pPr algn="ctr">
              <a:defRPr sz="21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743648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869919" y="2489200"/>
            <a:ext cx="3633502" cy="759290"/>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866440" y="3248492"/>
            <a:ext cx="3636980" cy="2771311"/>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0582" y="2489202"/>
            <a:ext cx="3636979" cy="756635"/>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0581" y="3245837"/>
            <a:ext cx="3636980" cy="277396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C9A53DD-089E-4837-B44F-02FAA5661909}" type="datetime1">
              <a:rPr lang="tr-TR" smtClean="0">
                <a:solidFill>
                  <a:srgbClr val="B31166"/>
                </a:solidFill>
              </a:rPr>
              <a:pPr/>
              <a:t>13.11.2020</a:t>
            </a:fld>
            <a:endParaRPr lang="tr-TR">
              <a:solidFill>
                <a:srgbClr val="B31166"/>
              </a:solidFill>
            </a:endParaRPr>
          </a:p>
        </p:txBody>
      </p:sp>
      <p:sp>
        <p:nvSpPr>
          <p:cNvPr id="8" name="Footer Placeholder 7"/>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9" name="Slide Number Placeholder 8"/>
          <p:cNvSpPr>
            <a:spLocks noGrp="1"/>
          </p:cNvSpPr>
          <p:nvPr>
            <p:ph type="sldNum" sz="quarter" idx="12"/>
          </p:nvPr>
        </p:nvSpPr>
        <p:spPr>
          <a:xfrm>
            <a:off x="7678617" y="295732"/>
            <a:ext cx="791308" cy="767687"/>
          </a:xfrm>
          <a:prstGeom prst="rect">
            <a:avLst/>
          </a:prstGeom>
        </p:spPr>
        <p:txBody>
          <a:bodyPr anchor="b"/>
          <a:lstStyle>
            <a:lvl1pPr algn="ctr">
              <a:defRPr sz="21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004393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39C114F-6608-43DA-A765-90A2188BD1D2}" type="datetime1">
              <a:rPr lang="tr-TR" smtClean="0">
                <a:solidFill>
                  <a:srgbClr val="B31166"/>
                </a:solidFill>
              </a:rPr>
              <a:pPr/>
              <a:t>13.11.2020</a:t>
            </a:fld>
            <a:endParaRPr lang="tr-TR">
              <a:solidFill>
                <a:srgbClr val="B31166"/>
              </a:solidFill>
            </a:endParaRPr>
          </a:p>
        </p:txBody>
      </p:sp>
      <p:sp>
        <p:nvSpPr>
          <p:cNvPr id="4" name="Footer Placeholder 3"/>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5" name="Slide Number Placeholder 4"/>
          <p:cNvSpPr>
            <a:spLocks noGrp="1"/>
          </p:cNvSpPr>
          <p:nvPr>
            <p:ph type="sldNum" sz="quarter" idx="12"/>
          </p:nvPr>
        </p:nvSpPr>
        <p:spPr>
          <a:xfrm>
            <a:off x="7678617" y="295732"/>
            <a:ext cx="791308" cy="767687"/>
          </a:xfrm>
          <a:prstGeom prst="rect">
            <a:avLst/>
          </a:prstGeom>
        </p:spPr>
        <p:txBody>
          <a:bodyPr anchor="b"/>
          <a:lstStyle>
            <a:lvl1pPr algn="ctr">
              <a:defRPr sz="21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298455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A85536B3-001F-4C85-B0B1-EAF6529E51C2}" type="datetime1">
              <a:rPr lang="tr-TR" smtClean="0">
                <a:solidFill>
                  <a:srgbClr val="B31166"/>
                </a:solidFill>
              </a:rPr>
              <a:pPr/>
              <a:t>13.11.2020</a:t>
            </a:fld>
            <a:endParaRPr lang="tr-TR">
              <a:solidFill>
                <a:srgbClr val="B31166"/>
              </a:solidFill>
            </a:endParaRPr>
          </a:p>
        </p:txBody>
      </p:sp>
      <p:sp>
        <p:nvSpPr>
          <p:cNvPr id="3" name="Footer Placeholder 2"/>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4" name="Slide Number Placeholder 3"/>
          <p:cNvSpPr>
            <a:spLocks noGrp="1"/>
          </p:cNvSpPr>
          <p:nvPr>
            <p:ph type="sldNum" sz="quarter" idx="12"/>
          </p:nvPr>
        </p:nvSpPr>
        <p:spPr>
          <a:xfrm>
            <a:off x="7678617" y="295732"/>
            <a:ext cx="791308" cy="767687"/>
          </a:xfrm>
          <a:prstGeom prst="rect">
            <a:avLst/>
          </a:prstGeom>
        </p:spPr>
        <p:txBody>
          <a:bodyPr/>
          <a:lstStyle>
            <a:lvl1pPr algn="ctr">
              <a:defRPr sz="21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403784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1800" b="0"/>
            </a:lvl1pPr>
          </a:lstStyle>
          <a:p>
            <a:r>
              <a:rPr lang="tr-TR" smtClean="0"/>
              <a:t>Asıl başlık stili için tıklatın</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866442" y="3086847"/>
            <a:ext cx="2712589" cy="2933701"/>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5295722-EF24-400E-B698-A27FC9074767}" type="datetime1">
              <a:rPr lang="tr-TR" smtClean="0">
                <a:solidFill>
                  <a:srgbClr val="B31166"/>
                </a:solidFill>
              </a:rPr>
              <a:pPr/>
              <a:t>13.11.2020</a:t>
            </a:fld>
            <a:endParaRPr lang="tr-TR">
              <a:solidFill>
                <a:srgbClr val="B31166"/>
              </a:solidFill>
            </a:endParaRPr>
          </a:p>
        </p:txBody>
      </p:sp>
      <p:sp>
        <p:nvSpPr>
          <p:cNvPr id="6" name="Footer Placeholder 5"/>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7" y="295732"/>
            <a:ext cx="791308" cy="767687"/>
          </a:xfrm>
          <a:prstGeom prst="rect">
            <a:avLst/>
          </a:prstGeom>
        </p:spPr>
        <p:txBody>
          <a:bodyPr/>
          <a:lstStyle>
            <a:lvl1pPr algn="ctr">
              <a:defRPr sz="21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879446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1381390"/>
            <a:ext cx="2987089" cy="1574808"/>
          </a:xfrm>
        </p:spPr>
        <p:txBody>
          <a:bodyPr anchor="b">
            <a:normAutofit/>
          </a:bodyPr>
          <a:lstStyle>
            <a:lvl1pPr algn="l">
              <a:defRPr sz="18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66441" y="3086100"/>
            <a:ext cx="2987089" cy="2451100"/>
          </a:xfrm>
        </p:spPr>
        <p:txBody>
          <a:bodyPr>
            <a:normAutofit/>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59F38CF-C1AC-4532-831B-27DF17AA02BC}" type="datetime1">
              <a:rPr lang="tr-TR" smtClean="0">
                <a:solidFill>
                  <a:srgbClr val="B31166"/>
                </a:solidFill>
              </a:rPr>
              <a:pPr/>
              <a:t>13.11.2020</a:t>
            </a:fld>
            <a:endParaRPr lang="tr-TR">
              <a:solidFill>
                <a:srgbClr val="B31166"/>
              </a:solidFill>
            </a:endParaRPr>
          </a:p>
        </p:txBody>
      </p:sp>
      <p:sp>
        <p:nvSpPr>
          <p:cNvPr id="6" name="Footer Placeholder 5"/>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7" y="295732"/>
            <a:ext cx="791308" cy="767687"/>
          </a:xfrm>
          <a:prstGeom prst="rect">
            <a:avLst/>
          </a:prstGeom>
        </p:spPr>
        <p:txBody>
          <a:bodyPr/>
          <a:lstStyle>
            <a:lvl1pPr algn="ctr">
              <a:defRPr sz="21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514222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101"/>
            <a:ext cx="6345260" cy="709865"/>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574444" y="6365500"/>
            <a:ext cx="990599" cy="228659"/>
          </a:xfrm>
          <a:prstGeom prst="rect">
            <a:avLst/>
          </a:prstGeom>
        </p:spPr>
        <p:txBody>
          <a:bodyPr vert="horz" lIns="91440" tIns="45720" rIns="91440" bIns="45720" rtlCol="0" anchor="b"/>
          <a:lstStyle>
            <a:lvl1pPr algn="r">
              <a:defRPr sz="675" b="1" i="0">
                <a:solidFill>
                  <a:schemeClr val="accent1"/>
                </a:solidFill>
              </a:defRPr>
            </a:lvl1pPr>
          </a:lstStyle>
          <a:p>
            <a:fld id="{355D4866-6571-402E-8F1F-0932EE85C0CE}" type="datetime1">
              <a:rPr lang="tr-TR" smtClean="0">
                <a:solidFill>
                  <a:srgbClr val="B31166"/>
                </a:solidFill>
              </a:rPr>
              <a:pPr/>
              <a:t>13.11.2020</a:t>
            </a:fld>
            <a:endParaRPr lang="tr-TR">
              <a:solidFill>
                <a:srgbClr val="B31166"/>
              </a:solidFill>
            </a:endParaRPr>
          </a:p>
        </p:txBody>
      </p:sp>
      <p:sp>
        <p:nvSpPr>
          <p:cNvPr id="5" name="Footer Placeholder 4"/>
          <p:cNvSpPr>
            <a:spLocks noGrp="1"/>
          </p:cNvSpPr>
          <p:nvPr>
            <p:ph type="ftr" sz="quarter" idx="3"/>
          </p:nvPr>
        </p:nvSpPr>
        <p:spPr>
          <a:xfrm>
            <a:off x="590844" y="6365497"/>
            <a:ext cx="3859795" cy="228660"/>
          </a:xfrm>
          <a:prstGeom prst="rect">
            <a:avLst/>
          </a:prstGeom>
        </p:spPr>
        <p:txBody>
          <a:bodyPr vert="horz" lIns="91440" tIns="45720" rIns="91440" bIns="45720" rtlCol="0" anchor="b"/>
          <a:lstStyle>
            <a:lvl1pPr algn="l">
              <a:defRPr sz="675" b="1" i="0">
                <a:solidFill>
                  <a:schemeClr val="accent1"/>
                </a:solidFill>
              </a:defRPr>
            </a:lvl1pPr>
          </a:lstStyle>
          <a:p>
            <a:r>
              <a:rPr lang="tr-TR" smtClean="0">
                <a:solidFill>
                  <a:srgbClr val="B31166"/>
                </a:solidFill>
              </a:rPr>
              <a:t>www.tariheglencesi.com</a:t>
            </a:r>
            <a:endParaRPr lang="tr-TR">
              <a:solidFill>
                <a:srgbClr val="B31166"/>
              </a:solidFill>
            </a:endParaRP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7" y="295732"/>
            <a:ext cx="791308" cy="767687"/>
          </a:xfrm>
          <a:prstGeom prst="rect">
            <a:avLst/>
          </a:prstGeom>
        </p:spPr>
        <p:txBody>
          <a:bodyPr anchor="b"/>
          <a:lstStyle>
            <a:lvl1pPr algn="ctr">
              <a:defRPr sz="2100">
                <a:solidFill>
                  <a:schemeClr val="bg1"/>
                </a:solidFill>
              </a:defRPr>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04680124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hf sldNum="0" hdr="0"/>
  <p:txStyles>
    <p:titleStyle>
      <a:lvl1pPr algn="l" defTabSz="342900" rtl="0" eaLnBrk="1" latinLnBrk="0" hangingPunct="1">
        <a:spcBef>
          <a:spcPct val="0"/>
        </a:spcBef>
        <a:buNone/>
        <a:defRPr sz="24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14350" indent="-212598"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72009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92583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13157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360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1553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16942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186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6" y="973668"/>
            <a:ext cx="6571060" cy="706964"/>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66216" y="2603500"/>
            <a:ext cx="6571060" cy="34163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989829" y="6391839"/>
            <a:ext cx="742949" cy="304799"/>
          </a:xfrm>
          <a:prstGeom prst="rect">
            <a:avLst/>
          </a:prstGeom>
        </p:spPr>
        <p:txBody>
          <a:bodyPr vert="horz" lIns="91440" tIns="45720" rIns="91440" bIns="45720" rtlCol="0" anchor="ctr"/>
          <a:lstStyle>
            <a:lvl1pPr algn="r">
              <a:defRPr sz="750" b="1" i="0">
                <a:solidFill>
                  <a:schemeClr val="accent1"/>
                </a:solidFill>
              </a:defRPr>
            </a:lvl1pPr>
          </a:lstStyle>
          <a:p>
            <a:pPr defTabSz="342900"/>
            <a:fld id="{2BE451C3-0FF4-47C4-B829-773ADF60F88C}" type="datetimeFigureOut">
              <a:rPr lang="en-US" smtClean="0">
                <a:solidFill>
                  <a:srgbClr val="B31166"/>
                </a:solidFill>
              </a:rPr>
              <a:pPr defTabSz="342900"/>
              <a:t>11/13/2020</a:t>
            </a:fld>
            <a:endParaRPr lang="en-US" dirty="0">
              <a:solidFill>
                <a:srgbClr val="B31166"/>
              </a:solidFill>
            </a:endParaRPr>
          </a:p>
        </p:txBody>
      </p:sp>
      <p:sp>
        <p:nvSpPr>
          <p:cNvPr id="5" name="Footer Placeholder 4"/>
          <p:cNvSpPr>
            <a:spLocks noGrp="1"/>
          </p:cNvSpPr>
          <p:nvPr>
            <p:ph type="ftr" sz="quarter" idx="3"/>
          </p:nvPr>
        </p:nvSpPr>
        <p:spPr>
          <a:xfrm>
            <a:off x="420833" y="6391839"/>
            <a:ext cx="2894846" cy="304801"/>
          </a:xfrm>
          <a:prstGeom prst="rect">
            <a:avLst/>
          </a:prstGeom>
        </p:spPr>
        <p:txBody>
          <a:bodyPr vert="horz" lIns="91440" tIns="45720" rIns="91440" bIns="45720" rtlCol="0" anchor="ctr"/>
          <a:lstStyle>
            <a:lvl1pPr algn="l">
              <a:defRPr sz="750" b="1" i="0">
                <a:solidFill>
                  <a:schemeClr val="accent1"/>
                </a:solidFill>
              </a:defRPr>
            </a:lvl1pPr>
          </a:lstStyle>
          <a:p>
            <a:pPr defTabSz="342900"/>
            <a:r>
              <a:rPr lang="en-US" smtClean="0">
                <a:solidFill>
                  <a:srgbClr val="B31166"/>
                </a:solidFill>
              </a:rPr>
              <a:t>
              </a:t>
            </a:r>
            <a:endParaRPr lang="en-US" dirty="0">
              <a:solidFill>
                <a:srgbClr val="B31166"/>
              </a:solidFill>
            </a:endParaRPr>
          </a:p>
        </p:txBody>
      </p:sp>
      <p:sp>
        <p:nvSpPr>
          <p:cNvPr id="21" name="Rectangle 20"/>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100" b="0" i="0">
                <a:solidFill>
                  <a:schemeClr val="bg1"/>
                </a:solidFill>
              </a:defRPr>
            </a:lvl1pPr>
          </a:lstStyle>
          <a:p>
            <a:pPr defTabSz="342900"/>
            <a:fld id="{D57F1E4F-1CFF-5643-939E-217C01CDF565}" type="slidenum">
              <a:rPr lang="en-US" smtClean="0">
                <a:solidFill>
                  <a:prstClr val="white"/>
                </a:solidFill>
              </a:rPr>
              <a:pPr defTabSz="342900"/>
              <a:t>‹#›</a:t>
            </a:fld>
            <a:endParaRPr lang="en-US" dirty="0">
              <a:solidFill>
                <a:prstClr val="white"/>
              </a:solidFill>
            </a:endParaRPr>
          </a:p>
        </p:txBody>
      </p:sp>
    </p:spTree>
    <p:extLst>
      <p:ext uri="{BB962C8B-B14F-4D97-AF65-F5344CB8AC3E}">
        <p14:creationId xmlns:p14="http://schemas.microsoft.com/office/powerpoint/2010/main" val="230941559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Lst>
  <p:timing>
    <p:tnLst>
      <p:par>
        <p:cTn id="1" dur="indefinite" restart="never" nodeType="tmRoot"/>
      </p:par>
    </p:tnLst>
  </p:timing>
  <p:hf sldNum="0" hdr="0" ftr="0" dt="0"/>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014211" y="4991368"/>
            <a:ext cx="7350617" cy="606917"/>
          </a:xfrm>
          <a:solidFill>
            <a:srgbClr val="002060"/>
          </a:solidFill>
        </p:spPr>
        <p:txBody>
          <a:bodyPr>
            <a:normAutofit/>
          </a:bodyPr>
          <a:lstStyle/>
          <a:p>
            <a:r>
              <a:rPr lang="tr-TR" sz="2400" b="1" dirty="0">
                <a:solidFill>
                  <a:srgbClr val="FFFF00"/>
                </a:solidFill>
              </a:rPr>
              <a:t>ARİF ÖZBEYLİ</a:t>
            </a:r>
          </a:p>
        </p:txBody>
      </p:sp>
      <p:pic>
        <p:nvPicPr>
          <p:cNvPr id="4" name="Resim 3"/>
          <p:cNvPicPr>
            <a:picLocks noChangeAspect="1"/>
          </p:cNvPicPr>
          <p:nvPr/>
        </p:nvPicPr>
        <p:blipFill rotWithShape="1">
          <a:blip r:embed="rId2"/>
          <a:srcRect l="20470" t="22666" r="47262" b="23988"/>
          <a:stretch/>
        </p:blipFill>
        <p:spPr>
          <a:xfrm>
            <a:off x="1014211" y="1639641"/>
            <a:ext cx="3419341" cy="3178100"/>
          </a:xfrm>
          <a:prstGeom prst="rect">
            <a:avLst/>
          </a:prstGeom>
        </p:spPr>
      </p:pic>
      <p:pic>
        <p:nvPicPr>
          <p:cNvPr id="5" name="Resim 4"/>
          <p:cNvPicPr>
            <a:picLocks noChangeAspect="1"/>
          </p:cNvPicPr>
          <p:nvPr/>
        </p:nvPicPr>
        <p:blipFill>
          <a:blip r:embed="rId3"/>
          <a:stretch>
            <a:fillRect/>
          </a:stretch>
        </p:blipFill>
        <p:spPr>
          <a:xfrm>
            <a:off x="5631245" y="1597497"/>
            <a:ext cx="2936425" cy="3220244"/>
          </a:xfrm>
          <a:prstGeom prst="rect">
            <a:avLst/>
          </a:prstGeom>
        </p:spPr>
      </p:pic>
    </p:spTree>
    <p:extLst>
      <p:ext uri="{BB962C8B-B14F-4D97-AF65-F5344CB8AC3E}">
        <p14:creationId xmlns:p14="http://schemas.microsoft.com/office/powerpoint/2010/main" val="2596666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260648"/>
            <a:ext cx="4896544" cy="6597352"/>
          </a:xfrm>
          <a:solidFill>
            <a:schemeClr val="tx1"/>
          </a:solidFill>
        </p:spPr>
        <p:txBody>
          <a:bodyPr>
            <a:noAutofit/>
          </a:bodyPr>
          <a:lstStyle/>
          <a:p>
            <a:pPr marL="144000">
              <a:lnSpc>
                <a:spcPct val="150000"/>
              </a:lnSpc>
              <a:spcBef>
                <a:spcPts val="0"/>
              </a:spcBef>
            </a:pPr>
            <a:r>
              <a:rPr lang="tr-TR" sz="2400" dirty="0">
                <a:solidFill>
                  <a:schemeClr val="bg1"/>
                </a:solidFill>
                <a:latin typeface="+mj-lt"/>
              </a:rPr>
              <a:t>Hüseyin Rahmi Gürpınar’ın </a:t>
            </a:r>
            <a:r>
              <a:rPr lang="tr-TR" sz="2400" b="1" dirty="0">
                <a:solidFill>
                  <a:srgbClr val="FFFF00"/>
                </a:solidFill>
                <a:latin typeface="+mj-lt"/>
              </a:rPr>
              <a:t>Şıpsevdi </a:t>
            </a:r>
            <a:r>
              <a:rPr lang="tr-TR" sz="2400" dirty="0">
                <a:solidFill>
                  <a:schemeClr val="bg1"/>
                </a:solidFill>
                <a:latin typeface="+mj-lt"/>
              </a:rPr>
              <a:t>romanındaki </a:t>
            </a:r>
            <a:r>
              <a:rPr lang="tr-TR" sz="2400" dirty="0">
                <a:solidFill>
                  <a:srgbClr val="FFFF00"/>
                </a:solidFill>
                <a:latin typeface="+mj-lt"/>
              </a:rPr>
              <a:t>Meftun Bey</a:t>
            </a:r>
            <a:r>
              <a:rPr lang="tr-TR" sz="2400" dirty="0">
                <a:solidFill>
                  <a:schemeClr val="bg1"/>
                </a:solidFill>
                <a:latin typeface="+mj-lt"/>
              </a:rPr>
              <a:t>, Osmanlı toplumunda </a:t>
            </a:r>
            <a:r>
              <a:rPr lang="tr-TR" sz="2400" dirty="0" smtClean="0">
                <a:solidFill>
                  <a:schemeClr val="bg1"/>
                </a:solidFill>
                <a:latin typeface="+mj-lt"/>
              </a:rPr>
              <a:t>Tanzimat’la başlayan </a:t>
            </a:r>
            <a:r>
              <a:rPr lang="tr-TR" sz="2400" dirty="0">
                <a:solidFill>
                  <a:schemeClr val="bg1"/>
                </a:solidFill>
                <a:latin typeface="+mj-lt"/>
              </a:rPr>
              <a:t>Batılılaşma sürecinin açık örneğidir. </a:t>
            </a:r>
            <a:r>
              <a:rPr lang="tr-TR" sz="2400" dirty="0">
                <a:solidFill>
                  <a:srgbClr val="FFFF00"/>
                </a:solidFill>
                <a:latin typeface="+mj-lt"/>
              </a:rPr>
              <a:t>Kendi kültürüne ait bütün ahlaki </a:t>
            </a:r>
            <a:r>
              <a:rPr lang="tr-TR" sz="2400" dirty="0" smtClean="0">
                <a:solidFill>
                  <a:srgbClr val="FFFF00"/>
                </a:solidFill>
                <a:latin typeface="+mj-lt"/>
              </a:rPr>
              <a:t>değer</a:t>
            </a:r>
            <a:r>
              <a:rPr lang="tr-TR" sz="2400" dirty="0">
                <a:solidFill>
                  <a:srgbClr val="FFFF00"/>
                </a:solidFill>
                <a:latin typeface="+mj-lt"/>
              </a:rPr>
              <a:t>lere sırt çeviren Meftun Bey, mutluluğu para, alafranga yaşam ve eğlencede bulmuştur. </a:t>
            </a:r>
            <a:r>
              <a:rPr lang="tr-TR" sz="2400" dirty="0" smtClean="0">
                <a:solidFill>
                  <a:schemeClr val="bg1"/>
                </a:solidFill>
                <a:latin typeface="+mj-lt"/>
              </a:rPr>
              <a:t>Şıpsevdi, </a:t>
            </a:r>
            <a:r>
              <a:rPr lang="tr-TR" sz="2400" dirty="0" smtClean="0">
                <a:solidFill>
                  <a:srgbClr val="FFFF00"/>
                </a:solidFill>
                <a:latin typeface="+mj-lt"/>
              </a:rPr>
              <a:t>Doğu-Batı </a:t>
            </a:r>
            <a:r>
              <a:rPr lang="tr-TR" sz="2400" dirty="0">
                <a:solidFill>
                  <a:srgbClr val="FFFF00"/>
                </a:solidFill>
                <a:latin typeface="+mj-lt"/>
              </a:rPr>
              <a:t>(alaturka-alafranga) </a:t>
            </a:r>
            <a:r>
              <a:rPr lang="tr-TR" sz="2400" dirty="0">
                <a:solidFill>
                  <a:schemeClr val="bg1"/>
                </a:solidFill>
                <a:latin typeface="+mj-lt"/>
              </a:rPr>
              <a:t>çatışmasını konu edinmiş bir </a:t>
            </a:r>
            <a:r>
              <a:rPr lang="tr-TR" sz="2400" dirty="0" smtClean="0">
                <a:solidFill>
                  <a:schemeClr val="bg1"/>
                </a:solidFill>
                <a:latin typeface="+mj-lt"/>
              </a:rPr>
              <a:t>romandır. </a:t>
            </a:r>
            <a:endParaRPr lang="tr-TR" sz="2400" dirty="0">
              <a:solidFill>
                <a:schemeClr val="bg1"/>
              </a:solidFill>
              <a:latin typeface="+mj-lt"/>
            </a:endParaRPr>
          </a:p>
        </p:txBody>
      </p:sp>
      <p:pic>
        <p:nvPicPr>
          <p:cNvPr id="4" name="Resim 3"/>
          <p:cNvPicPr>
            <a:picLocks noChangeAspect="1"/>
          </p:cNvPicPr>
          <p:nvPr/>
        </p:nvPicPr>
        <p:blipFill>
          <a:blip r:embed="rId2"/>
          <a:stretch>
            <a:fillRect/>
          </a:stretch>
        </p:blipFill>
        <p:spPr>
          <a:xfrm>
            <a:off x="5364088" y="992336"/>
            <a:ext cx="3333750" cy="5133975"/>
          </a:xfrm>
          <a:prstGeom prst="rect">
            <a:avLst/>
          </a:prstGeom>
        </p:spPr>
      </p:pic>
    </p:spTree>
    <p:extLst>
      <p:ext uri="{BB962C8B-B14F-4D97-AF65-F5344CB8AC3E}">
        <p14:creationId xmlns:p14="http://schemas.microsoft.com/office/powerpoint/2010/main" val="2362960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260648"/>
            <a:ext cx="4968552" cy="6336704"/>
          </a:xfrm>
          <a:solidFill>
            <a:schemeClr val="tx1"/>
          </a:solidFill>
        </p:spPr>
        <p:txBody>
          <a:bodyPr>
            <a:normAutofit/>
          </a:bodyPr>
          <a:lstStyle/>
          <a:p>
            <a:pPr marL="144000" lvl="0">
              <a:lnSpc>
                <a:spcPct val="150000"/>
              </a:lnSpc>
              <a:spcBef>
                <a:spcPts val="0"/>
              </a:spcBef>
              <a:buClr>
                <a:srgbClr val="B31166"/>
              </a:buClr>
            </a:pPr>
            <a:r>
              <a:rPr lang="tr-TR" sz="2400" dirty="0">
                <a:solidFill>
                  <a:prstClr val="white"/>
                </a:solidFill>
              </a:rPr>
              <a:t>Bu dönem Osmanlı toplumunda sarığın yerine fes, kaftanın yerine de </a:t>
            </a:r>
            <a:r>
              <a:rPr lang="tr-TR" sz="2400" dirty="0">
                <a:solidFill>
                  <a:srgbClr val="FFFF00"/>
                </a:solidFill>
              </a:rPr>
              <a:t>setre pantolon </a:t>
            </a:r>
            <a:r>
              <a:rPr lang="tr-TR" sz="2400" dirty="0">
                <a:solidFill>
                  <a:prstClr val="white"/>
                </a:solidFill>
              </a:rPr>
              <a:t>tercih edilmiştir. Bunların yanına abartılı Batı tarzında </a:t>
            </a:r>
            <a:r>
              <a:rPr lang="tr-TR" sz="2400" dirty="0">
                <a:solidFill>
                  <a:srgbClr val="FFFF00"/>
                </a:solidFill>
              </a:rPr>
              <a:t>ceket, gömlek, mintan ve pardösü </a:t>
            </a:r>
            <a:r>
              <a:rPr lang="tr-TR" sz="2400" dirty="0">
                <a:solidFill>
                  <a:prstClr val="white"/>
                </a:solidFill>
              </a:rPr>
              <a:t>de eklenmiştir. Kıyafetteki değişim önce sarayda başlamış, sonra maddi durumu yerinde olan aileleri ve en sonunda da halkı etkilemiştir.</a:t>
            </a:r>
          </a:p>
          <a:p>
            <a:endParaRPr lang="tr-TR" dirty="0"/>
          </a:p>
        </p:txBody>
      </p:sp>
      <p:pic>
        <p:nvPicPr>
          <p:cNvPr id="4" name="Resim 3"/>
          <p:cNvPicPr>
            <a:picLocks noChangeAspect="1"/>
          </p:cNvPicPr>
          <p:nvPr/>
        </p:nvPicPr>
        <p:blipFill>
          <a:blip r:embed="rId2"/>
          <a:stretch>
            <a:fillRect/>
          </a:stretch>
        </p:blipFill>
        <p:spPr>
          <a:xfrm>
            <a:off x="5292080" y="1789034"/>
            <a:ext cx="3694496" cy="3279932"/>
          </a:xfrm>
          <a:prstGeom prst="rect">
            <a:avLst/>
          </a:prstGeom>
        </p:spPr>
      </p:pic>
    </p:spTree>
    <p:extLst>
      <p:ext uri="{BB962C8B-B14F-4D97-AF65-F5344CB8AC3E}">
        <p14:creationId xmlns:p14="http://schemas.microsoft.com/office/powerpoint/2010/main" val="3213439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116632"/>
            <a:ext cx="8856984" cy="6480720"/>
          </a:xfrm>
          <a:solidFill>
            <a:schemeClr val="tx1"/>
          </a:solidFill>
        </p:spPr>
        <p:txBody>
          <a:bodyPr>
            <a:normAutofit/>
          </a:bodyPr>
          <a:lstStyle/>
          <a:p>
            <a:pPr lvl="0">
              <a:lnSpc>
                <a:spcPct val="150000"/>
              </a:lnSpc>
              <a:spcBef>
                <a:spcPts val="0"/>
              </a:spcBef>
              <a:buClr>
                <a:srgbClr val="B31166"/>
              </a:buClr>
            </a:pPr>
            <a:r>
              <a:rPr lang="tr-TR" sz="2400" dirty="0">
                <a:solidFill>
                  <a:prstClr val="white"/>
                </a:solidFill>
              </a:rPr>
              <a:t>Osmanlı toplumunun bir kısmı Avrupa mutfağından etkilenmiş, Tanzimat’tan sonra yer </a:t>
            </a:r>
            <a:r>
              <a:rPr lang="tr-TR" sz="2400" dirty="0" smtClean="0">
                <a:solidFill>
                  <a:prstClr val="white"/>
                </a:solidFill>
              </a:rPr>
              <a:t>sofrasını terk </a:t>
            </a:r>
            <a:r>
              <a:rPr lang="tr-TR" sz="2400" dirty="0">
                <a:solidFill>
                  <a:prstClr val="white"/>
                </a:solidFill>
              </a:rPr>
              <a:t>ederek masada yemek yemeye, kaşığın yanında çatal ve bıçak kullanmaya </a:t>
            </a:r>
            <a:r>
              <a:rPr lang="tr-TR" sz="2400" dirty="0" smtClean="0">
                <a:solidFill>
                  <a:prstClr val="white"/>
                </a:solidFill>
              </a:rPr>
              <a:t>başlamıştır. Daha </a:t>
            </a:r>
            <a:r>
              <a:rPr lang="tr-TR" sz="2400" dirty="0">
                <a:solidFill>
                  <a:prstClr val="white"/>
                </a:solidFill>
              </a:rPr>
              <a:t>önce kullanılan kap kacak yerine porselen sofra takımları tercih edilmiş, </a:t>
            </a:r>
            <a:r>
              <a:rPr lang="tr-TR" sz="2400" dirty="0">
                <a:solidFill>
                  <a:srgbClr val="FFFF00"/>
                </a:solidFill>
              </a:rPr>
              <a:t>pilav, </a:t>
            </a:r>
            <a:r>
              <a:rPr lang="tr-TR" sz="2400" dirty="0" smtClean="0">
                <a:solidFill>
                  <a:srgbClr val="FFFF00"/>
                </a:solidFill>
              </a:rPr>
              <a:t>pelte, çorba</a:t>
            </a:r>
            <a:r>
              <a:rPr lang="tr-TR" sz="2400" dirty="0">
                <a:solidFill>
                  <a:srgbClr val="FFFF00"/>
                </a:solidFill>
              </a:rPr>
              <a:t>, börek ve tatlı</a:t>
            </a:r>
            <a:r>
              <a:rPr lang="tr-TR" sz="2400" dirty="0">
                <a:solidFill>
                  <a:prstClr val="white"/>
                </a:solidFill>
              </a:rPr>
              <a:t> gibi temel yemeklerin sıradan tabakları olan kâse ve sahanın yanında </a:t>
            </a:r>
            <a:r>
              <a:rPr lang="tr-TR" sz="2400" dirty="0" smtClean="0">
                <a:solidFill>
                  <a:prstClr val="white"/>
                </a:solidFill>
              </a:rPr>
              <a:t>balık, salata </a:t>
            </a:r>
            <a:r>
              <a:rPr lang="tr-TR" sz="2400" dirty="0">
                <a:solidFill>
                  <a:prstClr val="white"/>
                </a:solidFill>
              </a:rPr>
              <a:t>ve patates gibi yemekler için ayrı </a:t>
            </a:r>
            <a:r>
              <a:rPr lang="tr-TR" sz="2400" dirty="0">
                <a:solidFill>
                  <a:srgbClr val="FFFF00"/>
                </a:solidFill>
              </a:rPr>
              <a:t>alafranga (Avrupai)</a:t>
            </a:r>
            <a:r>
              <a:rPr lang="tr-TR" sz="2400" dirty="0">
                <a:solidFill>
                  <a:prstClr val="white"/>
                </a:solidFill>
              </a:rPr>
              <a:t> tabaklar alınmaya başlamıştır. </a:t>
            </a:r>
            <a:r>
              <a:rPr lang="tr-TR" sz="2400" dirty="0" smtClean="0">
                <a:solidFill>
                  <a:prstClr val="white"/>
                </a:solidFill>
              </a:rPr>
              <a:t>Tanzimat Dönemi’nden </a:t>
            </a:r>
            <a:r>
              <a:rPr lang="tr-TR" sz="2400" dirty="0">
                <a:solidFill>
                  <a:prstClr val="white"/>
                </a:solidFill>
              </a:rPr>
              <a:t>sonra Osmanlı mutfağına; </a:t>
            </a:r>
            <a:r>
              <a:rPr lang="tr-TR" sz="2400" dirty="0">
                <a:solidFill>
                  <a:srgbClr val="FFFF00"/>
                </a:solidFill>
              </a:rPr>
              <a:t>soslar, et suları, rozbif, biftek, bazı et </a:t>
            </a:r>
            <a:r>
              <a:rPr lang="tr-TR" sz="2400" dirty="0" smtClean="0">
                <a:solidFill>
                  <a:srgbClr val="FFFF00"/>
                </a:solidFill>
              </a:rPr>
              <a:t>yemekleri, bisküviler</a:t>
            </a:r>
            <a:r>
              <a:rPr lang="tr-TR" sz="2400" dirty="0">
                <a:solidFill>
                  <a:srgbClr val="FFFF00"/>
                </a:solidFill>
              </a:rPr>
              <a:t>, tartlar, pastalar, garnitürler ve konserveler</a:t>
            </a:r>
            <a:r>
              <a:rPr lang="tr-TR" sz="2400" dirty="0">
                <a:solidFill>
                  <a:prstClr val="white"/>
                </a:solidFill>
              </a:rPr>
              <a:t> eklenmiştir.</a:t>
            </a:r>
          </a:p>
          <a:p>
            <a:endParaRPr lang="tr-TR" dirty="0"/>
          </a:p>
        </p:txBody>
      </p:sp>
    </p:spTree>
    <p:extLst>
      <p:ext uri="{BB962C8B-B14F-4D97-AF65-F5344CB8AC3E}">
        <p14:creationId xmlns:p14="http://schemas.microsoft.com/office/powerpoint/2010/main" val="4034601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2996952"/>
            <a:ext cx="8784976" cy="3672408"/>
          </a:xfrm>
          <a:solidFill>
            <a:schemeClr val="tx1"/>
          </a:solidFill>
        </p:spPr>
        <p:txBody>
          <a:bodyPr>
            <a:noAutofit/>
          </a:bodyPr>
          <a:lstStyle/>
          <a:p>
            <a:pPr marL="180000">
              <a:lnSpc>
                <a:spcPct val="150000"/>
              </a:lnSpc>
              <a:spcBef>
                <a:spcPts val="0"/>
              </a:spcBef>
            </a:pPr>
            <a:r>
              <a:rPr lang="tr-TR" sz="2200" dirty="0" smtClean="0">
                <a:solidFill>
                  <a:schemeClr val="bg1"/>
                </a:solidFill>
              </a:rPr>
              <a:t>Osmanlı </a:t>
            </a:r>
            <a:r>
              <a:rPr lang="tr-TR" sz="2200" dirty="0">
                <a:solidFill>
                  <a:schemeClr val="bg1"/>
                </a:solidFill>
              </a:rPr>
              <a:t>toplumsal yapısının temelinde insan sevgisi ve insana saygı vardı. Bu sevgi </a:t>
            </a:r>
            <a:r>
              <a:rPr lang="tr-TR" sz="2200" dirty="0" smtClean="0">
                <a:solidFill>
                  <a:schemeClr val="bg1"/>
                </a:solidFill>
              </a:rPr>
              <a:t>ve saygıdan </a:t>
            </a:r>
            <a:r>
              <a:rPr lang="tr-TR" sz="2200" dirty="0">
                <a:solidFill>
                  <a:schemeClr val="bg1"/>
                </a:solidFill>
              </a:rPr>
              <a:t>dolayıdır ki II. Abdülhamit 1895 yılında kimsesiz çocuklarla, engelli ve muhtaç </a:t>
            </a:r>
            <a:r>
              <a:rPr lang="tr-TR" sz="2200" dirty="0" smtClean="0">
                <a:solidFill>
                  <a:schemeClr val="bg1"/>
                </a:solidFill>
              </a:rPr>
              <a:t>kimsesizleri barındırmak </a:t>
            </a:r>
            <a:r>
              <a:rPr lang="tr-TR" sz="2200" dirty="0">
                <a:solidFill>
                  <a:schemeClr val="bg1"/>
                </a:solidFill>
              </a:rPr>
              <a:t>amacıyla </a:t>
            </a:r>
            <a:r>
              <a:rPr lang="tr-TR" sz="2200" b="1" dirty="0">
                <a:solidFill>
                  <a:srgbClr val="FFFF00"/>
                </a:solidFill>
              </a:rPr>
              <a:t>Dârülacez</a:t>
            </a:r>
            <a:r>
              <a:rPr lang="tr-TR" sz="2200" b="1" dirty="0">
                <a:solidFill>
                  <a:schemeClr val="bg1"/>
                </a:solidFill>
              </a:rPr>
              <a:t>e </a:t>
            </a:r>
            <a:r>
              <a:rPr lang="tr-TR" sz="2200" dirty="0">
                <a:solidFill>
                  <a:schemeClr val="bg1"/>
                </a:solidFill>
              </a:rPr>
              <a:t>ismiyle bir hayır kurumunun açılmasını </a:t>
            </a:r>
            <a:r>
              <a:rPr lang="tr-TR" sz="2200" dirty="0" smtClean="0">
                <a:solidFill>
                  <a:schemeClr val="bg1"/>
                </a:solidFill>
              </a:rPr>
              <a:t>sağlamıştır. Dârülaceze</a:t>
            </a:r>
            <a:r>
              <a:rPr lang="tr-TR" sz="2200" dirty="0">
                <a:solidFill>
                  <a:schemeClr val="bg1"/>
                </a:solidFill>
              </a:rPr>
              <a:t>; hastane, yetimhane, çamaşırhane, hamam, el sanatları imalathaneleri ve </a:t>
            </a:r>
            <a:r>
              <a:rPr lang="tr-TR" sz="2200" dirty="0" smtClean="0">
                <a:solidFill>
                  <a:schemeClr val="bg1"/>
                </a:solidFill>
              </a:rPr>
              <a:t>fırından oluşan </a:t>
            </a:r>
            <a:r>
              <a:rPr lang="tr-TR" sz="2200" dirty="0">
                <a:solidFill>
                  <a:schemeClr val="bg1"/>
                </a:solidFill>
              </a:rPr>
              <a:t>kompleks bir yapı olarak oluşturulmuştur. </a:t>
            </a:r>
          </a:p>
        </p:txBody>
      </p:sp>
      <p:sp>
        <p:nvSpPr>
          <p:cNvPr id="4" name="Dikdörtgen 3"/>
          <p:cNvSpPr/>
          <p:nvPr/>
        </p:nvSpPr>
        <p:spPr>
          <a:xfrm>
            <a:off x="179512" y="148570"/>
            <a:ext cx="8784976" cy="400110"/>
          </a:xfrm>
          <a:prstGeom prst="rect">
            <a:avLst/>
          </a:prstGeom>
          <a:solidFill>
            <a:schemeClr val="tx1"/>
          </a:solidFill>
        </p:spPr>
        <p:txBody>
          <a:bodyPr wrap="square">
            <a:spAutoFit/>
          </a:bodyPr>
          <a:lstStyle/>
          <a:p>
            <a:r>
              <a:rPr lang="tr-TR" sz="2000" b="1" dirty="0">
                <a:solidFill>
                  <a:srgbClr val="FFFF00"/>
                </a:solidFill>
              </a:rPr>
              <a:t>Tanzimat Sonrası Osmanlı Toplumunda Yardımlaşma Kurumları</a:t>
            </a:r>
          </a:p>
        </p:txBody>
      </p:sp>
      <p:pic>
        <p:nvPicPr>
          <p:cNvPr id="5" name="Resim 4"/>
          <p:cNvPicPr>
            <a:picLocks noChangeAspect="1"/>
          </p:cNvPicPr>
          <p:nvPr/>
        </p:nvPicPr>
        <p:blipFill>
          <a:blip r:embed="rId2"/>
          <a:stretch>
            <a:fillRect/>
          </a:stretch>
        </p:blipFill>
        <p:spPr>
          <a:xfrm>
            <a:off x="2339752" y="548680"/>
            <a:ext cx="4357341" cy="2448272"/>
          </a:xfrm>
          <a:prstGeom prst="rect">
            <a:avLst/>
          </a:prstGeom>
        </p:spPr>
      </p:pic>
    </p:spTree>
    <p:extLst>
      <p:ext uri="{BB962C8B-B14F-4D97-AF65-F5344CB8AC3E}">
        <p14:creationId xmlns:p14="http://schemas.microsoft.com/office/powerpoint/2010/main" val="4236164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3255620"/>
            <a:ext cx="8784976" cy="3341731"/>
          </a:xfrm>
          <a:solidFill>
            <a:schemeClr val="tx1"/>
          </a:solidFill>
        </p:spPr>
        <p:txBody>
          <a:bodyPr>
            <a:normAutofit lnSpcReduction="10000"/>
          </a:bodyPr>
          <a:lstStyle/>
          <a:p>
            <a:pPr marL="180000" lvl="0">
              <a:lnSpc>
                <a:spcPct val="150000"/>
              </a:lnSpc>
              <a:spcBef>
                <a:spcPts val="0"/>
              </a:spcBef>
              <a:buClr>
                <a:srgbClr val="B31166"/>
              </a:buClr>
            </a:pPr>
            <a:r>
              <a:rPr lang="tr-TR" sz="2400" dirty="0">
                <a:solidFill>
                  <a:prstClr val="white"/>
                </a:solidFill>
              </a:rPr>
              <a:t>Kuruluşundan bugüne kadar; dil, din, ırk, cinsiyet ve mezhep ayrımı yapmadan kimsesiz, yaşlı, güçsüz ve engelliyi himaye eden bu hayır kurumunun faaliyetleri, günümüzde İstanbul Büyükşehir Belediyesi tarafından yürütülmektedir. </a:t>
            </a:r>
            <a:r>
              <a:rPr lang="tr-TR" sz="2400" b="1" dirty="0">
                <a:solidFill>
                  <a:srgbClr val="FFFF00"/>
                </a:solidFill>
              </a:rPr>
              <a:t>Dârüleytam</a:t>
            </a:r>
            <a:r>
              <a:rPr lang="tr-TR" sz="2400" dirty="0">
                <a:solidFill>
                  <a:prstClr val="white"/>
                </a:solidFill>
              </a:rPr>
              <a:t>, Balkan Savaşları ve I. Dünya Savaşlarında kimsesiz kalan çocukları barındırmak ve onları meslek sahibi yapmak amacıyla 1914 yılında kurulmuştur. </a:t>
            </a:r>
          </a:p>
          <a:p>
            <a:endParaRPr lang="tr-TR" dirty="0"/>
          </a:p>
        </p:txBody>
      </p:sp>
      <p:pic>
        <p:nvPicPr>
          <p:cNvPr id="4" name="Resim 3"/>
          <p:cNvPicPr>
            <a:picLocks noChangeAspect="1"/>
          </p:cNvPicPr>
          <p:nvPr/>
        </p:nvPicPr>
        <p:blipFill>
          <a:blip r:embed="rId2"/>
          <a:stretch>
            <a:fillRect/>
          </a:stretch>
        </p:blipFill>
        <p:spPr>
          <a:xfrm>
            <a:off x="2195736" y="-2807"/>
            <a:ext cx="4896544" cy="3258427"/>
          </a:xfrm>
          <a:prstGeom prst="rect">
            <a:avLst/>
          </a:prstGeom>
        </p:spPr>
      </p:pic>
    </p:spTree>
    <p:extLst>
      <p:ext uri="{BB962C8B-B14F-4D97-AF65-F5344CB8AC3E}">
        <p14:creationId xmlns:p14="http://schemas.microsoft.com/office/powerpoint/2010/main" val="1670562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2803566"/>
            <a:ext cx="8928992" cy="3937802"/>
          </a:xfrm>
          <a:solidFill>
            <a:schemeClr val="tx1"/>
          </a:solidFill>
        </p:spPr>
        <p:txBody>
          <a:bodyPr>
            <a:normAutofit fontScale="92500" lnSpcReduction="10000"/>
          </a:bodyPr>
          <a:lstStyle/>
          <a:p>
            <a:pPr marL="144000" lvl="0">
              <a:lnSpc>
                <a:spcPct val="150000"/>
              </a:lnSpc>
              <a:spcBef>
                <a:spcPts val="0"/>
              </a:spcBef>
              <a:buClr>
                <a:srgbClr val="B31166"/>
              </a:buClr>
            </a:pPr>
            <a:r>
              <a:rPr lang="tr-TR" sz="2400" dirty="0">
                <a:solidFill>
                  <a:prstClr val="white"/>
                </a:solidFill>
              </a:rPr>
              <a:t>Bu yetimhane, </a:t>
            </a:r>
            <a:r>
              <a:rPr lang="tr-TR" sz="2400" dirty="0" smtClean="0">
                <a:solidFill>
                  <a:prstClr val="white"/>
                </a:solidFill>
              </a:rPr>
              <a:t>savaşın uzaması </a:t>
            </a:r>
            <a:r>
              <a:rPr lang="tr-TR" sz="2400" dirty="0">
                <a:solidFill>
                  <a:prstClr val="white"/>
                </a:solidFill>
              </a:rPr>
              <a:t>nedeniyle maddi sıkıntılar çekmiş ve 1917 yılında devletin himayesine </a:t>
            </a:r>
            <a:r>
              <a:rPr lang="tr-TR" sz="2400" dirty="0" smtClean="0">
                <a:solidFill>
                  <a:prstClr val="white"/>
                </a:solidFill>
              </a:rPr>
              <a:t>alınmıştır. İstanbul</a:t>
            </a:r>
            <a:r>
              <a:rPr lang="tr-TR" sz="2400" dirty="0">
                <a:solidFill>
                  <a:prstClr val="white"/>
                </a:solidFill>
              </a:rPr>
              <a:t>, İtilaf Devletleri tarafından işgal edilince </a:t>
            </a:r>
            <a:r>
              <a:rPr lang="tr-TR" sz="2400" dirty="0">
                <a:solidFill>
                  <a:srgbClr val="FFFF00"/>
                </a:solidFill>
              </a:rPr>
              <a:t>Dârüleytam </a:t>
            </a:r>
            <a:r>
              <a:rPr lang="tr-TR" sz="2400" dirty="0">
                <a:solidFill>
                  <a:prstClr val="white"/>
                </a:solidFill>
              </a:rPr>
              <a:t>binalarına da el </a:t>
            </a:r>
            <a:r>
              <a:rPr lang="tr-TR" sz="2400" dirty="0" smtClean="0">
                <a:solidFill>
                  <a:prstClr val="white"/>
                </a:solidFill>
              </a:rPr>
              <a:t>konulmuş, buradaki </a:t>
            </a:r>
            <a:r>
              <a:rPr lang="tr-TR" sz="2400" dirty="0">
                <a:solidFill>
                  <a:prstClr val="white"/>
                </a:solidFill>
              </a:rPr>
              <a:t>çocuklar boş durumdaki bazı saraylara yerleştirilmişlerdir. Kapatılan </a:t>
            </a:r>
            <a:r>
              <a:rPr lang="tr-TR" sz="2400" dirty="0" err="1" smtClean="0">
                <a:solidFill>
                  <a:prstClr val="white"/>
                </a:solidFill>
              </a:rPr>
              <a:t>Dârüleytamlardaki</a:t>
            </a:r>
            <a:r>
              <a:rPr lang="tr-TR" sz="2400" dirty="0" smtClean="0">
                <a:solidFill>
                  <a:prstClr val="white"/>
                </a:solidFill>
              </a:rPr>
              <a:t> yetimler </a:t>
            </a:r>
            <a:r>
              <a:rPr lang="tr-TR" sz="2400" dirty="0">
                <a:solidFill>
                  <a:prstClr val="white"/>
                </a:solidFill>
              </a:rPr>
              <a:t>İstanbul’da toplanmış, bu yetim çocukların idaresi Şehir Yatı Mektebi’ne </a:t>
            </a:r>
            <a:r>
              <a:rPr lang="tr-TR" sz="2400" dirty="0" smtClean="0">
                <a:solidFill>
                  <a:prstClr val="white"/>
                </a:solidFill>
              </a:rPr>
              <a:t>devredilmiştir. Bu </a:t>
            </a:r>
            <a:r>
              <a:rPr lang="tr-TR" sz="2400" dirty="0">
                <a:solidFill>
                  <a:prstClr val="white"/>
                </a:solidFill>
              </a:rPr>
              <a:t>kurumun da kapatılmasıyla </a:t>
            </a:r>
            <a:r>
              <a:rPr lang="tr-TR" sz="2400" dirty="0" err="1">
                <a:solidFill>
                  <a:srgbClr val="FFFF00"/>
                </a:solidFill>
              </a:rPr>
              <a:t>Dârüleytamlar</a:t>
            </a:r>
            <a:r>
              <a:rPr lang="tr-TR" sz="2400" dirty="0">
                <a:solidFill>
                  <a:prstClr val="white"/>
                </a:solidFill>
              </a:rPr>
              <a:t> tarihe karışmış, </a:t>
            </a:r>
            <a:r>
              <a:rPr lang="tr-TR" sz="2400" dirty="0" err="1">
                <a:solidFill>
                  <a:srgbClr val="FFFF00"/>
                </a:solidFill>
              </a:rPr>
              <a:t>Dârüleytam’daki</a:t>
            </a:r>
            <a:r>
              <a:rPr lang="tr-TR" sz="2400" dirty="0">
                <a:solidFill>
                  <a:srgbClr val="FFFF00"/>
                </a:solidFill>
              </a:rPr>
              <a:t> </a:t>
            </a:r>
            <a:r>
              <a:rPr lang="tr-TR" sz="2400" dirty="0" smtClean="0">
                <a:solidFill>
                  <a:srgbClr val="FFFF00"/>
                </a:solidFill>
              </a:rPr>
              <a:t>yetenekli çocuklar </a:t>
            </a:r>
            <a:r>
              <a:rPr lang="tr-TR" sz="2400" dirty="0">
                <a:solidFill>
                  <a:prstClr val="white"/>
                </a:solidFill>
              </a:rPr>
              <a:t>ise 1927 yılında hizmete giren </a:t>
            </a:r>
            <a:r>
              <a:rPr lang="tr-TR" sz="2400" dirty="0">
                <a:solidFill>
                  <a:srgbClr val="FFFF00"/>
                </a:solidFill>
              </a:rPr>
              <a:t>Dârüşşafaka’</a:t>
            </a:r>
            <a:r>
              <a:rPr lang="tr-TR" sz="2400" dirty="0">
                <a:solidFill>
                  <a:prstClr val="white"/>
                </a:solidFill>
              </a:rPr>
              <a:t>ya verilmiştir.</a:t>
            </a:r>
          </a:p>
          <a:p>
            <a:pPr marL="144000">
              <a:lnSpc>
                <a:spcPct val="150000"/>
              </a:lnSpc>
              <a:spcBef>
                <a:spcPts val="0"/>
              </a:spcBef>
            </a:pPr>
            <a:endParaRPr lang="tr-TR" dirty="0"/>
          </a:p>
        </p:txBody>
      </p:sp>
      <p:pic>
        <p:nvPicPr>
          <p:cNvPr id="4" name="Resim 3"/>
          <p:cNvPicPr>
            <a:picLocks noChangeAspect="1"/>
          </p:cNvPicPr>
          <p:nvPr/>
        </p:nvPicPr>
        <p:blipFill>
          <a:blip r:embed="rId2"/>
          <a:stretch>
            <a:fillRect/>
          </a:stretch>
        </p:blipFill>
        <p:spPr>
          <a:xfrm>
            <a:off x="2267744" y="132191"/>
            <a:ext cx="4608512" cy="2671375"/>
          </a:xfrm>
          <a:prstGeom prst="rect">
            <a:avLst/>
          </a:prstGeom>
        </p:spPr>
      </p:pic>
    </p:spTree>
    <p:extLst>
      <p:ext uri="{BB962C8B-B14F-4D97-AF65-F5344CB8AC3E}">
        <p14:creationId xmlns:p14="http://schemas.microsoft.com/office/powerpoint/2010/main" val="2402640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3068960"/>
            <a:ext cx="8712968" cy="3456384"/>
          </a:xfrm>
          <a:solidFill>
            <a:schemeClr val="tx1"/>
          </a:solidFill>
        </p:spPr>
        <p:txBody>
          <a:bodyPr>
            <a:normAutofit/>
          </a:bodyPr>
          <a:lstStyle/>
          <a:p>
            <a:pPr>
              <a:lnSpc>
                <a:spcPct val="150000"/>
              </a:lnSpc>
              <a:spcBef>
                <a:spcPts val="0"/>
              </a:spcBef>
            </a:pPr>
            <a:r>
              <a:rPr lang="tr-TR" sz="2400" dirty="0">
                <a:solidFill>
                  <a:schemeClr val="bg1"/>
                </a:solidFill>
                <a:latin typeface="+mj-lt"/>
              </a:rPr>
              <a:t>Günümüzde ise </a:t>
            </a:r>
            <a:r>
              <a:rPr lang="tr-TR" sz="2400" dirty="0">
                <a:solidFill>
                  <a:srgbClr val="FFFF00"/>
                </a:solidFill>
                <a:latin typeface="+mj-lt"/>
              </a:rPr>
              <a:t>Çocuk Esirgeme Kurumları, Sevgi Evi, Çocuk Evleri, Çocuk </a:t>
            </a:r>
            <a:r>
              <a:rPr lang="tr-TR" sz="2400" dirty="0" smtClean="0">
                <a:solidFill>
                  <a:srgbClr val="FFFF00"/>
                </a:solidFill>
                <a:latin typeface="+mj-lt"/>
              </a:rPr>
              <a:t>Yuvası, Yetiştirme </a:t>
            </a:r>
            <a:r>
              <a:rPr lang="tr-TR" sz="2400" dirty="0">
                <a:solidFill>
                  <a:srgbClr val="FFFF00"/>
                </a:solidFill>
                <a:latin typeface="+mj-lt"/>
              </a:rPr>
              <a:t>Yurdu, Bakım ve Sosyal Rehabilitasyon Merkezi ve Huzurevi </a:t>
            </a:r>
            <a:r>
              <a:rPr lang="tr-TR" sz="2400" dirty="0">
                <a:solidFill>
                  <a:schemeClr val="bg1"/>
                </a:solidFill>
                <a:latin typeface="+mj-lt"/>
              </a:rPr>
              <a:t>gibi kurumlar, </a:t>
            </a:r>
            <a:r>
              <a:rPr lang="tr-TR" sz="2400" dirty="0" smtClean="0">
                <a:solidFill>
                  <a:schemeClr val="bg1"/>
                </a:solidFill>
                <a:latin typeface="+mj-lt"/>
              </a:rPr>
              <a:t>kimsesiz çocuklara </a:t>
            </a:r>
            <a:r>
              <a:rPr lang="tr-TR" sz="2400" dirty="0">
                <a:solidFill>
                  <a:schemeClr val="bg1"/>
                </a:solidFill>
                <a:latin typeface="+mj-lt"/>
              </a:rPr>
              <a:t>ve bakıma muhtaç insanlara yardımcı olmaktadır. Engellilerin eğitimi için de </a:t>
            </a:r>
            <a:r>
              <a:rPr lang="tr-TR" sz="2400" dirty="0" smtClean="0">
                <a:solidFill>
                  <a:schemeClr val="bg1"/>
                </a:solidFill>
                <a:latin typeface="+mj-lt"/>
              </a:rPr>
              <a:t>Millî Eğitim </a:t>
            </a:r>
            <a:r>
              <a:rPr lang="tr-TR" sz="2400" dirty="0">
                <a:solidFill>
                  <a:schemeClr val="bg1"/>
                </a:solidFill>
                <a:latin typeface="+mj-lt"/>
              </a:rPr>
              <a:t>Bakanlığı bünyesinde özel eğitim merkezleri açılmıştır.</a:t>
            </a:r>
          </a:p>
        </p:txBody>
      </p:sp>
      <p:pic>
        <p:nvPicPr>
          <p:cNvPr id="4" name="Resim 3"/>
          <p:cNvPicPr>
            <a:picLocks noChangeAspect="1"/>
          </p:cNvPicPr>
          <p:nvPr/>
        </p:nvPicPr>
        <p:blipFill>
          <a:blip r:embed="rId2"/>
          <a:stretch>
            <a:fillRect/>
          </a:stretch>
        </p:blipFill>
        <p:spPr>
          <a:xfrm>
            <a:off x="2297164" y="225410"/>
            <a:ext cx="4621679" cy="2808312"/>
          </a:xfrm>
          <a:prstGeom prst="rect">
            <a:avLst/>
          </a:prstGeom>
        </p:spPr>
      </p:pic>
    </p:spTree>
    <p:extLst>
      <p:ext uri="{BB962C8B-B14F-4D97-AF65-F5344CB8AC3E}">
        <p14:creationId xmlns:p14="http://schemas.microsoft.com/office/powerpoint/2010/main" val="1173246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9512" y="116632"/>
            <a:ext cx="8712968" cy="648072"/>
          </a:xfrm>
          <a:solidFill>
            <a:schemeClr val="tx1"/>
          </a:solidFill>
        </p:spPr>
        <p:txBody>
          <a:bodyPr/>
          <a:lstStyle/>
          <a:p>
            <a:r>
              <a:rPr lang="tr-TR" b="1" dirty="0">
                <a:solidFill>
                  <a:srgbClr val="FFFF00"/>
                </a:solidFill>
              </a:rPr>
              <a:t>93 Harbi, Balkan Savaşları ve Günümüzdeki Göçler</a:t>
            </a:r>
            <a:endParaRPr lang="tr-TR" dirty="0">
              <a:solidFill>
                <a:srgbClr val="FFFF00"/>
              </a:solidFill>
            </a:endParaRPr>
          </a:p>
        </p:txBody>
      </p:sp>
      <p:sp>
        <p:nvSpPr>
          <p:cNvPr id="3" name="İçerik Yer Tutucusu 2"/>
          <p:cNvSpPr>
            <a:spLocks noGrp="1"/>
          </p:cNvSpPr>
          <p:nvPr>
            <p:ph idx="1"/>
          </p:nvPr>
        </p:nvSpPr>
        <p:spPr>
          <a:xfrm>
            <a:off x="179512" y="3373154"/>
            <a:ext cx="8856984" cy="3296206"/>
          </a:xfrm>
          <a:solidFill>
            <a:schemeClr val="tx1"/>
          </a:solidFill>
        </p:spPr>
        <p:txBody>
          <a:bodyPr>
            <a:normAutofit lnSpcReduction="10000"/>
          </a:bodyPr>
          <a:lstStyle/>
          <a:p>
            <a:pPr>
              <a:lnSpc>
                <a:spcPct val="150000"/>
              </a:lnSpc>
              <a:spcBef>
                <a:spcPts val="0"/>
              </a:spcBef>
            </a:pPr>
            <a:r>
              <a:rPr lang="tr-TR" sz="2400" dirty="0">
                <a:solidFill>
                  <a:schemeClr val="bg1"/>
                </a:solidFill>
              </a:rPr>
              <a:t>Osmanlı Devleti dağılma dönemine </a:t>
            </a:r>
            <a:r>
              <a:rPr lang="tr-TR" sz="2400" dirty="0" smtClean="0">
                <a:solidFill>
                  <a:schemeClr val="bg1"/>
                </a:solidFill>
              </a:rPr>
              <a:t>girip toprak </a:t>
            </a:r>
            <a:r>
              <a:rPr lang="tr-TR" sz="2400" dirty="0">
                <a:solidFill>
                  <a:schemeClr val="bg1"/>
                </a:solidFill>
              </a:rPr>
              <a:t>kaybetmeye başlayınca; Kırım, </a:t>
            </a:r>
            <a:r>
              <a:rPr lang="tr-TR" sz="2400" dirty="0" smtClean="0">
                <a:solidFill>
                  <a:schemeClr val="bg1"/>
                </a:solidFill>
              </a:rPr>
              <a:t>Kafkasya ve </a:t>
            </a:r>
            <a:r>
              <a:rPr lang="tr-TR" sz="2400" dirty="0">
                <a:solidFill>
                  <a:schemeClr val="bg1"/>
                </a:solidFill>
              </a:rPr>
              <a:t>Balkanlarda yaşayan Müslüman ve </a:t>
            </a:r>
            <a:r>
              <a:rPr lang="tr-TR" sz="2400" dirty="0" smtClean="0">
                <a:solidFill>
                  <a:schemeClr val="bg1"/>
                </a:solidFill>
              </a:rPr>
              <a:t>gayrimüslim halk</a:t>
            </a:r>
            <a:r>
              <a:rPr lang="tr-TR" sz="2400" dirty="0">
                <a:solidFill>
                  <a:schemeClr val="bg1"/>
                </a:solidFill>
              </a:rPr>
              <a:t>, Anadolu’ya doğru göç etmeye </a:t>
            </a:r>
            <a:r>
              <a:rPr lang="tr-TR" sz="2400" dirty="0" smtClean="0">
                <a:solidFill>
                  <a:schemeClr val="bg1"/>
                </a:solidFill>
              </a:rPr>
              <a:t>başlamıştır. Bu </a:t>
            </a:r>
            <a:r>
              <a:rPr lang="tr-TR" sz="2400" dirty="0">
                <a:solidFill>
                  <a:schemeClr val="bg1"/>
                </a:solidFill>
              </a:rPr>
              <a:t>göçlerin en büyükleri, </a:t>
            </a:r>
            <a:r>
              <a:rPr lang="tr-TR" sz="2400" dirty="0" smtClean="0">
                <a:solidFill>
                  <a:schemeClr val="bg1"/>
                </a:solidFill>
              </a:rPr>
              <a:t>1877-1878 yılları </a:t>
            </a:r>
            <a:r>
              <a:rPr lang="tr-TR" sz="2400" dirty="0">
                <a:solidFill>
                  <a:schemeClr val="bg1"/>
                </a:solidFill>
              </a:rPr>
              <a:t>arasında yapılan </a:t>
            </a:r>
            <a:r>
              <a:rPr lang="tr-TR" sz="2400" dirty="0">
                <a:solidFill>
                  <a:srgbClr val="FFFF00"/>
                </a:solidFill>
              </a:rPr>
              <a:t>Osmanlı-Rus Savaşı (</a:t>
            </a:r>
            <a:r>
              <a:rPr lang="tr-TR" sz="2400" b="1" dirty="0" smtClean="0">
                <a:solidFill>
                  <a:srgbClr val="FFFF00"/>
                </a:solidFill>
              </a:rPr>
              <a:t>93 Harbi</a:t>
            </a:r>
            <a:r>
              <a:rPr lang="tr-TR" sz="2400" dirty="0">
                <a:solidFill>
                  <a:srgbClr val="FFFF00"/>
                </a:solidFill>
              </a:rPr>
              <a:t>) ve 1912-1913</a:t>
            </a:r>
            <a:r>
              <a:rPr lang="tr-TR" sz="2400" dirty="0">
                <a:solidFill>
                  <a:schemeClr val="bg1"/>
                </a:solidFill>
              </a:rPr>
              <a:t> yılları arasında </a:t>
            </a:r>
            <a:r>
              <a:rPr lang="tr-TR" sz="2400" dirty="0" smtClean="0">
                <a:solidFill>
                  <a:schemeClr val="bg1"/>
                </a:solidFill>
              </a:rPr>
              <a:t>yapılan </a:t>
            </a:r>
            <a:r>
              <a:rPr lang="tr-TR" sz="2400" b="1" dirty="0" smtClean="0">
                <a:solidFill>
                  <a:srgbClr val="FFFF00"/>
                </a:solidFill>
              </a:rPr>
              <a:t>Balkan </a:t>
            </a:r>
            <a:r>
              <a:rPr lang="tr-TR" sz="2400" b="1" dirty="0">
                <a:solidFill>
                  <a:srgbClr val="FFFF00"/>
                </a:solidFill>
              </a:rPr>
              <a:t>Savaşları </a:t>
            </a:r>
            <a:r>
              <a:rPr lang="tr-TR" sz="2400" dirty="0">
                <a:solidFill>
                  <a:schemeClr val="bg1"/>
                </a:solidFill>
              </a:rPr>
              <a:t>sonrasında yaşanmıştır</a:t>
            </a:r>
            <a:r>
              <a:rPr lang="tr-TR" sz="2400" dirty="0" smtClean="0">
                <a:solidFill>
                  <a:schemeClr val="bg1"/>
                </a:solidFill>
              </a:rPr>
              <a:t>.</a:t>
            </a:r>
            <a:endParaRPr lang="tr-TR" sz="2400" dirty="0">
              <a:solidFill>
                <a:schemeClr val="bg1"/>
              </a:solidFill>
            </a:endParaRPr>
          </a:p>
        </p:txBody>
      </p:sp>
      <p:pic>
        <p:nvPicPr>
          <p:cNvPr id="4" name="Resim 3"/>
          <p:cNvPicPr>
            <a:picLocks noChangeAspect="1"/>
          </p:cNvPicPr>
          <p:nvPr/>
        </p:nvPicPr>
        <p:blipFill>
          <a:blip r:embed="rId2"/>
          <a:stretch>
            <a:fillRect/>
          </a:stretch>
        </p:blipFill>
        <p:spPr>
          <a:xfrm>
            <a:off x="2207023" y="764704"/>
            <a:ext cx="4657946" cy="2608450"/>
          </a:xfrm>
          <a:prstGeom prst="rect">
            <a:avLst/>
          </a:prstGeom>
        </p:spPr>
      </p:pic>
    </p:spTree>
    <p:extLst>
      <p:ext uri="{BB962C8B-B14F-4D97-AF65-F5344CB8AC3E}">
        <p14:creationId xmlns:p14="http://schemas.microsoft.com/office/powerpoint/2010/main" val="1560425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0"/>
            <a:ext cx="5616624" cy="6669360"/>
          </a:xfrm>
          <a:solidFill>
            <a:schemeClr val="tx1"/>
          </a:solidFill>
        </p:spPr>
        <p:txBody>
          <a:bodyPr>
            <a:noAutofit/>
          </a:bodyPr>
          <a:lstStyle/>
          <a:p>
            <a:pPr marL="144000" lvl="0">
              <a:lnSpc>
                <a:spcPct val="150000"/>
              </a:lnSpc>
              <a:spcBef>
                <a:spcPts val="0"/>
              </a:spcBef>
              <a:buClr>
                <a:srgbClr val="B31166"/>
              </a:buClr>
            </a:pPr>
            <a:r>
              <a:rPr lang="tr-TR" sz="2400" dirty="0">
                <a:solidFill>
                  <a:prstClr val="white"/>
                </a:solidFill>
                <a:latin typeface="+mj-lt"/>
              </a:rPr>
              <a:t>Yapılan bu </a:t>
            </a:r>
            <a:r>
              <a:rPr lang="tr-TR" sz="2400" dirty="0" smtClean="0">
                <a:solidFill>
                  <a:srgbClr val="FFFF00"/>
                </a:solidFill>
                <a:latin typeface="+mj-lt"/>
              </a:rPr>
              <a:t>göçler</a:t>
            </a:r>
            <a:r>
              <a:rPr lang="tr-TR" sz="2400" dirty="0" smtClean="0">
                <a:solidFill>
                  <a:prstClr val="white"/>
                </a:solidFill>
                <a:latin typeface="+mj-lt"/>
              </a:rPr>
              <a:t>, </a:t>
            </a:r>
            <a:r>
              <a:rPr lang="tr-TR" sz="2400" dirty="0" smtClean="0">
                <a:solidFill>
                  <a:srgbClr val="FFFF00"/>
                </a:solidFill>
                <a:latin typeface="+mj-lt"/>
              </a:rPr>
              <a:t>Anadolu’nun nüfusunu </a:t>
            </a:r>
            <a:r>
              <a:rPr lang="tr-TR" sz="2400" dirty="0">
                <a:solidFill>
                  <a:srgbClr val="FFFF00"/>
                </a:solidFill>
                <a:latin typeface="+mj-lt"/>
              </a:rPr>
              <a:t>artırmış</a:t>
            </a:r>
            <a:r>
              <a:rPr lang="tr-TR" sz="2400" dirty="0">
                <a:solidFill>
                  <a:prstClr val="white"/>
                </a:solidFill>
                <a:latin typeface="+mj-lt"/>
              </a:rPr>
              <a:t>, aynı zamanda </a:t>
            </a:r>
            <a:r>
              <a:rPr lang="tr-TR" sz="2400" dirty="0" smtClean="0">
                <a:solidFill>
                  <a:srgbClr val="FFFF00"/>
                </a:solidFill>
                <a:latin typeface="+mj-lt"/>
              </a:rPr>
              <a:t>köykent nüfusunun </a:t>
            </a:r>
            <a:r>
              <a:rPr lang="tr-TR" sz="2400" dirty="0">
                <a:solidFill>
                  <a:srgbClr val="FFFF00"/>
                </a:solidFill>
                <a:latin typeface="+mj-lt"/>
              </a:rPr>
              <a:t>dağılımı üzerinde de etkili </a:t>
            </a:r>
            <a:r>
              <a:rPr lang="tr-TR" sz="2400" dirty="0" smtClean="0">
                <a:solidFill>
                  <a:prstClr val="white"/>
                </a:solidFill>
                <a:latin typeface="+mj-lt"/>
              </a:rPr>
              <a:t>olmuştur. </a:t>
            </a:r>
            <a:r>
              <a:rPr lang="tr-TR" sz="2400" dirty="0" smtClean="0">
                <a:solidFill>
                  <a:srgbClr val="FFFF00"/>
                </a:solidFill>
                <a:latin typeface="+mj-lt"/>
              </a:rPr>
              <a:t>Kırım</a:t>
            </a:r>
            <a:r>
              <a:rPr lang="tr-TR" sz="2400" dirty="0">
                <a:solidFill>
                  <a:srgbClr val="FFFF00"/>
                </a:solidFill>
                <a:latin typeface="+mj-lt"/>
              </a:rPr>
              <a:t>, Kafkasya ve Balkanların</a:t>
            </a:r>
            <a:r>
              <a:rPr lang="tr-TR" sz="2400" dirty="0">
                <a:solidFill>
                  <a:prstClr val="white"/>
                </a:solidFill>
                <a:latin typeface="+mj-lt"/>
              </a:rPr>
              <a:t> köy </a:t>
            </a:r>
            <a:r>
              <a:rPr lang="tr-TR" sz="2400" dirty="0" smtClean="0">
                <a:solidFill>
                  <a:prstClr val="white"/>
                </a:solidFill>
                <a:latin typeface="+mj-lt"/>
              </a:rPr>
              <a:t>ve köylü </a:t>
            </a:r>
            <a:r>
              <a:rPr lang="tr-TR" sz="2400" dirty="0">
                <a:solidFill>
                  <a:prstClr val="white"/>
                </a:solidFill>
                <a:latin typeface="+mj-lt"/>
              </a:rPr>
              <a:t>tipleri Anadolu’ya taşınmış, </a:t>
            </a:r>
            <a:r>
              <a:rPr lang="tr-TR" sz="2400" dirty="0">
                <a:solidFill>
                  <a:srgbClr val="FFFF00"/>
                </a:solidFill>
                <a:latin typeface="+mj-lt"/>
              </a:rPr>
              <a:t>muhacirler (göçmenler) </a:t>
            </a:r>
            <a:r>
              <a:rPr lang="tr-TR" sz="2400" dirty="0">
                <a:solidFill>
                  <a:prstClr val="white"/>
                </a:solidFill>
                <a:latin typeface="+mj-lt"/>
              </a:rPr>
              <a:t>yerleştikleri mirî arazileri </a:t>
            </a:r>
            <a:r>
              <a:rPr lang="tr-TR" sz="2400" dirty="0" smtClean="0">
                <a:solidFill>
                  <a:prstClr val="white"/>
                </a:solidFill>
                <a:latin typeface="+mj-lt"/>
              </a:rPr>
              <a:t>geldikleri ülkedeki </a:t>
            </a:r>
            <a:r>
              <a:rPr lang="tr-TR" sz="2400" dirty="0">
                <a:solidFill>
                  <a:prstClr val="white"/>
                </a:solidFill>
                <a:latin typeface="+mj-lt"/>
              </a:rPr>
              <a:t>tecrübelerini de kullanıp işleyerek </a:t>
            </a:r>
            <a:r>
              <a:rPr lang="tr-TR" sz="2400" dirty="0">
                <a:solidFill>
                  <a:srgbClr val="FFFF00"/>
                </a:solidFill>
                <a:latin typeface="+mj-lt"/>
              </a:rPr>
              <a:t>ekonomiye önemli katkı </a:t>
            </a:r>
            <a:r>
              <a:rPr lang="tr-TR" sz="2400" dirty="0">
                <a:solidFill>
                  <a:prstClr val="white"/>
                </a:solidFill>
                <a:latin typeface="+mj-lt"/>
              </a:rPr>
              <a:t>sağlamışlardır. </a:t>
            </a:r>
            <a:r>
              <a:rPr lang="tr-TR" sz="2400" dirty="0" smtClean="0">
                <a:solidFill>
                  <a:srgbClr val="FFFF00"/>
                </a:solidFill>
                <a:latin typeface="+mj-lt"/>
              </a:rPr>
              <a:t>Göçmenler sayesinde </a:t>
            </a:r>
            <a:r>
              <a:rPr lang="tr-TR" sz="2400" dirty="0">
                <a:solidFill>
                  <a:srgbClr val="FFFF00"/>
                </a:solidFill>
                <a:latin typeface="+mj-lt"/>
              </a:rPr>
              <a:t>boş araziler tarıma açılmış, bataklıklar kurutularak kullanılır hâle getirilmiş ve </a:t>
            </a:r>
            <a:r>
              <a:rPr lang="tr-TR" sz="2400" dirty="0" smtClean="0">
                <a:solidFill>
                  <a:srgbClr val="FFFF00"/>
                </a:solidFill>
                <a:latin typeface="+mj-lt"/>
              </a:rPr>
              <a:t>Anadolu’ya yeni </a:t>
            </a:r>
            <a:r>
              <a:rPr lang="tr-TR" sz="2400" dirty="0">
                <a:solidFill>
                  <a:srgbClr val="FFFF00"/>
                </a:solidFill>
                <a:latin typeface="+mj-lt"/>
              </a:rPr>
              <a:t>tarım metotları girmiştir.</a:t>
            </a:r>
          </a:p>
          <a:p>
            <a:pPr marL="144000">
              <a:lnSpc>
                <a:spcPct val="150000"/>
              </a:lnSpc>
              <a:spcBef>
                <a:spcPts val="0"/>
              </a:spcBef>
            </a:pPr>
            <a:endParaRPr lang="tr-TR" sz="2400" dirty="0">
              <a:latin typeface="+mj-lt"/>
            </a:endParaRPr>
          </a:p>
        </p:txBody>
      </p:sp>
      <p:pic>
        <p:nvPicPr>
          <p:cNvPr id="4" name="Resim 3"/>
          <p:cNvPicPr>
            <a:picLocks noChangeAspect="1"/>
          </p:cNvPicPr>
          <p:nvPr/>
        </p:nvPicPr>
        <p:blipFill>
          <a:blip r:embed="rId2"/>
          <a:stretch>
            <a:fillRect/>
          </a:stretch>
        </p:blipFill>
        <p:spPr>
          <a:xfrm>
            <a:off x="5823022" y="2090916"/>
            <a:ext cx="3320978" cy="2487528"/>
          </a:xfrm>
          <a:prstGeom prst="rect">
            <a:avLst/>
          </a:prstGeom>
        </p:spPr>
      </p:pic>
    </p:spTree>
    <p:extLst>
      <p:ext uri="{BB962C8B-B14F-4D97-AF65-F5344CB8AC3E}">
        <p14:creationId xmlns:p14="http://schemas.microsoft.com/office/powerpoint/2010/main" val="917729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88640"/>
            <a:ext cx="8712968" cy="6480720"/>
          </a:xfrm>
          <a:solidFill>
            <a:schemeClr val="tx1"/>
          </a:solidFill>
        </p:spPr>
        <p:txBody>
          <a:bodyPr>
            <a:normAutofit/>
          </a:bodyPr>
          <a:lstStyle/>
          <a:p>
            <a:pPr marL="180000">
              <a:lnSpc>
                <a:spcPct val="150000"/>
              </a:lnSpc>
              <a:spcBef>
                <a:spcPts val="0"/>
              </a:spcBef>
            </a:pPr>
            <a:r>
              <a:rPr lang="tr-TR" sz="2400" dirty="0">
                <a:solidFill>
                  <a:schemeClr val="bg1"/>
                </a:solidFill>
                <a:latin typeface="+mj-lt"/>
              </a:rPr>
              <a:t>Rumeli’den gelen Müslüman Türk göçmenler, Anadolu’ya, Trakya’ya ve Ege Adaları </a:t>
            </a:r>
            <a:r>
              <a:rPr lang="tr-TR" sz="2400" dirty="0" smtClean="0">
                <a:solidFill>
                  <a:schemeClr val="bg1"/>
                </a:solidFill>
                <a:latin typeface="+mj-lt"/>
              </a:rPr>
              <a:t>karşısındaki yerlere </a:t>
            </a:r>
            <a:r>
              <a:rPr lang="tr-TR" sz="2400" dirty="0">
                <a:solidFill>
                  <a:schemeClr val="bg1"/>
                </a:solidFill>
                <a:latin typeface="+mj-lt"/>
              </a:rPr>
              <a:t>yerleştirilmiştir. Yapılan bu uygulama, </a:t>
            </a:r>
            <a:r>
              <a:rPr lang="tr-TR" sz="2400" dirty="0">
                <a:solidFill>
                  <a:srgbClr val="FFFF00"/>
                </a:solidFill>
                <a:latin typeface="+mj-lt"/>
              </a:rPr>
              <a:t>Millî Mücadele Dönemi</a:t>
            </a:r>
            <a:r>
              <a:rPr lang="tr-TR" sz="2400" dirty="0">
                <a:solidFill>
                  <a:schemeClr val="bg1"/>
                </a:solidFill>
                <a:latin typeface="+mj-lt"/>
              </a:rPr>
              <a:t>’nde yararlı </a:t>
            </a:r>
            <a:r>
              <a:rPr lang="tr-TR" sz="2400" dirty="0" smtClean="0">
                <a:solidFill>
                  <a:schemeClr val="bg1"/>
                </a:solidFill>
                <a:latin typeface="+mj-lt"/>
              </a:rPr>
              <a:t>olmuş ve </a:t>
            </a:r>
            <a:r>
              <a:rPr lang="tr-TR" sz="2400" dirty="0">
                <a:solidFill>
                  <a:schemeClr val="bg1"/>
                </a:solidFill>
                <a:latin typeface="+mj-lt"/>
              </a:rPr>
              <a:t>millî bir Türk devletinin kurulmasında önemli rol oynamıştır</a:t>
            </a:r>
            <a:r>
              <a:rPr lang="tr-TR" sz="2400" dirty="0" smtClean="0">
                <a:solidFill>
                  <a:schemeClr val="bg1"/>
                </a:solidFill>
                <a:latin typeface="+mj-lt"/>
              </a:rPr>
              <a:t>. </a:t>
            </a:r>
            <a:r>
              <a:rPr lang="tr-TR" sz="2400" dirty="0">
                <a:solidFill>
                  <a:schemeClr val="bg1"/>
                </a:solidFill>
              </a:rPr>
              <a:t>Türk Milleti her zaman mazlumlara kucak açtığı için günümüzde de Türk sınırlarında yaşanan savaşlar sonucunda Türkiye’ye büyük göçler olmuştur. Örneğin günümüzde Iraklı ve Suriyeli vatandaşlar Türkiye’ye göç etmiş, Türk Milleti, dün olduğu gibi bugün de kadim tarihi içinde zulme uğrayan bütün toplumlara sahip çıkmıştır.</a:t>
            </a:r>
          </a:p>
          <a:p>
            <a:pPr marL="180000">
              <a:lnSpc>
                <a:spcPct val="150000"/>
              </a:lnSpc>
              <a:spcBef>
                <a:spcPts val="0"/>
              </a:spcBef>
            </a:pPr>
            <a:endParaRPr lang="tr-TR" sz="2400" dirty="0">
              <a:solidFill>
                <a:schemeClr val="bg1"/>
              </a:solidFill>
              <a:latin typeface="+mj-lt"/>
            </a:endParaRPr>
          </a:p>
        </p:txBody>
      </p:sp>
    </p:spTree>
    <p:extLst>
      <p:ext uri="{BB962C8B-B14F-4D97-AF65-F5344CB8AC3E}">
        <p14:creationId xmlns:p14="http://schemas.microsoft.com/office/powerpoint/2010/main" val="1766977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9552" y="3068960"/>
            <a:ext cx="8305800" cy="1143000"/>
          </a:xfrm>
          <a:solidFill>
            <a:srgbClr val="002060"/>
          </a:solidFill>
        </p:spPr>
        <p:txBody>
          <a:bodyPr/>
          <a:lstStyle/>
          <a:p>
            <a:pPr>
              <a:defRPr/>
            </a:pPr>
            <a:r>
              <a:rPr lang="tr-TR" b="1" dirty="0"/>
              <a:t>C) OSMANLI DEVLETİ’NDE TOPLUM</a:t>
            </a:r>
            <a:endParaRPr lang="tr-TR" sz="1000" dirty="0" smtClean="0">
              <a:solidFill>
                <a:srgbClr val="FFFF00"/>
              </a:solidFill>
              <a:cs typeface="Times New Roman" pitchFamily="18" charset="0"/>
            </a:endParaRPr>
          </a:p>
        </p:txBody>
      </p:sp>
    </p:spTree>
    <p:extLst>
      <p:ext uri="{BB962C8B-B14F-4D97-AF65-F5344CB8AC3E}">
        <p14:creationId xmlns:p14="http://schemas.microsoft.com/office/powerpoint/2010/main" val="1720810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a:extLst>
              <a:ext uri="{28A0092B-C50C-407E-A947-70E740481C1C}">
                <a14:useLocalDpi xmlns:a14="http://schemas.microsoft.com/office/drawing/2010/main" val="0"/>
              </a:ext>
            </a:extLst>
          </a:blip>
          <a:srcRect l="4892" t="8892" r="31177" b="62302"/>
          <a:stretch/>
        </p:blipFill>
        <p:spPr>
          <a:xfrm>
            <a:off x="1493659" y="3158969"/>
            <a:ext cx="6182261" cy="1566174"/>
          </a:xfrm>
        </p:spPr>
      </p:pic>
      <p:sp>
        <p:nvSpPr>
          <p:cNvPr id="2" name="Metin kutusu 1"/>
          <p:cNvSpPr txBox="1"/>
          <p:nvPr/>
        </p:nvSpPr>
        <p:spPr>
          <a:xfrm>
            <a:off x="4409982" y="3699684"/>
            <a:ext cx="2862318" cy="507831"/>
          </a:xfrm>
          <a:prstGeom prst="rect">
            <a:avLst/>
          </a:prstGeom>
          <a:noFill/>
        </p:spPr>
        <p:txBody>
          <a:bodyPr wrap="square" rtlCol="0">
            <a:spAutoFit/>
          </a:bodyPr>
          <a:lstStyle/>
          <a:p>
            <a:r>
              <a:rPr lang="tr-TR" sz="2700" b="1" dirty="0">
                <a:solidFill>
                  <a:prstClr val="white"/>
                </a:solidFill>
              </a:rPr>
              <a:t>tariheglencesi</a:t>
            </a:r>
          </a:p>
        </p:txBody>
      </p:sp>
      <p:sp>
        <p:nvSpPr>
          <p:cNvPr id="3" name="Metin kutusu 2"/>
          <p:cNvSpPr txBox="1"/>
          <p:nvPr/>
        </p:nvSpPr>
        <p:spPr>
          <a:xfrm>
            <a:off x="1493659" y="4887162"/>
            <a:ext cx="6182261" cy="300082"/>
          </a:xfrm>
          <a:prstGeom prst="rect">
            <a:avLst/>
          </a:prstGeom>
          <a:solidFill>
            <a:schemeClr val="tx1"/>
          </a:solidFill>
        </p:spPr>
        <p:txBody>
          <a:bodyPr wrap="square" rtlCol="0">
            <a:spAutoFit/>
          </a:bodyPr>
          <a:lstStyle/>
          <a:p>
            <a:pPr algn="ctr"/>
            <a:r>
              <a:rPr lang="tr-TR" sz="1350" b="1" dirty="0">
                <a:solidFill>
                  <a:prstClr val="white"/>
                </a:solidFill>
              </a:rPr>
              <a:t>Kanalıma abone olup, destek olabilirsiniz.</a:t>
            </a:r>
          </a:p>
        </p:txBody>
      </p:sp>
    </p:spTree>
    <p:extLst>
      <p:ext uri="{BB962C8B-B14F-4D97-AF65-F5344CB8AC3E}">
        <p14:creationId xmlns:p14="http://schemas.microsoft.com/office/powerpoint/2010/main" val="123789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7504" y="116632"/>
            <a:ext cx="8856984" cy="706964"/>
          </a:xfrm>
          <a:solidFill>
            <a:schemeClr val="tx1"/>
          </a:solidFill>
        </p:spPr>
        <p:txBody>
          <a:bodyPr/>
          <a:lstStyle/>
          <a:p>
            <a:r>
              <a:rPr lang="tr-TR" b="1" dirty="0">
                <a:solidFill>
                  <a:srgbClr val="FFFF00"/>
                </a:solidFill>
              </a:rPr>
              <a:t>2.4. Tanzimat Sonrası Osmanlı Toplumu</a:t>
            </a:r>
            <a:endParaRPr lang="tr-TR" dirty="0">
              <a:solidFill>
                <a:srgbClr val="FFFF00"/>
              </a:solidFill>
            </a:endParaRPr>
          </a:p>
        </p:txBody>
      </p:sp>
      <p:sp>
        <p:nvSpPr>
          <p:cNvPr id="3" name="İçerik Yer Tutucusu 2"/>
          <p:cNvSpPr>
            <a:spLocks noGrp="1"/>
          </p:cNvSpPr>
          <p:nvPr>
            <p:ph idx="1"/>
          </p:nvPr>
        </p:nvSpPr>
        <p:spPr>
          <a:xfrm>
            <a:off x="107504" y="908720"/>
            <a:ext cx="5832648" cy="5832648"/>
          </a:xfrm>
          <a:solidFill>
            <a:schemeClr val="tx1"/>
          </a:solidFill>
        </p:spPr>
        <p:txBody>
          <a:bodyPr>
            <a:normAutofit fontScale="92500"/>
          </a:bodyPr>
          <a:lstStyle/>
          <a:p>
            <a:pPr marL="0" indent="0">
              <a:lnSpc>
                <a:spcPct val="150000"/>
              </a:lnSpc>
              <a:spcBef>
                <a:spcPts val="0"/>
              </a:spcBef>
              <a:buNone/>
            </a:pPr>
            <a:r>
              <a:rPr lang="tr-TR" sz="1400" dirty="0" smtClean="0">
                <a:solidFill>
                  <a:schemeClr val="bg1"/>
                </a:solidFill>
                <a:latin typeface="BookmanOldStyle"/>
              </a:rPr>
              <a:t>   </a:t>
            </a:r>
            <a:r>
              <a:rPr lang="tr-TR" sz="2400" dirty="0" smtClean="0">
                <a:solidFill>
                  <a:schemeClr val="bg1"/>
                </a:solidFill>
              </a:rPr>
              <a:t>Osmanlı </a:t>
            </a:r>
            <a:r>
              <a:rPr lang="tr-TR" sz="2400" dirty="0">
                <a:solidFill>
                  <a:schemeClr val="bg1"/>
                </a:solidFill>
              </a:rPr>
              <a:t>Devleti, </a:t>
            </a:r>
            <a:r>
              <a:rPr lang="tr-TR" sz="2400" dirty="0">
                <a:solidFill>
                  <a:srgbClr val="FFFF00"/>
                </a:solidFill>
              </a:rPr>
              <a:t>Tanzimat Dönemi’nde </a:t>
            </a:r>
            <a:r>
              <a:rPr lang="tr-TR" sz="2400" dirty="0">
                <a:solidFill>
                  <a:schemeClr val="bg1"/>
                </a:solidFill>
              </a:rPr>
              <a:t>yaşadığı siyasi ve ekonomik sorunları Batı’ya </a:t>
            </a:r>
            <a:r>
              <a:rPr lang="tr-TR" sz="2400" dirty="0" smtClean="0">
                <a:solidFill>
                  <a:schemeClr val="bg1"/>
                </a:solidFill>
              </a:rPr>
              <a:t>ve Batı’nın </a:t>
            </a:r>
            <a:r>
              <a:rPr lang="tr-TR" sz="2400" dirty="0">
                <a:solidFill>
                  <a:schemeClr val="bg1"/>
                </a:solidFill>
              </a:rPr>
              <a:t>değerlerine yaklaşarak çözebileceğini düşünüyordu. Bu durum yukarıdaki metinde </a:t>
            </a:r>
            <a:r>
              <a:rPr lang="tr-TR" sz="2400" dirty="0" smtClean="0">
                <a:solidFill>
                  <a:schemeClr val="bg1"/>
                </a:solidFill>
              </a:rPr>
              <a:t>de görüldüğü </a:t>
            </a:r>
            <a:r>
              <a:rPr lang="tr-TR" sz="2400" dirty="0">
                <a:solidFill>
                  <a:schemeClr val="bg1"/>
                </a:solidFill>
              </a:rPr>
              <a:t>gibi </a:t>
            </a:r>
            <a:r>
              <a:rPr lang="tr-TR" sz="2400" dirty="0">
                <a:solidFill>
                  <a:srgbClr val="FFFF00"/>
                </a:solidFill>
              </a:rPr>
              <a:t>Hüseyin Rahmi Gürpınar’ın Şıpsevdi </a:t>
            </a:r>
            <a:r>
              <a:rPr lang="tr-TR" sz="2400" dirty="0">
                <a:solidFill>
                  <a:schemeClr val="bg1"/>
                </a:solidFill>
              </a:rPr>
              <a:t>adlı eserine konu </a:t>
            </a:r>
            <a:r>
              <a:rPr lang="tr-TR" sz="2400" dirty="0" smtClean="0">
                <a:solidFill>
                  <a:schemeClr val="bg1"/>
                </a:solidFill>
              </a:rPr>
              <a:t>olmuştur. Bu </a:t>
            </a:r>
            <a:r>
              <a:rPr lang="tr-TR" sz="2400" dirty="0">
                <a:solidFill>
                  <a:schemeClr val="bg1"/>
                </a:solidFill>
              </a:rPr>
              <a:t>dönemde halkın bir kısmı, Batı hayranı aydınların ve bazı devlet adamlarının </a:t>
            </a:r>
            <a:r>
              <a:rPr lang="tr-TR" sz="2400" dirty="0" smtClean="0">
                <a:solidFill>
                  <a:schemeClr val="bg1"/>
                </a:solidFill>
              </a:rPr>
              <a:t>yönlendirmeleri sonucunda </a:t>
            </a:r>
            <a:r>
              <a:rPr lang="tr-TR" sz="2400" dirty="0">
                <a:solidFill>
                  <a:schemeClr val="bg1"/>
                </a:solidFill>
              </a:rPr>
              <a:t>geleneksel yaşam tarzı </a:t>
            </a:r>
            <a:r>
              <a:rPr lang="tr-TR" sz="2400" dirty="0" smtClean="0">
                <a:solidFill>
                  <a:schemeClr val="bg1"/>
                </a:solidFill>
              </a:rPr>
              <a:t>yerin modern </a:t>
            </a:r>
            <a:r>
              <a:rPr lang="tr-TR" sz="2400" dirty="0">
                <a:solidFill>
                  <a:schemeClr val="bg1"/>
                </a:solidFill>
              </a:rPr>
              <a:t>Batı tarzı yaşama geçmek için </a:t>
            </a:r>
            <a:r>
              <a:rPr lang="tr-TR" sz="2400" dirty="0" smtClean="0">
                <a:solidFill>
                  <a:schemeClr val="bg1"/>
                </a:solidFill>
              </a:rPr>
              <a:t>çaba sarf etmişlerdir. </a:t>
            </a:r>
            <a:endParaRPr lang="tr-TR" sz="2400" dirty="0">
              <a:solidFill>
                <a:schemeClr val="bg1"/>
              </a:solidFill>
            </a:endParaRPr>
          </a:p>
        </p:txBody>
      </p:sp>
      <p:pic>
        <p:nvPicPr>
          <p:cNvPr id="4" name="Resim 3"/>
          <p:cNvPicPr>
            <a:picLocks noChangeAspect="1"/>
          </p:cNvPicPr>
          <p:nvPr/>
        </p:nvPicPr>
        <p:blipFill>
          <a:blip r:embed="rId2"/>
          <a:stretch>
            <a:fillRect/>
          </a:stretch>
        </p:blipFill>
        <p:spPr>
          <a:xfrm>
            <a:off x="6192688" y="1661500"/>
            <a:ext cx="2771800" cy="4327088"/>
          </a:xfrm>
          <a:prstGeom prst="rect">
            <a:avLst/>
          </a:prstGeom>
        </p:spPr>
      </p:pic>
    </p:spTree>
    <p:extLst>
      <p:ext uri="{BB962C8B-B14F-4D97-AF65-F5344CB8AC3E}">
        <p14:creationId xmlns:p14="http://schemas.microsoft.com/office/powerpoint/2010/main" val="1451371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404664"/>
            <a:ext cx="8784976" cy="5976664"/>
          </a:xfrm>
          <a:solidFill>
            <a:schemeClr val="tx1"/>
          </a:solidFill>
        </p:spPr>
        <p:txBody>
          <a:bodyPr>
            <a:normAutofit/>
          </a:bodyPr>
          <a:lstStyle/>
          <a:p>
            <a:pPr marL="144000" lvl="0" indent="0">
              <a:lnSpc>
                <a:spcPct val="150000"/>
              </a:lnSpc>
              <a:spcBef>
                <a:spcPts val="0"/>
              </a:spcBef>
              <a:buClr>
                <a:srgbClr val="B31166"/>
              </a:buClr>
              <a:buNone/>
            </a:pPr>
            <a:r>
              <a:rPr lang="tr-TR" sz="2400" dirty="0">
                <a:solidFill>
                  <a:prstClr val="white"/>
                </a:solidFill>
              </a:rPr>
              <a:t>İstanbul gibi büyük şehirlerde insanlar geleneksel çizgilerinden uzaklaşıp </a:t>
            </a:r>
            <a:r>
              <a:rPr lang="tr-TR" sz="2400" dirty="0">
                <a:solidFill>
                  <a:srgbClr val="FFFF00"/>
                </a:solidFill>
              </a:rPr>
              <a:t>mağaza, </a:t>
            </a:r>
            <a:r>
              <a:rPr lang="es-ES" sz="2400" dirty="0">
                <a:solidFill>
                  <a:srgbClr val="FFFF00"/>
                </a:solidFill>
              </a:rPr>
              <a:t>kafeterya, pastane, restoran, otel ve apartman</a:t>
            </a:r>
            <a:r>
              <a:rPr lang="tr-TR" sz="2400" dirty="0">
                <a:solidFill>
                  <a:srgbClr val="FFFF00"/>
                </a:solidFill>
              </a:rPr>
              <a:t> </a:t>
            </a:r>
            <a:r>
              <a:rPr lang="tr-TR" sz="2400" dirty="0">
                <a:solidFill>
                  <a:prstClr val="white"/>
                </a:solidFill>
              </a:rPr>
              <a:t>hayatıyla tanışmaya başlamıştır</a:t>
            </a:r>
            <a:r>
              <a:rPr lang="tr-TR" sz="2400" b="1" dirty="0">
                <a:solidFill>
                  <a:prstClr val="white"/>
                </a:solidFill>
              </a:rPr>
              <a:t>.</a:t>
            </a:r>
            <a:r>
              <a:rPr lang="tr-TR" sz="2400" dirty="0">
                <a:solidFill>
                  <a:prstClr val="white"/>
                </a:solidFill>
              </a:rPr>
              <a:t> </a:t>
            </a:r>
            <a:r>
              <a:rPr lang="tr-TR" sz="2400" dirty="0" smtClean="0">
                <a:solidFill>
                  <a:prstClr val="white"/>
                </a:solidFill>
              </a:rPr>
              <a:t> Yaşanan </a:t>
            </a:r>
            <a:r>
              <a:rPr lang="tr-TR" sz="2400" dirty="0">
                <a:solidFill>
                  <a:prstClr val="white"/>
                </a:solidFill>
              </a:rPr>
              <a:t>bu tüketim zevki ve sefasıyla bambaşka bir insan ve toplum modeli ortaya çıkmıştır. Bu yeni hayat tarzında ahşap konaklar, </a:t>
            </a:r>
            <a:r>
              <a:rPr lang="tr-TR" sz="2400" dirty="0">
                <a:solidFill>
                  <a:srgbClr val="FFFF00"/>
                </a:solidFill>
              </a:rPr>
              <a:t>Avrupa mobilyası ve alafranga sofra </a:t>
            </a:r>
            <a:r>
              <a:rPr lang="tr-TR" sz="2400" dirty="0">
                <a:solidFill>
                  <a:prstClr val="white"/>
                </a:solidFill>
              </a:rPr>
              <a:t>insanların hayatında yer almaya başlamıştır. Bu dönemde kadınlar eğitim görmeye ve sosyal hayatın içinde yer almaya başlamış, </a:t>
            </a:r>
            <a:r>
              <a:rPr lang="tr-TR" sz="2400" dirty="0">
                <a:solidFill>
                  <a:srgbClr val="FFFF00"/>
                </a:solidFill>
              </a:rPr>
              <a:t>yabancı gazete, dergi, roman ve makale okumak moda</a:t>
            </a:r>
            <a:r>
              <a:rPr lang="tr-TR" sz="2400" dirty="0">
                <a:solidFill>
                  <a:prstClr val="white"/>
                </a:solidFill>
              </a:rPr>
              <a:t> olmuştur.</a:t>
            </a:r>
          </a:p>
          <a:p>
            <a:pPr marL="144000"/>
            <a:endParaRPr lang="tr-TR" dirty="0"/>
          </a:p>
        </p:txBody>
      </p:sp>
    </p:spTree>
    <p:extLst>
      <p:ext uri="{BB962C8B-B14F-4D97-AF65-F5344CB8AC3E}">
        <p14:creationId xmlns:p14="http://schemas.microsoft.com/office/powerpoint/2010/main" val="157553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88640"/>
            <a:ext cx="6192688" cy="6552728"/>
          </a:xfrm>
          <a:solidFill>
            <a:schemeClr val="tx1"/>
          </a:solidFill>
        </p:spPr>
        <p:txBody>
          <a:bodyPr>
            <a:noAutofit/>
          </a:bodyPr>
          <a:lstStyle/>
          <a:p>
            <a:pPr>
              <a:lnSpc>
                <a:spcPct val="150000"/>
              </a:lnSpc>
              <a:spcBef>
                <a:spcPts val="0"/>
              </a:spcBef>
            </a:pPr>
            <a:r>
              <a:rPr lang="tr-TR" sz="2400" dirty="0">
                <a:solidFill>
                  <a:srgbClr val="FFFF00"/>
                </a:solidFill>
                <a:latin typeface="+mj-lt"/>
              </a:rPr>
              <a:t>Tanzimat Dönemi’nde toplumda Doğu ve Batı medeniyetleri </a:t>
            </a:r>
            <a:r>
              <a:rPr lang="tr-TR" sz="2400" dirty="0">
                <a:solidFill>
                  <a:schemeClr val="bg1"/>
                </a:solidFill>
                <a:latin typeface="+mj-lt"/>
              </a:rPr>
              <a:t>arasında gelgitler </a:t>
            </a:r>
            <a:r>
              <a:rPr lang="tr-TR" sz="2400" dirty="0" smtClean="0">
                <a:solidFill>
                  <a:schemeClr val="bg1"/>
                </a:solidFill>
                <a:latin typeface="+mj-lt"/>
              </a:rPr>
              <a:t>yaşanmıştır. Tedavi </a:t>
            </a:r>
            <a:r>
              <a:rPr lang="tr-TR" sz="2400" dirty="0">
                <a:solidFill>
                  <a:schemeClr val="bg1"/>
                </a:solidFill>
                <a:latin typeface="+mj-lt"/>
              </a:rPr>
              <a:t>konusunda bir yandan eczane ve hekim tercih edilirken diğer yandan eski usul </a:t>
            </a:r>
            <a:r>
              <a:rPr lang="tr-TR" sz="2400" dirty="0" smtClean="0">
                <a:solidFill>
                  <a:schemeClr val="bg1"/>
                </a:solidFill>
                <a:latin typeface="+mj-lt"/>
              </a:rPr>
              <a:t>tedavilere başvurulmuştur</a:t>
            </a:r>
            <a:r>
              <a:rPr lang="tr-TR" sz="2400" dirty="0">
                <a:solidFill>
                  <a:schemeClr val="bg1"/>
                </a:solidFill>
                <a:latin typeface="+mj-lt"/>
              </a:rPr>
              <a:t>. </a:t>
            </a:r>
            <a:r>
              <a:rPr lang="tr-TR" sz="2400" dirty="0">
                <a:solidFill>
                  <a:srgbClr val="FFFF00"/>
                </a:solidFill>
                <a:latin typeface="+mj-lt"/>
              </a:rPr>
              <a:t>Mahkeme ve okulların da çeşitlenmesiyle birlikte toplumdaki bu ikilem </a:t>
            </a:r>
            <a:r>
              <a:rPr lang="tr-TR" sz="2400" dirty="0" smtClean="0">
                <a:solidFill>
                  <a:srgbClr val="FFFF00"/>
                </a:solidFill>
                <a:latin typeface="+mj-lt"/>
              </a:rPr>
              <a:t>daha da belirginleşmiştir. </a:t>
            </a:r>
            <a:r>
              <a:rPr lang="tr-TR" sz="2400" dirty="0" smtClean="0">
                <a:solidFill>
                  <a:schemeClr val="bg1"/>
                </a:solidFill>
                <a:latin typeface="+mj-lt"/>
              </a:rPr>
              <a:t>Osmanlı </a:t>
            </a:r>
            <a:r>
              <a:rPr lang="tr-TR" sz="2400" dirty="0">
                <a:solidFill>
                  <a:schemeClr val="bg1"/>
                </a:solidFill>
                <a:latin typeface="+mj-lt"/>
              </a:rPr>
              <a:t>toplumu </a:t>
            </a:r>
            <a:r>
              <a:rPr lang="tr-TR" sz="2400" dirty="0">
                <a:solidFill>
                  <a:srgbClr val="FFFF00"/>
                </a:solidFill>
                <a:latin typeface="+mj-lt"/>
              </a:rPr>
              <a:t>dil, din, mezhep ve ırk bakımından </a:t>
            </a:r>
            <a:r>
              <a:rPr lang="tr-TR" sz="2400" dirty="0">
                <a:solidFill>
                  <a:schemeClr val="bg1"/>
                </a:solidFill>
                <a:latin typeface="+mj-lt"/>
              </a:rPr>
              <a:t>oldukça farklı milletlerden </a:t>
            </a:r>
            <a:r>
              <a:rPr lang="tr-TR" sz="2400" dirty="0" smtClean="0">
                <a:solidFill>
                  <a:schemeClr val="bg1"/>
                </a:solidFill>
                <a:latin typeface="+mj-lt"/>
              </a:rPr>
              <a:t>oluşuyordu. </a:t>
            </a:r>
            <a:endParaRPr lang="tr-TR" sz="2400" dirty="0">
              <a:solidFill>
                <a:schemeClr val="bg1"/>
              </a:solidFill>
              <a:latin typeface="+mj-lt"/>
            </a:endParaRPr>
          </a:p>
        </p:txBody>
      </p:sp>
      <p:pic>
        <p:nvPicPr>
          <p:cNvPr id="4" name="Resim 3"/>
          <p:cNvPicPr>
            <a:picLocks noChangeAspect="1"/>
          </p:cNvPicPr>
          <p:nvPr/>
        </p:nvPicPr>
        <p:blipFill>
          <a:blip r:embed="rId2"/>
          <a:stretch>
            <a:fillRect/>
          </a:stretch>
        </p:blipFill>
        <p:spPr>
          <a:xfrm>
            <a:off x="6732240" y="441126"/>
            <a:ext cx="2085013" cy="6047756"/>
          </a:xfrm>
          <a:prstGeom prst="rect">
            <a:avLst/>
          </a:prstGeom>
        </p:spPr>
      </p:pic>
    </p:spTree>
    <p:extLst>
      <p:ext uri="{BB962C8B-B14F-4D97-AF65-F5344CB8AC3E}">
        <p14:creationId xmlns:p14="http://schemas.microsoft.com/office/powerpoint/2010/main" val="2174064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3212976"/>
            <a:ext cx="8928992" cy="3528392"/>
          </a:xfrm>
          <a:solidFill>
            <a:schemeClr val="tx1"/>
          </a:solidFill>
        </p:spPr>
        <p:txBody>
          <a:bodyPr>
            <a:normAutofit/>
          </a:bodyPr>
          <a:lstStyle/>
          <a:p>
            <a:pPr lvl="0">
              <a:lnSpc>
                <a:spcPct val="150000"/>
              </a:lnSpc>
              <a:spcBef>
                <a:spcPts val="0"/>
              </a:spcBef>
              <a:buClr>
                <a:srgbClr val="B31166"/>
              </a:buClr>
            </a:pPr>
            <a:r>
              <a:rPr lang="tr-TR" sz="2400" dirty="0">
                <a:solidFill>
                  <a:prstClr val="white"/>
                </a:solidFill>
              </a:rPr>
              <a:t>Böylesine farklı topluluklardan oluşan Osmanlı’da, </a:t>
            </a:r>
            <a:r>
              <a:rPr lang="tr-TR" sz="2400" dirty="0">
                <a:solidFill>
                  <a:srgbClr val="FFFF00"/>
                </a:solidFill>
              </a:rPr>
              <a:t>Tanzimat Dönemi </a:t>
            </a:r>
            <a:r>
              <a:rPr lang="tr-TR" sz="2400" dirty="0">
                <a:solidFill>
                  <a:prstClr val="white"/>
                </a:solidFill>
              </a:rPr>
              <a:t>fikirlerinin etkisi arttıkça </a:t>
            </a:r>
            <a:r>
              <a:rPr lang="tr-TR" sz="2400" dirty="0">
                <a:solidFill>
                  <a:srgbClr val="FFFF00"/>
                </a:solidFill>
              </a:rPr>
              <a:t>toplum Batı medeniyeti ile Doğu medeniyeti </a:t>
            </a:r>
            <a:r>
              <a:rPr lang="tr-TR" sz="2400" dirty="0">
                <a:solidFill>
                  <a:prstClr val="white"/>
                </a:solidFill>
              </a:rPr>
              <a:t>arasında kalmıştır. Tanzimat Dönemi’nde yabancı </a:t>
            </a:r>
            <a:r>
              <a:rPr lang="tr-TR" sz="2400" dirty="0">
                <a:solidFill>
                  <a:srgbClr val="FFFF00"/>
                </a:solidFill>
              </a:rPr>
              <a:t>dil bilen ve dış dünyadaki gerçekleri izleyen kabiliyetli devlet adamları </a:t>
            </a:r>
            <a:r>
              <a:rPr lang="tr-TR" sz="2400" dirty="0">
                <a:solidFill>
                  <a:prstClr val="white"/>
                </a:solidFill>
              </a:rPr>
              <a:t>olduğu gibi yeni devrin kültürel yapısını kavrayıp uyum sağlayamayanlar da vardı.</a:t>
            </a:r>
          </a:p>
          <a:p>
            <a:endParaRPr lang="tr-TR" dirty="0"/>
          </a:p>
        </p:txBody>
      </p:sp>
      <p:pic>
        <p:nvPicPr>
          <p:cNvPr id="4" name="Resim 3"/>
          <p:cNvPicPr>
            <a:picLocks noChangeAspect="1"/>
          </p:cNvPicPr>
          <p:nvPr/>
        </p:nvPicPr>
        <p:blipFill>
          <a:blip r:embed="rId2"/>
          <a:stretch>
            <a:fillRect/>
          </a:stretch>
        </p:blipFill>
        <p:spPr>
          <a:xfrm>
            <a:off x="1728658" y="548680"/>
            <a:ext cx="5806861" cy="2520280"/>
          </a:xfrm>
          <a:prstGeom prst="rect">
            <a:avLst/>
          </a:prstGeom>
        </p:spPr>
      </p:pic>
    </p:spTree>
    <p:extLst>
      <p:ext uri="{BB962C8B-B14F-4D97-AF65-F5344CB8AC3E}">
        <p14:creationId xmlns:p14="http://schemas.microsoft.com/office/powerpoint/2010/main" val="3654026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88640"/>
            <a:ext cx="5904656" cy="6552728"/>
          </a:xfrm>
          <a:solidFill>
            <a:schemeClr val="tx1"/>
          </a:solidFill>
        </p:spPr>
        <p:txBody>
          <a:bodyPr>
            <a:normAutofit lnSpcReduction="10000"/>
          </a:bodyPr>
          <a:lstStyle/>
          <a:p>
            <a:pPr lvl="0">
              <a:lnSpc>
                <a:spcPct val="150000"/>
              </a:lnSpc>
              <a:spcBef>
                <a:spcPts val="0"/>
              </a:spcBef>
              <a:buClr>
                <a:srgbClr val="B31166"/>
              </a:buClr>
            </a:pPr>
            <a:r>
              <a:rPr lang="tr-TR" sz="2400" dirty="0">
                <a:solidFill>
                  <a:prstClr val="white"/>
                </a:solidFill>
              </a:rPr>
              <a:t>Yabancı dili yanlış yazıp konuşan, ellerinde Fransızca gazetelerle dolaşan ve hak </a:t>
            </a:r>
            <a:r>
              <a:rPr lang="tr-TR" sz="2400" dirty="0" smtClean="0">
                <a:solidFill>
                  <a:prstClr val="white"/>
                </a:solidFill>
              </a:rPr>
              <a:t>etmedikleri görevlerde </a:t>
            </a:r>
            <a:r>
              <a:rPr lang="tr-TR" sz="2400" dirty="0">
                <a:solidFill>
                  <a:prstClr val="white"/>
                </a:solidFill>
              </a:rPr>
              <a:t>komik duruma düşen insanlar, </a:t>
            </a:r>
            <a:r>
              <a:rPr lang="tr-TR" sz="2400" dirty="0">
                <a:solidFill>
                  <a:srgbClr val="FFFF00"/>
                </a:solidFill>
              </a:rPr>
              <a:t>Ahmet Mithat Efendi’nin </a:t>
            </a:r>
            <a:r>
              <a:rPr lang="tr-TR" sz="2400" b="1" dirty="0" err="1">
                <a:solidFill>
                  <a:srgbClr val="FFFF00"/>
                </a:solidFill>
              </a:rPr>
              <a:t>Felâtun</a:t>
            </a:r>
            <a:r>
              <a:rPr lang="tr-TR" sz="2400" b="1" dirty="0">
                <a:solidFill>
                  <a:srgbClr val="FFFF00"/>
                </a:solidFill>
              </a:rPr>
              <a:t> Bey ve </a:t>
            </a:r>
            <a:r>
              <a:rPr lang="tr-TR" sz="2400" b="1" dirty="0" smtClean="0">
                <a:solidFill>
                  <a:srgbClr val="FFFF00"/>
                </a:solidFill>
              </a:rPr>
              <a:t>Râkım Efendi </a:t>
            </a:r>
            <a:r>
              <a:rPr lang="tr-TR" sz="2400" dirty="0">
                <a:solidFill>
                  <a:prstClr val="white"/>
                </a:solidFill>
              </a:rPr>
              <a:t>romanına konu olmuştur. Bu romanın iki önemli kahramanı vardır ve roman adını </a:t>
            </a:r>
            <a:r>
              <a:rPr lang="tr-TR" sz="2400" dirty="0" smtClean="0">
                <a:solidFill>
                  <a:prstClr val="white"/>
                </a:solidFill>
              </a:rPr>
              <a:t>bu kahramanlardan </a:t>
            </a:r>
            <a:r>
              <a:rPr lang="tr-TR" sz="2400" dirty="0">
                <a:solidFill>
                  <a:prstClr val="white"/>
                </a:solidFill>
              </a:rPr>
              <a:t>alır. Rakım Efendi; yetenekli, çalışkan, okuyan ve yabancı dil bilen efendi </a:t>
            </a:r>
            <a:r>
              <a:rPr lang="tr-TR" sz="2400" dirty="0" smtClean="0">
                <a:solidFill>
                  <a:prstClr val="white"/>
                </a:solidFill>
              </a:rPr>
              <a:t>bir insandır</a:t>
            </a:r>
            <a:r>
              <a:rPr lang="tr-TR" sz="2400" dirty="0">
                <a:solidFill>
                  <a:prstClr val="white"/>
                </a:solidFill>
              </a:rPr>
              <a:t>. </a:t>
            </a:r>
            <a:r>
              <a:rPr lang="tr-TR" sz="2400" dirty="0" err="1">
                <a:solidFill>
                  <a:prstClr val="white"/>
                </a:solidFill>
              </a:rPr>
              <a:t>Felatun</a:t>
            </a:r>
            <a:r>
              <a:rPr lang="tr-TR" sz="2400" dirty="0">
                <a:solidFill>
                  <a:prstClr val="white"/>
                </a:solidFill>
              </a:rPr>
              <a:t> Bey ise tembel, gösteriş budalası ve yeni hayatı yüzeysel olarak algılayıp </a:t>
            </a:r>
            <a:r>
              <a:rPr lang="tr-TR" sz="2400" dirty="0" smtClean="0">
                <a:solidFill>
                  <a:prstClr val="white"/>
                </a:solidFill>
              </a:rPr>
              <a:t>taklit eden </a:t>
            </a:r>
            <a:r>
              <a:rPr lang="tr-TR" sz="2400" dirty="0">
                <a:solidFill>
                  <a:prstClr val="white"/>
                </a:solidFill>
              </a:rPr>
              <a:t>birisidir.</a:t>
            </a:r>
          </a:p>
          <a:p>
            <a:pPr>
              <a:lnSpc>
                <a:spcPct val="150000"/>
              </a:lnSpc>
              <a:spcBef>
                <a:spcPts val="0"/>
              </a:spcBef>
            </a:pPr>
            <a:endParaRPr lang="tr-TR" dirty="0"/>
          </a:p>
        </p:txBody>
      </p:sp>
      <p:pic>
        <p:nvPicPr>
          <p:cNvPr id="4" name="Resim 3"/>
          <p:cNvPicPr>
            <a:picLocks noChangeAspect="1"/>
          </p:cNvPicPr>
          <p:nvPr/>
        </p:nvPicPr>
        <p:blipFill>
          <a:blip r:embed="rId2"/>
          <a:stretch>
            <a:fillRect/>
          </a:stretch>
        </p:blipFill>
        <p:spPr>
          <a:xfrm>
            <a:off x="6114713" y="1365166"/>
            <a:ext cx="2699792" cy="4199676"/>
          </a:xfrm>
          <a:prstGeom prst="rect">
            <a:avLst/>
          </a:prstGeom>
        </p:spPr>
      </p:pic>
    </p:spTree>
    <p:extLst>
      <p:ext uri="{BB962C8B-B14F-4D97-AF65-F5344CB8AC3E}">
        <p14:creationId xmlns:p14="http://schemas.microsoft.com/office/powerpoint/2010/main" val="2901383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116632"/>
            <a:ext cx="5184576" cy="6741368"/>
          </a:xfrm>
          <a:solidFill>
            <a:schemeClr val="tx1"/>
          </a:solidFill>
        </p:spPr>
        <p:txBody>
          <a:bodyPr>
            <a:noAutofit/>
          </a:bodyPr>
          <a:lstStyle/>
          <a:p>
            <a:pPr lvl="0">
              <a:lnSpc>
                <a:spcPct val="150000"/>
              </a:lnSpc>
              <a:spcBef>
                <a:spcPts val="0"/>
              </a:spcBef>
              <a:buClr>
                <a:srgbClr val="B31166"/>
              </a:buClr>
            </a:pPr>
            <a:r>
              <a:rPr lang="tr-TR" sz="2400" dirty="0">
                <a:solidFill>
                  <a:schemeClr val="bg1"/>
                </a:solidFill>
              </a:rPr>
              <a:t>Recaizade Mahmut Ekrem’in </a:t>
            </a:r>
            <a:r>
              <a:rPr lang="tr-TR" sz="2400" b="1" dirty="0">
                <a:solidFill>
                  <a:srgbClr val="FFFF00"/>
                </a:solidFill>
              </a:rPr>
              <a:t>Araba Sevdası </a:t>
            </a:r>
            <a:r>
              <a:rPr lang="tr-TR" sz="2400" dirty="0">
                <a:solidFill>
                  <a:schemeClr val="bg1"/>
                </a:solidFill>
              </a:rPr>
              <a:t>isimli romanı, 1870’li yıllarda geçen bir olayı </a:t>
            </a:r>
            <a:r>
              <a:rPr lang="tr-TR" sz="2400" dirty="0" smtClean="0">
                <a:solidFill>
                  <a:schemeClr val="bg1"/>
                </a:solidFill>
              </a:rPr>
              <a:t>anlatır. Romanın </a:t>
            </a:r>
            <a:r>
              <a:rPr lang="tr-TR" sz="2400" dirty="0">
                <a:solidFill>
                  <a:schemeClr val="bg1"/>
                </a:solidFill>
              </a:rPr>
              <a:t>kahramanı </a:t>
            </a:r>
            <a:r>
              <a:rPr lang="tr-TR" sz="2400" b="1" dirty="0" err="1">
                <a:solidFill>
                  <a:srgbClr val="FFFF00"/>
                </a:solidFill>
              </a:rPr>
              <a:t>Bihruz</a:t>
            </a:r>
            <a:r>
              <a:rPr lang="tr-TR" sz="2400" b="1" dirty="0">
                <a:solidFill>
                  <a:srgbClr val="FFFF00"/>
                </a:solidFill>
              </a:rPr>
              <a:t> Bey</a:t>
            </a:r>
            <a:r>
              <a:rPr lang="tr-TR" sz="2400" dirty="0">
                <a:solidFill>
                  <a:srgbClr val="FFFF00"/>
                </a:solidFill>
              </a:rPr>
              <a:t>, </a:t>
            </a:r>
            <a:r>
              <a:rPr lang="tr-TR" sz="2400" dirty="0" err="1">
                <a:solidFill>
                  <a:srgbClr val="FFFF00"/>
                </a:solidFill>
              </a:rPr>
              <a:t>alafrangalılığa</a:t>
            </a:r>
            <a:r>
              <a:rPr lang="tr-TR" sz="2400" dirty="0">
                <a:solidFill>
                  <a:srgbClr val="FFFF00"/>
                </a:solidFill>
              </a:rPr>
              <a:t> </a:t>
            </a:r>
            <a:r>
              <a:rPr lang="tr-TR" sz="2400" dirty="0">
                <a:solidFill>
                  <a:schemeClr val="bg1"/>
                </a:solidFill>
              </a:rPr>
              <a:t>özenen, şık giyinen, süsüne düşkün, </a:t>
            </a:r>
            <a:r>
              <a:rPr lang="tr-TR" sz="2400" dirty="0" smtClean="0">
                <a:solidFill>
                  <a:schemeClr val="bg1"/>
                </a:solidFill>
              </a:rPr>
              <a:t>şımarık ve </a:t>
            </a:r>
            <a:r>
              <a:rPr lang="tr-TR" sz="2400" dirty="0">
                <a:solidFill>
                  <a:schemeClr val="bg1"/>
                </a:solidFill>
              </a:rPr>
              <a:t>sorumsuz bir mirasyedidir. Hiçbir işi olmayan ve babasından kalan mirasla akşama kadar </a:t>
            </a:r>
            <a:r>
              <a:rPr lang="tr-TR" sz="2400" dirty="0" smtClean="0">
                <a:solidFill>
                  <a:schemeClr val="bg1"/>
                </a:solidFill>
              </a:rPr>
              <a:t>lüks içerisinde </a:t>
            </a:r>
            <a:r>
              <a:rPr lang="tr-TR" sz="2400" dirty="0">
                <a:solidFill>
                  <a:schemeClr val="bg1"/>
                </a:solidFill>
              </a:rPr>
              <a:t>yaşayan ve alafranga kıyafetler almak için yabancı esnafları dolaşan bir </a:t>
            </a:r>
            <a:r>
              <a:rPr lang="tr-TR" sz="2400" dirty="0" smtClean="0">
                <a:solidFill>
                  <a:schemeClr val="bg1"/>
                </a:solidFill>
              </a:rPr>
              <a:t>delikanlıdır. </a:t>
            </a:r>
            <a:endParaRPr lang="tr-TR" sz="2400" dirty="0">
              <a:solidFill>
                <a:schemeClr val="bg1"/>
              </a:solidFill>
            </a:endParaRPr>
          </a:p>
        </p:txBody>
      </p:sp>
      <p:pic>
        <p:nvPicPr>
          <p:cNvPr id="4" name="Resim 3"/>
          <p:cNvPicPr>
            <a:picLocks noChangeAspect="1"/>
          </p:cNvPicPr>
          <p:nvPr/>
        </p:nvPicPr>
        <p:blipFill>
          <a:blip r:embed="rId2"/>
          <a:stretch>
            <a:fillRect/>
          </a:stretch>
        </p:blipFill>
        <p:spPr>
          <a:xfrm>
            <a:off x="5796136" y="1415086"/>
            <a:ext cx="2664296" cy="4144460"/>
          </a:xfrm>
          <a:prstGeom prst="rect">
            <a:avLst/>
          </a:prstGeom>
        </p:spPr>
      </p:pic>
    </p:spTree>
    <p:extLst>
      <p:ext uri="{BB962C8B-B14F-4D97-AF65-F5344CB8AC3E}">
        <p14:creationId xmlns:p14="http://schemas.microsoft.com/office/powerpoint/2010/main" val="1785090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88640"/>
            <a:ext cx="4824536" cy="6480720"/>
          </a:xfrm>
          <a:solidFill>
            <a:schemeClr val="tx1"/>
          </a:solidFill>
        </p:spPr>
        <p:txBody>
          <a:bodyPr>
            <a:normAutofit/>
          </a:bodyPr>
          <a:lstStyle/>
          <a:p>
            <a:pPr lvl="0">
              <a:lnSpc>
                <a:spcPct val="150000"/>
              </a:lnSpc>
              <a:spcBef>
                <a:spcPts val="0"/>
              </a:spcBef>
              <a:buClr>
                <a:srgbClr val="B31166"/>
              </a:buClr>
            </a:pPr>
            <a:r>
              <a:rPr lang="tr-TR" sz="2400" dirty="0">
                <a:solidFill>
                  <a:srgbClr val="FFFF00"/>
                </a:solidFill>
              </a:rPr>
              <a:t>Kır kahvelerinde ve Çamlıca’daki mesire yerlerinde </a:t>
            </a:r>
            <a:r>
              <a:rPr lang="tr-TR" sz="2400" dirty="0">
                <a:solidFill>
                  <a:prstClr val="white"/>
                </a:solidFill>
              </a:rPr>
              <a:t>arabasıyla caka satmakta ve bozuk Fransızcasıyla kendini göstermeye çalışmaktadır. Bu romanda Tanzimat’la birlikte günlük yaşamdaki değişiklikler, özenti ve Batı taklitçiliğinin zararları ile Batılılaşmanın nasıl yanlış anlaşıldığı çok güzel bir şekilde ifade edilmiştir.</a:t>
            </a:r>
          </a:p>
          <a:p>
            <a:endParaRPr lang="tr-TR" dirty="0"/>
          </a:p>
        </p:txBody>
      </p:sp>
      <p:pic>
        <p:nvPicPr>
          <p:cNvPr id="4" name="Resim 3"/>
          <p:cNvPicPr>
            <a:picLocks noChangeAspect="1"/>
          </p:cNvPicPr>
          <p:nvPr/>
        </p:nvPicPr>
        <p:blipFill>
          <a:blip r:embed="rId2"/>
          <a:stretch>
            <a:fillRect/>
          </a:stretch>
        </p:blipFill>
        <p:spPr>
          <a:xfrm>
            <a:off x="5148064" y="1772816"/>
            <a:ext cx="3744416" cy="3744416"/>
          </a:xfrm>
          <a:prstGeom prst="rect">
            <a:avLst/>
          </a:prstGeom>
        </p:spPr>
      </p:pic>
    </p:spTree>
    <p:extLst>
      <p:ext uri="{BB962C8B-B14F-4D97-AF65-F5344CB8AC3E}">
        <p14:creationId xmlns:p14="http://schemas.microsoft.com/office/powerpoint/2010/main" val="650179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İyon Toplantı Odası">
  <a:themeElements>
    <a:clrScheme name="İyon Toplantı Odası">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yon Toplantı Odası">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İyon Toplantı Odası">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Özel 5">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1539</TotalTime>
  <Words>1102</Words>
  <Application>Microsoft Office PowerPoint</Application>
  <PresentationFormat>Ekran Gösterisi (4:3)</PresentationFormat>
  <Paragraphs>25</Paragraphs>
  <Slides>20</Slides>
  <Notes>1</Notes>
  <HiddenSlides>0</HiddenSlides>
  <MMClips>0</MMClips>
  <ScaleCrop>false</ScaleCrop>
  <HeadingPairs>
    <vt:vector size="6" baseType="variant">
      <vt:variant>
        <vt:lpstr>Kullanılan Yazı Tipleri</vt:lpstr>
      </vt:variant>
      <vt:variant>
        <vt:i4>6</vt:i4>
      </vt:variant>
      <vt:variant>
        <vt:lpstr>Tema</vt:lpstr>
      </vt:variant>
      <vt:variant>
        <vt:i4>2</vt:i4>
      </vt:variant>
      <vt:variant>
        <vt:lpstr>Slayt Başlıkları</vt:lpstr>
      </vt:variant>
      <vt:variant>
        <vt:i4>20</vt:i4>
      </vt:variant>
    </vt:vector>
  </HeadingPairs>
  <TitlesOfParts>
    <vt:vector size="28" baseType="lpstr">
      <vt:lpstr>Arial</vt:lpstr>
      <vt:lpstr>BookmanOldStyle</vt:lpstr>
      <vt:lpstr>Calibri</vt:lpstr>
      <vt:lpstr>Century Gothic</vt:lpstr>
      <vt:lpstr>Times New Roman</vt:lpstr>
      <vt:lpstr>Wingdings 3</vt:lpstr>
      <vt:lpstr>1_İyon Toplantı Odası</vt:lpstr>
      <vt:lpstr>İyon Toplantı Odası</vt:lpstr>
      <vt:lpstr>PowerPoint Sunusu</vt:lpstr>
      <vt:lpstr>C) OSMANLI DEVLETİ’NDE TOPLUM</vt:lpstr>
      <vt:lpstr>2.4. Tanzimat Sonrası Osmanlı Toplumu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93 Harbi, Balkan Savaşları ve Günümüzdeki Göçler</vt:lpstr>
      <vt:lpstr>PowerPoint Sunusu</vt:lpstr>
      <vt:lpstr>PowerPoint Sunusu</vt:lpstr>
      <vt:lpstr>PowerPoint Sunusu</vt:lpstr>
    </vt:vector>
  </TitlesOfParts>
  <Company>MOTUN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İLK TÜRK DEVLETLERİNDE DEVLET TEŞKİLATI</dc:title>
  <dc:creator>motun</dc:creator>
  <cp:lastModifiedBy>toshiba</cp:lastModifiedBy>
  <cp:revision>136</cp:revision>
  <dcterms:created xsi:type="dcterms:W3CDTF">2014-09-16T17:27:29Z</dcterms:created>
  <dcterms:modified xsi:type="dcterms:W3CDTF">2020-11-13T18:02:33Z</dcterms:modified>
</cp:coreProperties>
</file>