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45"/>
  </p:notesMasterIdLst>
  <p:sldIdLst>
    <p:sldId id="439" r:id="rId2"/>
    <p:sldId id="258" r:id="rId3"/>
    <p:sldId id="473" r:id="rId4"/>
    <p:sldId id="340" r:id="rId5"/>
    <p:sldId id="375" r:id="rId6"/>
    <p:sldId id="474" r:id="rId7"/>
    <p:sldId id="259" r:id="rId8"/>
    <p:sldId id="475" r:id="rId9"/>
    <p:sldId id="455" r:id="rId10"/>
    <p:sldId id="479" r:id="rId11"/>
    <p:sldId id="476" r:id="rId12"/>
    <p:sldId id="477" r:id="rId13"/>
    <p:sldId id="478" r:id="rId14"/>
    <p:sldId id="480" r:id="rId15"/>
    <p:sldId id="481" r:id="rId16"/>
    <p:sldId id="482" r:id="rId17"/>
    <p:sldId id="451" r:id="rId18"/>
    <p:sldId id="486" r:id="rId19"/>
    <p:sldId id="457" r:id="rId20"/>
    <p:sldId id="487" r:id="rId21"/>
    <p:sldId id="456" r:id="rId22"/>
    <p:sldId id="488" r:id="rId23"/>
    <p:sldId id="495" r:id="rId24"/>
    <p:sldId id="376" r:id="rId25"/>
    <p:sldId id="483" r:id="rId26"/>
    <p:sldId id="496" r:id="rId27"/>
    <p:sldId id="484" r:id="rId28"/>
    <p:sldId id="497" r:id="rId29"/>
    <p:sldId id="485" r:id="rId30"/>
    <p:sldId id="377" r:id="rId31"/>
    <p:sldId id="489" r:id="rId32"/>
    <p:sldId id="498" r:id="rId33"/>
    <p:sldId id="378" r:id="rId34"/>
    <p:sldId id="490" r:id="rId35"/>
    <p:sldId id="458" r:id="rId36"/>
    <p:sldId id="379" r:id="rId37"/>
    <p:sldId id="452" r:id="rId38"/>
    <p:sldId id="493" r:id="rId39"/>
    <p:sldId id="491" r:id="rId40"/>
    <p:sldId id="494" r:id="rId41"/>
    <p:sldId id="492" r:id="rId42"/>
    <p:sldId id="280" r:id="rId43"/>
    <p:sldId id="440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B7D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103" autoAdjust="0"/>
    <p:restoredTop sz="93357" autoAdjust="0"/>
  </p:normalViewPr>
  <p:slideViewPr>
    <p:cSldViewPr>
      <p:cViewPr varScale="1">
        <p:scale>
          <a:sx n="69" d="100"/>
          <a:sy n="69" d="100"/>
        </p:scale>
        <p:origin x="13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1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803C3-681F-46F0-8440-E455A73ED5F3}" type="datetimeFigureOut">
              <a:rPr lang="tr-TR" smtClean="0"/>
              <a:t>29.09.2026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9BBE0-A803-4112-A6C3-92DA1D388F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11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9BBE0-A803-4112-A6C3-92DA1D388FF5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2040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9/29/2026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alpha val="60000"/>
                  </a:prstClr>
                </a:solidFill>
              </a:rPr>
              <a:t>
              </a:t>
            </a:r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6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17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69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6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5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48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20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0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6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5587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05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98707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491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35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>
                <a:solidFill>
                  <a:srgbClr val="B31166"/>
                </a:solidFill>
              </a:rPr>
              <a:pPr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04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A4BE8BF-C350-4638-8BA4-66C0118E158C}" type="slidenum">
              <a:rPr lang="tr-TR"/>
              <a:pPr/>
              <a:t>‹#›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887861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2BE451C3-0FF4-47C4-B829-773ADF60F88C}" type="datetimeFigureOut">
              <a:rPr lang="en-US" smtClean="0">
                <a:solidFill>
                  <a:srgbClr val="B31166"/>
                </a:solidFill>
              </a:rPr>
              <a:pPr defTabSz="342900"/>
              <a:t>9/29/2026</a:t>
            </a:fld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r>
              <a:rPr lang="en-US" smtClean="0">
                <a:solidFill>
                  <a:srgbClr val="B31166"/>
                </a:solidFill>
              </a:rPr>
              <a:t>
              </a:t>
            </a:r>
            <a:endParaRPr lang="en-US" dirty="0">
              <a:solidFill>
                <a:srgbClr val="B3116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85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5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724128" y="2602915"/>
            <a:ext cx="2664296" cy="1114117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endParaRPr lang="tr-TR" sz="2400" dirty="0" smtClean="0"/>
          </a:p>
          <a:p>
            <a:pPr algn="ctr"/>
            <a:r>
              <a:rPr lang="tr-TR" sz="2400" b="1" dirty="0" smtClean="0">
                <a:solidFill>
                  <a:srgbClr val="FFFF00"/>
                </a:solidFill>
              </a:rPr>
              <a:t>ARİF ÖZBEYLİ</a:t>
            </a:r>
            <a:endParaRPr lang="tr-TR" sz="2400" b="1" dirty="0">
              <a:solidFill>
                <a:srgbClr val="FFFF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2439"/>
          <a:stretch/>
        </p:blipFill>
        <p:spPr>
          <a:xfrm>
            <a:off x="323528" y="476672"/>
            <a:ext cx="443257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0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6718" t="20469" r="36718" b="10625"/>
          <a:stretch/>
        </p:blipFill>
        <p:spPr>
          <a:xfrm>
            <a:off x="2123728" y="14064"/>
            <a:ext cx="4968552" cy="6843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7773" t="23543" r="35108" b="28223"/>
          <a:stretch/>
        </p:blipFill>
        <p:spPr>
          <a:xfrm>
            <a:off x="1403648" y="0"/>
            <a:ext cx="6048672" cy="6048672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398890" y="6021842"/>
            <a:ext cx="6053430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</a:rPr>
              <a:t>1729’da Sultan III. </a:t>
            </a:r>
            <a:r>
              <a:rPr lang="tr-TR" sz="1200" dirty="0" err="1">
                <a:solidFill>
                  <a:schemeClr val="bg1"/>
                </a:solidFill>
              </a:rPr>
              <a:t>Ahmed</a:t>
            </a:r>
            <a:r>
              <a:rPr lang="tr-TR" sz="1200" dirty="0">
                <a:solidFill>
                  <a:schemeClr val="bg1"/>
                </a:solidFill>
              </a:rPr>
              <a:t> tarafından Ayasofya Meydanı’na inşa ettirilen III. </a:t>
            </a:r>
            <a:r>
              <a:rPr lang="tr-TR" sz="1200" dirty="0" err="1">
                <a:solidFill>
                  <a:schemeClr val="bg1"/>
                </a:solidFill>
              </a:rPr>
              <a:t>Ahmed</a:t>
            </a:r>
            <a:r>
              <a:rPr lang="tr-TR" sz="1200" dirty="0">
                <a:solidFill>
                  <a:schemeClr val="bg1"/>
                </a:solidFill>
              </a:rPr>
              <a:t> Çeşmesi, İstanbul</a:t>
            </a:r>
          </a:p>
        </p:txBody>
      </p:sp>
    </p:spTree>
    <p:extLst>
      <p:ext uri="{BB962C8B-B14F-4D97-AF65-F5344CB8AC3E}">
        <p14:creationId xmlns:p14="http://schemas.microsoft.com/office/powerpoint/2010/main" val="308617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918325" y="1268760"/>
            <a:ext cx="7884368" cy="507831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FFFF00"/>
                </a:solidFill>
              </a:rPr>
              <a:t>1683 Viyana Kuşatması </a:t>
            </a:r>
            <a:r>
              <a:rPr lang="tr-TR" sz="2400" dirty="0">
                <a:solidFill>
                  <a:schemeClr val="bg1"/>
                </a:solidFill>
              </a:rPr>
              <a:t>ile başlayıp </a:t>
            </a:r>
            <a:r>
              <a:rPr lang="tr-TR" sz="2400" dirty="0">
                <a:solidFill>
                  <a:srgbClr val="FFFF00"/>
                </a:solidFill>
              </a:rPr>
              <a:t>1789 Fransız İhtilali</a:t>
            </a:r>
            <a:r>
              <a:rPr lang="tr-TR" sz="2400" dirty="0">
                <a:solidFill>
                  <a:schemeClr val="bg1"/>
                </a:solidFill>
              </a:rPr>
              <a:t>’ne kadar yaşanan dönemde Avrupa’nın </a:t>
            </a:r>
            <a:r>
              <a:rPr lang="tr-TR" sz="2400" dirty="0" smtClean="0">
                <a:solidFill>
                  <a:schemeClr val="bg1"/>
                </a:solidFill>
              </a:rPr>
              <a:t>önemli güçlerinden </a:t>
            </a:r>
            <a:r>
              <a:rPr lang="tr-TR" sz="2400" dirty="0">
                <a:solidFill>
                  <a:srgbClr val="FFFF00"/>
                </a:solidFill>
              </a:rPr>
              <a:t>Avusturya </a:t>
            </a:r>
            <a:r>
              <a:rPr lang="tr-TR" sz="2400" dirty="0" err="1">
                <a:solidFill>
                  <a:srgbClr val="FFFF00"/>
                </a:solidFill>
              </a:rPr>
              <a:t>Arşidüklüğü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ve </a:t>
            </a:r>
            <a:r>
              <a:rPr lang="tr-TR" sz="2400" dirty="0">
                <a:solidFill>
                  <a:srgbClr val="FFFF00"/>
                </a:solidFill>
              </a:rPr>
              <a:t>Rus </a:t>
            </a:r>
            <a:r>
              <a:rPr lang="tr-TR" sz="2400" dirty="0" err="1">
                <a:solidFill>
                  <a:srgbClr val="FFFF00"/>
                </a:solidFill>
              </a:rPr>
              <a:t>Çarlığı’yla</a:t>
            </a:r>
            <a:r>
              <a:rPr lang="tr-TR" sz="2400" dirty="0">
                <a:solidFill>
                  <a:schemeClr val="bg1"/>
                </a:solidFill>
              </a:rPr>
              <a:t> pek çok kez karşı karşıya gelen Osmanlı </a:t>
            </a:r>
            <a:r>
              <a:rPr lang="tr-TR" sz="2400" dirty="0" smtClean="0">
                <a:solidFill>
                  <a:schemeClr val="bg1"/>
                </a:solidFill>
              </a:rPr>
              <a:t>Devleti, bu </a:t>
            </a:r>
            <a:r>
              <a:rPr lang="tr-TR" sz="2400" dirty="0">
                <a:solidFill>
                  <a:schemeClr val="bg1"/>
                </a:solidFill>
              </a:rPr>
              <a:t>devletlerle girdiği siyasi ve askerî mücadeleleri çoğunlukla kaybetti. Buna rağmen </a:t>
            </a:r>
            <a:r>
              <a:rPr lang="tr-TR" sz="2400" dirty="0">
                <a:solidFill>
                  <a:srgbClr val="FFFF00"/>
                </a:solidFill>
              </a:rPr>
              <a:t>üç kıtaya </a:t>
            </a:r>
            <a:r>
              <a:rPr lang="tr-TR" sz="2400" dirty="0" smtClean="0">
                <a:solidFill>
                  <a:srgbClr val="FFFF00"/>
                </a:solidFill>
              </a:rPr>
              <a:t>yayılan toprakları </a:t>
            </a:r>
            <a:r>
              <a:rPr lang="tr-TR" sz="2400" dirty="0">
                <a:solidFill>
                  <a:srgbClr val="FFFF00"/>
                </a:solidFill>
              </a:rPr>
              <a:t>ve askerî nüfuz alanlarıyla </a:t>
            </a:r>
            <a:r>
              <a:rPr lang="tr-TR" sz="2400" dirty="0">
                <a:solidFill>
                  <a:schemeClr val="bg1"/>
                </a:solidFill>
              </a:rPr>
              <a:t>dönemin en büyük devletlerinden biri olma özelliğini korudu.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918325" y="188640"/>
            <a:ext cx="1274708" cy="369332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FF00"/>
                </a:solidFill>
              </a:rPr>
              <a:t>Başlarken</a:t>
            </a:r>
          </a:p>
        </p:txBody>
      </p:sp>
    </p:spTree>
    <p:extLst>
      <p:ext uri="{BB962C8B-B14F-4D97-AF65-F5344CB8AC3E}">
        <p14:creationId xmlns:p14="http://schemas.microsoft.com/office/powerpoint/2010/main" val="661786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323528" y="548680"/>
            <a:ext cx="8363272" cy="6048672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tr-TR" dirty="0" smtClean="0">
                <a:solidFill>
                  <a:schemeClr val="bg1"/>
                </a:solidFill>
              </a:rPr>
              <a:t>1718- 1730 </a:t>
            </a:r>
            <a:r>
              <a:rPr lang="tr-TR" dirty="0">
                <a:solidFill>
                  <a:schemeClr val="bg1"/>
                </a:solidFill>
              </a:rPr>
              <a:t>yılları arasında yaşanan ve Lale Devri olarak adlandırılan zaman zarfında Avrupalı ülkelerle </a:t>
            </a:r>
            <a:r>
              <a:rPr lang="tr-TR" dirty="0" smtClean="0">
                <a:solidFill>
                  <a:schemeClr val="bg1"/>
                </a:solidFill>
              </a:rPr>
              <a:t>kurduğu </a:t>
            </a:r>
            <a:r>
              <a:rPr lang="tr-TR" dirty="0">
                <a:solidFill>
                  <a:schemeClr val="bg1"/>
                </a:solidFill>
              </a:rPr>
              <a:t>diplomatik ilişkileri yeniden yapılandıran Osmanlı Devleti, dış politikada sağlanan barış ve </a:t>
            </a:r>
            <a:r>
              <a:rPr lang="tr-TR" dirty="0" smtClean="0">
                <a:solidFill>
                  <a:schemeClr val="bg1"/>
                </a:solidFill>
              </a:rPr>
              <a:t>istikrar sayesinde </a:t>
            </a:r>
            <a:r>
              <a:rPr lang="tr-TR" dirty="0">
                <a:solidFill>
                  <a:schemeClr val="bg1"/>
                </a:solidFill>
              </a:rPr>
              <a:t>birçok toplumsal, kültürel ve sanatsal dönüşüme imza attı. XVIII. yüzyılda Portekiz ve </a:t>
            </a:r>
            <a:r>
              <a:rPr lang="tr-TR" dirty="0" smtClean="0">
                <a:solidFill>
                  <a:schemeClr val="bg1"/>
                </a:solidFill>
              </a:rPr>
              <a:t>Osmanlı topraklarında </a:t>
            </a:r>
            <a:r>
              <a:rPr lang="tr-TR" dirty="0">
                <a:solidFill>
                  <a:schemeClr val="bg1"/>
                </a:solidFill>
              </a:rPr>
              <a:t>meydana gelen </a:t>
            </a:r>
            <a:r>
              <a:rPr lang="tr-TR" dirty="0">
                <a:solidFill>
                  <a:srgbClr val="FFFF00"/>
                </a:solidFill>
              </a:rPr>
              <a:t>1755 Lizbon ve 1766 İstanbul depremleri </a:t>
            </a:r>
            <a:r>
              <a:rPr lang="tr-TR" dirty="0">
                <a:solidFill>
                  <a:schemeClr val="bg1"/>
                </a:solidFill>
              </a:rPr>
              <a:t>ise yaşandığı coğrafyalarda </a:t>
            </a:r>
            <a:r>
              <a:rPr lang="tr-TR" dirty="0" smtClean="0">
                <a:solidFill>
                  <a:srgbClr val="FFFF00"/>
                </a:solidFill>
              </a:rPr>
              <a:t>idari, sosyal </a:t>
            </a:r>
            <a:r>
              <a:rPr lang="tr-TR" dirty="0">
                <a:solidFill>
                  <a:srgbClr val="FFFF00"/>
                </a:solidFill>
              </a:rPr>
              <a:t>ve ekonomik açıdan büyük yıkımlara neden oldu</a:t>
            </a:r>
            <a:r>
              <a:rPr lang="tr-TR" dirty="0">
                <a:solidFill>
                  <a:schemeClr val="bg1"/>
                </a:solidFill>
              </a:rPr>
              <a:t>. Aynı dönemde gerçekleşen </a:t>
            </a:r>
            <a:r>
              <a:rPr lang="tr-TR" dirty="0">
                <a:solidFill>
                  <a:srgbClr val="FFFF00"/>
                </a:solidFill>
              </a:rPr>
              <a:t>Sanayi Devrimi </a:t>
            </a:r>
            <a:r>
              <a:rPr lang="tr-TR" dirty="0" smtClean="0">
                <a:solidFill>
                  <a:srgbClr val="FFFF00"/>
                </a:solidFill>
              </a:rPr>
              <a:t>de </a:t>
            </a:r>
            <a:r>
              <a:rPr lang="tr-TR" dirty="0" smtClean="0">
                <a:solidFill>
                  <a:schemeClr val="bg1"/>
                </a:solidFill>
              </a:rPr>
              <a:t>dünya </a:t>
            </a:r>
            <a:r>
              <a:rPr lang="tr-TR" dirty="0">
                <a:solidFill>
                  <a:schemeClr val="bg1"/>
                </a:solidFill>
              </a:rPr>
              <a:t>genelinde büyük değişimlerin önünü açtı. </a:t>
            </a:r>
            <a:r>
              <a:rPr lang="tr-TR" dirty="0">
                <a:solidFill>
                  <a:srgbClr val="FFFF00"/>
                </a:solidFill>
              </a:rPr>
              <a:t>Sanayi Devrimi </a:t>
            </a:r>
            <a:r>
              <a:rPr lang="tr-TR" dirty="0">
                <a:solidFill>
                  <a:schemeClr val="bg1"/>
                </a:solidFill>
              </a:rPr>
              <a:t>sonrasında </a:t>
            </a:r>
            <a:r>
              <a:rPr lang="tr-TR" dirty="0">
                <a:solidFill>
                  <a:srgbClr val="FFFF00"/>
                </a:solidFill>
              </a:rPr>
              <a:t>siyasi, sosyal ve </a:t>
            </a:r>
            <a:r>
              <a:rPr lang="tr-TR" dirty="0" smtClean="0">
                <a:solidFill>
                  <a:srgbClr val="FFFF00"/>
                </a:solidFill>
              </a:rPr>
              <a:t>ekonomik alanlarda </a:t>
            </a:r>
            <a:r>
              <a:rPr lang="tr-TR" dirty="0">
                <a:solidFill>
                  <a:srgbClr val="FFFF00"/>
                </a:solidFill>
              </a:rPr>
              <a:t>y</a:t>
            </a:r>
            <a:r>
              <a:rPr lang="tr-TR" dirty="0">
                <a:solidFill>
                  <a:schemeClr val="bg1"/>
                </a:solidFill>
              </a:rPr>
              <a:t>aşanan gelişmeler insanların düşünce biçimlerini ve yaşam tarzlarını derinden etkiledi.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077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58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124743"/>
            <a:ext cx="8712968" cy="5328593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tr-TR" sz="2800" dirty="0">
                <a:solidFill>
                  <a:schemeClr val="bg1"/>
                </a:solidFill>
              </a:rPr>
              <a:t>Osmanlı Devleti XVII. yüzyılın ilk yarısında Orta Avrupa hâkimiyeti için </a:t>
            </a:r>
            <a:r>
              <a:rPr lang="tr-TR" sz="2800" dirty="0" err="1" smtClean="0">
                <a:solidFill>
                  <a:srgbClr val="FFFF00"/>
                </a:solidFill>
              </a:rPr>
              <a:t>Habsburglarla</a:t>
            </a:r>
            <a:r>
              <a:rPr lang="tr-TR" sz="2800" dirty="0" smtClean="0">
                <a:solidFill>
                  <a:srgbClr val="FFFF00"/>
                </a:solidFill>
              </a:rPr>
              <a:t> </a:t>
            </a:r>
            <a:r>
              <a:rPr lang="tr-TR" sz="2800" dirty="0">
                <a:solidFill>
                  <a:schemeClr val="bg1"/>
                </a:solidFill>
              </a:rPr>
              <a:t>mücadele ederken çeşitli sorunlarla karşı karşıya kaldı. Buna </a:t>
            </a:r>
            <a:r>
              <a:rPr lang="tr-TR" sz="2800" dirty="0" smtClean="0">
                <a:solidFill>
                  <a:schemeClr val="bg1"/>
                </a:solidFill>
              </a:rPr>
              <a:t>rağmen </a:t>
            </a:r>
            <a:r>
              <a:rPr lang="tr-TR" sz="2800" dirty="0">
                <a:solidFill>
                  <a:schemeClr val="bg1"/>
                </a:solidFill>
              </a:rPr>
              <a:t>ordudaki askerî </a:t>
            </a:r>
            <a:r>
              <a:rPr lang="tr-TR" sz="2800" dirty="0" smtClean="0">
                <a:solidFill>
                  <a:schemeClr val="bg1"/>
                </a:solidFill>
              </a:rPr>
              <a:t>dönüşümü gerçekleştirebilen </a:t>
            </a:r>
            <a:r>
              <a:rPr lang="tr-TR" sz="2800" dirty="0">
                <a:solidFill>
                  <a:schemeClr val="bg1"/>
                </a:solidFill>
              </a:rPr>
              <a:t>Osmanlılar, </a:t>
            </a:r>
            <a:r>
              <a:rPr lang="tr-TR" sz="2800" dirty="0" smtClean="0">
                <a:solidFill>
                  <a:schemeClr val="bg1"/>
                </a:solidFill>
              </a:rPr>
              <a:t>Avrupa’da </a:t>
            </a:r>
            <a:r>
              <a:rPr lang="tr-TR" sz="2800" dirty="0" smtClean="0">
                <a:solidFill>
                  <a:srgbClr val="FFFF00"/>
                </a:solidFill>
              </a:rPr>
              <a:t>Tuna </a:t>
            </a:r>
            <a:r>
              <a:rPr lang="tr-TR" sz="2800" dirty="0">
                <a:solidFill>
                  <a:srgbClr val="FFFF00"/>
                </a:solidFill>
              </a:rPr>
              <a:t>Nehri’nin kuzeyinde </a:t>
            </a:r>
            <a:r>
              <a:rPr lang="tr-TR" sz="2800" dirty="0">
                <a:solidFill>
                  <a:schemeClr val="bg1"/>
                </a:solidFill>
              </a:rPr>
              <a:t>kalan topraklardaki </a:t>
            </a:r>
            <a:r>
              <a:rPr lang="tr-TR" sz="2800" dirty="0">
                <a:solidFill>
                  <a:srgbClr val="FFFF00"/>
                </a:solidFill>
              </a:rPr>
              <a:t>varlığını korumayı </a:t>
            </a:r>
            <a:r>
              <a:rPr lang="tr-TR" sz="2800" dirty="0">
                <a:solidFill>
                  <a:schemeClr val="bg1"/>
                </a:solidFill>
              </a:rPr>
              <a:t>başardı.</a:t>
            </a:r>
            <a:endParaRPr lang="tr-TR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51520" y="232939"/>
            <a:ext cx="8712968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FFFF00"/>
                </a:solidFill>
              </a:rPr>
              <a:t>1.1. Osmanlı Devleti’nin 1683-1789 Yılları Arasındaki</a:t>
            </a:r>
          </a:p>
          <a:p>
            <a:r>
              <a:rPr lang="tr-TR" sz="2400" b="1" dirty="0">
                <a:solidFill>
                  <a:srgbClr val="FFFF00"/>
                </a:solidFill>
              </a:rPr>
              <a:t>Siyasi ve Askerî Mücadeleleri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9523" t="27360" r="25649" b="18500"/>
          <a:stretch/>
        </p:blipFill>
        <p:spPr>
          <a:xfrm>
            <a:off x="467544" y="332656"/>
            <a:ext cx="8483853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32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3600689"/>
            <a:ext cx="9144000" cy="3242178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Köprülü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Paşa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(1656-1661) ve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Köprülü Fazıl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Paşa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1661-1676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dönemlerinde askerî ve mali alanlarda yapılan ıslahatlarla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fetih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gücü yeniden harekete geçirildi. Orta Avrupa’da stratejik önem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taşıyan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Varad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(1660), Uyvar (1663) ve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Kamaniçe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(1672)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kalelerinin fethedilmesi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Osmanlı’nın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Avrupa’ya yönelik hedeflerinden vazgeçmediğini ortaya koydu.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0"/>
            <a:ext cx="5300062" cy="360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5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3538730"/>
            <a:ext cx="9144000" cy="331927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Ayrıca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Venedik’in elinde bulunan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Girit Adası’nın fethedilmesi (1669)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Devleti’nin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Doğu Akdeniz’deki hâkimiyetini güçlendirdi.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Köprülü Fazıl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Ahmed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Paşa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’nın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vefatından (1676) sonra sadrazamlık makamına atanan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Merzifonlu Kara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Mustafa Paşa da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Çehrin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Seferi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sonucunda Osmanlı Devleti’nin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üstünlüğünü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 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Çarlığı’na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kez daha göstermiş oldu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819" y="-17334"/>
            <a:ext cx="5234377" cy="355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6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8969" t="53937" r="25096" b="17516"/>
          <a:stretch/>
        </p:blipFill>
        <p:spPr>
          <a:xfrm>
            <a:off x="265280" y="332656"/>
            <a:ext cx="8861952" cy="309634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3573016"/>
            <a:ext cx="5292846" cy="281659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4"/>
          <a:srcRect l="24542" t="38188" r="62729" b="27360"/>
          <a:stretch/>
        </p:blipFill>
        <p:spPr>
          <a:xfrm>
            <a:off x="1043608" y="3869332"/>
            <a:ext cx="165618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6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4086084"/>
            <a:ext cx="9144000" cy="2771916"/>
          </a:xfrm>
          <a:solidFill>
            <a:srgbClr val="002060"/>
          </a:solidFill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Merzifonlu Kara Mustafa Paşa’nın yeni hedefi Avusturya’ydı. 1683 yılı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başlarında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Padişah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(Avcı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başkanlığında toplanan Divan-ı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Hümayunda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Avusturya üzerine bir sefer düzenleme kararı alındı. Aynı yılın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mayıs ayında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ordusunun başında Belgrad’a kadar ilerleyen IV. 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burada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Merzifonlu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 Mustafa Paşa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serdar-ı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ekrem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atadı. Uzun bir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yolculuğun ardından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Temmuz 1683’te Osmanlı ordusu Viyana’yı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kuşattı.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7824" t="18500" r="14027" b="11609"/>
          <a:stretch/>
        </p:blipFill>
        <p:spPr>
          <a:xfrm>
            <a:off x="2084637" y="26252"/>
            <a:ext cx="4974725" cy="405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8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5508104" cy="6858000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Viyana Kuşatması devam ederken Leh ve Alman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kuvvetleri,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Eylül 1683’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 yapılan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Kahlenberg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Muharebesi’nde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ordusunu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bozguna uğrattı. Osmanlılar bu yenilginin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Belgrad’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 çekildi.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Lehistan Kralı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Sobieski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komutasındaki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müttefik güçleri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Ekim’de Osmanlı hâkimiyetindeki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Ciğerdelen Kalesi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ele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geçirince bu galibiyetlerden cesaret alan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Avusturya, Venedik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Lehistan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5 Mart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1684’te Papa XI.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Innocentius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’un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İnosentiyus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öncülüğünde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Kutsal İttifak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adlı bir birlik kurdu.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6718" t="29328" r="39485" b="15548"/>
          <a:stretch/>
        </p:blipFill>
        <p:spPr>
          <a:xfrm>
            <a:off x="5508104" y="872716"/>
            <a:ext cx="363589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5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583264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Böylece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İmparator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Leopold'</a:t>
            </a:r>
            <a:r>
              <a:rPr lang="tr-TR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Devleti'ne karşı Haziran 1683'te başladığı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ittifak arayışı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Papalığın maddi ve manevi desteğiyle sonuçlanmış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oldu. Osmanlı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Devleti, 1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686'da Rus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Çarlığı'nın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katıldığı bu birlikle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barış görüşmelerinin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başladığı 1698’e kadar yaklaşık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dört yıl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boyunca dört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cephede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birden mücadele etti. Kutsal İttifak güçleriyle yapılan savaşlarda art arda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mağlubiyetler alınması ve Osmanlı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devlet adamlarında kaybedilen toprakların mevcut şartlarda geri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alınamayacağı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fikrinin ağırlık kazanması üzerine Osmanlı Devleti barış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istemek zorunda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kaldı. 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52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9144000" cy="3356992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Bugünkü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Sırbistan sınırları içinde bulunan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Karlofça’da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Avusturya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Venedik, Lehistan ve Rus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Çarlığı’na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mensup Kutsal İttifak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temsilcileri ile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 adamları arasında 13 Kasım 1698’de barış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görüşmeleri başladı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Ocak 1699’da imzalanan Karlofça Antlaşması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’yla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Osmanlı-Kutsal İttifak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Savaşları sona erdi.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2"/>
          <a:srcRect l="38379" t="23422" r="17900" b="31297"/>
          <a:stretch/>
        </p:blipFill>
        <p:spPr>
          <a:xfrm>
            <a:off x="1565699" y="3356992"/>
            <a:ext cx="6012602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0" y="0"/>
            <a:ext cx="5630970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 ile Rus Çarlığı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arasındaki sorunlar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görüşmelerde çözülemedi.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1700 yılında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iki devlet arasında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imzalanan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 Antlaşması’yla Osmanlı Devleti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Azak Kalesi’ni Rus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Çarlığı’na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bıraktı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Rusların İstanbul’da sürekli olarak bir elçi bulundurma talebini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 etti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Ayrıca bu antlaşmayla daha önce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Moskof prensi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adlandırdığı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 çarının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çarlık,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imparatorluk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ünvanını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resmen tanımak zorunda kaldı.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970" y="2204864"/>
            <a:ext cx="3523793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5652120" cy="6858000"/>
          </a:xfrm>
          <a:solidFill>
            <a:srgbClr val="002060"/>
          </a:solidFill>
        </p:spPr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170000"/>
              </a:lnSpc>
              <a:spcBef>
                <a:spcPts val="0"/>
              </a:spcBef>
            </a:pP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Karlofça ve İstanbul </a:t>
            </a:r>
            <a:r>
              <a:rPr lang="tr-TR" sz="2800" b="1" dirty="0" err="1">
                <a:solidFill>
                  <a:srgbClr val="FFFF00"/>
                </a:solidFill>
                <a:cs typeface="Times New Roman" pitchFamily="18" charset="0"/>
              </a:rPr>
              <a:t>Antlaşmaları</a:t>
            </a:r>
            <a:r>
              <a:rPr lang="tr-TR" sz="2800" b="1" dirty="0" err="1">
                <a:solidFill>
                  <a:schemeClr val="bg1"/>
                </a:solidFill>
                <a:cs typeface="Times New Roman" pitchFamily="18" charset="0"/>
              </a:rPr>
              <a:t>’yla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 kaybedilen toprakları geri almak isteyen </a:t>
            </a:r>
            <a:r>
              <a:rPr lang="tr-TR" sz="2800" b="1" dirty="0" smtClean="0">
                <a:solidFill>
                  <a:schemeClr val="bg1"/>
                </a:solidFill>
                <a:cs typeface="Times New Roman" pitchFamily="18" charset="0"/>
              </a:rPr>
              <a:t>Osmanlı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Devleti; XVIII. yüzyıl başlarında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Avusturya, Venedik ve Rus Çarlığı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ile </a:t>
            </a:r>
            <a:r>
              <a:rPr lang="tr-TR" sz="2800" b="1" dirty="0" smtClean="0">
                <a:solidFill>
                  <a:schemeClr val="bg1"/>
                </a:solidFill>
                <a:cs typeface="Times New Roman" pitchFamily="18" charset="0"/>
              </a:rPr>
              <a:t>mücadele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etmeye devam etti.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Rus </a:t>
            </a:r>
            <a:r>
              <a:rPr lang="tr-TR" sz="2800" b="1" dirty="0" err="1">
                <a:solidFill>
                  <a:srgbClr val="FFFF00"/>
                </a:solidFill>
                <a:cs typeface="Times New Roman" pitchFamily="18" charset="0"/>
              </a:rPr>
              <a:t>Çarlığı’nın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 en büyük hedefi açık denizlere </a:t>
            </a:r>
            <a:r>
              <a:rPr lang="tr-TR" sz="2800" b="1" dirty="0" smtClean="0">
                <a:solidFill>
                  <a:srgbClr val="FFFF00"/>
                </a:solidFill>
                <a:cs typeface="Times New Roman" pitchFamily="18" charset="0"/>
              </a:rPr>
              <a:t>ulaşarak sınırlarını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genişletmekti.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Rus Çarı I. Petro (Deli Petro)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, bu amaçla Baltık </a:t>
            </a:r>
            <a:r>
              <a:rPr lang="tr-TR" sz="2800" b="1" dirty="0" smtClean="0">
                <a:solidFill>
                  <a:schemeClr val="bg1"/>
                </a:solidFill>
                <a:cs typeface="Times New Roman" pitchFamily="18" charset="0"/>
              </a:rPr>
              <a:t>Denizi’ne çıkmak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için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kuzeyde İsveç’le, Karadeniz’e inmek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için de güneyde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Osmanlı </a:t>
            </a:r>
            <a:r>
              <a:rPr lang="tr-TR" sz="2800" b="1" dirty="0" smtClean="0">
                <a:solidFill>
                  <a:srgbClr val="FFFF00"/>
                </a:solidFill>
                <a:cs typeface="Times New Roman" pitchFamily="18" charset="0"/>
              </a:rPr>
              <a:t>Devleti’yle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mücadele hâlindeydi.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1700’de imzalanan İstanbul Antlaşması’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yla </a:t>
            </a:r>
            <a:r>
              <a:rPr lang="tr-TR" sz="2800" b="1" dirty="0" smtClean="0">
                <a:solidFill>
                  <a:schemeClr val="bg1"/>
                </a:solidFill>
                <a:cs typeface="Times New Roman" pitchFamily="18" charset="0"/>
              </a:rPr>
              <a:t>Karadeniz’de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stratejik bir önem taşıyan </a:t>
            </a:r>
            <a:r>
              <a:rPr lang="tr-TR" sz="2800" b="1" dirty="0">
                <a:solidFill>
                  <a:srgbClr val="FFFF00"/>
                </a:solidFill>
                <a:cs typeface="Times New Roman" pitchFamily="18" charset="0"/>
              </a:rPr>
              <a:t>Azak Kalesi Rusların </a:t>
            </a:r>
            <a:r>
              <a:rPr lang="tr-TR" sz="2800" b="1" dirty="0">
                <a:solidFill>
                  <a:schemeClr val="bg1"/>
                </a:solidFill>
                <a:cs typeface="Times New Roman" pitchFamily="18" charset="0"/>
              </a:rPr>
              <a:t>eline geçti. 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150" y="1664804"/>
            <a:ext cx="352839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5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5400600" cy="6858000"/>
          </a:xfrm>
          <a:solidFill>
            <a:srgbClr val="002060"/>
          </a:solidFill>
        </p:spPr>
        <p:txBody>
          <a:bodyPr>
            <a:normAutofit fontScale="85000" lnSpcReduction="10000"/>
          </a:bodyPr>
          <a:lstStyle/>
          <a:p>
            <a:pPr marL="457200" indent="-457200">
              <a:lnSpc>
                <a:spcPct val="170000"/>
              </a:lnSpc>
              <a:spcBef>
                <a:spcPts val="0"/>
              </a:spcBef>
            </a:pPr>
            <a:r>
              <a:rPr lang="tr-TR" sz="2800" dirty="0" smtClean="0">
                <a:solidFill>
                  <a:schemeClr val="bg1"/>
                </a:solidFill>
                <a:cs typeface="Times New Roman" pitchFamily="18" charset="0"/>
              </a:rPr>
              <a:t>Böylece Ruslar Karadeniz’e </a:t>
            </a:r>
            <a:r>
              <a:rPr lang="tr-TR" sz="2800" dirty="0">
                <a:solidFill>
                  <a:schemeClr val="bg1"/>
                </a:solidFill>
                <a:cs typeface="Times New Roman" pitchFamily="18" charset="0"/>
              </a:rPr>
              <a:t>inme hedefleri için ilk önemli adımı atmış oldu. </a:t>
            </a:r>
            <a:r>
              <a:rPr lang="tr-TR" sz="2800" dirty="0">
                <a:solidFill>
                  <a:srgbClr val="FFFF00"/>
                </a:solidFill>
                <a:cs typeface="Times New Roman" pitchFamily="18" charset="0"/>
              </a:rPr>
              <a:t>III. </a:t>
            </a:r>
            <a:r>
              <a:rPr lang="tr-TR" sz="2800" dirty="0" err="1">
                <a:solidFill>
                  <a:srgbClr val="FFFF00"/>
                </a:solidFill>
                <a:cs typeface="Times New Roman" pitchFamily="18" charset="0"/>
              </a:rPr>
              <a:t>Ahmed</a:t>
            </a:r>
            <a:r>
              <a:rPr lang="tr-TR" sz="2800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cs typeface="Times New Roman" pitchFamily="18" charset="0"/>
              </a:rPr>
              <a:t>Dönemi’</a:t>
            </a:r>
            <a:r>
              <a:rPr lang="tr-TR" sz="2800" dirty="0" smtClean="0">
                <a:solidFill>
                  <a:schemeClr val="bg1"/>
                </a:solidFill>
                <a:cs typeface="Times New Roman" pitchFamily="18" charset="0"/>
              </a:rPr>
              <a:t>nde </a:t>
            </a:r>
            <a:r>
              <a:rPr lang="tr-TR" sz="2800" dirty="0">
                <a:solidFill>
                  <a:srgbClr val="FFFF00"/>
                </a:solidFill>
                <a:cs typeface="Times New Roman" pitchFamily="18" charset="0"/>
              </a:rPr>
              <a:t>I. Petro’nun </a:t>
            </a:r>
            <a:r>
              <a:rPr lang="tr-TR" sz="2800" dirty="0">
                <a:solidFill>
                  <a:schemeClr val="bg1"/>
                </a:solidFill>
                <a:cs typeface="Times New Roman" pitchFamily="18" charset="0"/>
              </a:rPr>
              <a:t>Karadeniz’e yönelik genişleme politikası Osmanlı-Rus </a:t>
            </a:r>
            <a:r>
              <a:rPr lang="tr-TR" sz="2800" dirty="0" smtClean="0">
                <a:solidFill>
                  <a:schemeClr val="bg1"/>
                </a:solidFill>
                <a:cs typeface="Times New Roman" pitchFamily="18" charset="0"/>
              </a:rPr>
              <a:t>ilişkilerinin daha </a:t>
            </a:r>
            <a:r>
              <a:rPr lang="tr-TR" sz="2800" dirty="0">
                <a:solidFill>
                  <a:schemeClr val="bg1"/>
                </a:solidFill>
                <a:cs typeface="Times New Roman" pitchFamily="18" charset="0"/>
              </a:rPr>
              <a:t>da gerilmesine yol açtı. Bu gerginlik nedeniyle çıkan Prut Savaşı’nın </a:t>
            </a:r>
            <a:r>
              <a:rPr lang="tr-TR" sz="2800" dirty="0" smtClean="0">
                <a:solidFill>
                  <a:schemeClr val="bg1"/>
                </a:solidFill>
                <a:cs typeface="Times New Roman" pitchFamily="18" charset="0"/>
              </a:rPr>
              <a:t>sonucunu </a:t>
            </a:r>
            <a:r>
              <a:rPr lang="tr-TR" sz="2800" dirty="0">
                <a:solidFill>
                  <a:srgbClr val="FFFF00"/>
                </a:solidFill>
                <a:cs typeface="Times New Roman" pitchFamily="18" charset="0"/>
              </a:rPr>
              <a:t>Sadrazam Baltacı </a:t>
            </a:r>
            <a:r>
              <a:rPr lang="tr-TR" sz="2800" dirty="0" err="1">
                <a:solidFill>
                  <a:srgbClr val="FFFF00"/>
                </a:solidFill>
                <a:cs typeface="Times New Roman" pitchFamily="18" charset="0"/>
              </a:rPr>
              <a:t>Mehmed</a:t>
            </a:r>
            <a:r>
              <a:rPr lang="tr-TR" sz="2800" dirty="0">
                <a:solidFill>
                  <a:srgbClr val="FFFF00"/>
                </a:solidFill>
                <a:cs typeface="Times New Roman" pitchFamily="18" charset="0"/>
              </a:rPr>
              <a:t> Paşa</a:t>
            </a:r>
            <a:r>
              <a:rPr lang="tr-TR" sz="2800" dirty="0">
                <a:solidFill>
                  <a:schemeClr val="bg1"/>
                </a:solidFill>
                <a:cs typeface="Times New Roman" pitchFamily="18" charset="0"/>
              </a:rPr>
              <a:t>’nın hamleleri </a:t>
            </a:r>
            <a:r>
              <a:rPr lang="tr-TR" sz="2800" dirty="0" smtClean="0">
                <a:solidFill>
                  <a:schemeClr val="bg1"/>
                </a:solidFill>
                <a:cs typeface="Times New Roman" pitchFamily="18" charset="0"/>
              </a:rPr>
              <a:t>belirledi.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73798" t="26375" r="11813" b="37203"/>
          <a:stretch/>
        </p:blipFill>
        <p:spPr>
          <a:xfrm>
            <a:off x="6012160" y="1556792"/>
            <a:ext cx="2631211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9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4355976" cy="6857999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Devleti, 20 Kasım 1710’da Rus 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Çarlığı’na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savaş ilan etti. 1711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 baharında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Boğdan’a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giren Rus ordusu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Prut Nehri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boyunca ilerlemeye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başladı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Temmuz ayında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Sadrazam Baltacı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Paşa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komutasındaki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ordusu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Prut Nehri’nin yay şeklini aldığı bir kolu üzerinde Rus ordusunu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kuşattı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664803"/>
            <a:ext cx="352839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2924944"/>
            <a:ext cx="9144000" cy="3933055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üzerine Ruslar,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 I. Petro ve Çariçe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Katerina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’nın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katıldığı bir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toplantıda bu kuşatmadan kurtulmanın mümkün olmadığı görüşünde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birleşerek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Devleti’ne barış teklifinde bulunma kararı aldı.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Çariçe </a:t>
            </a:r>
            <a:r>
              <a:rPr lang="tr-TR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Katerina’nın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Sadrazam Baltacı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Paşa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’ya bizzat ilettiği bu barış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teklifi,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Kırım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Hanı Devlet Giray ve İsveç kralının temsilcisi General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Ponyatofski’nin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itirazlarına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rağmen Osmanlı yönetimi tarafından kabul edildi.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1185" t="27360" r="23434" b="39172"/>
          <a:stretch/>
        </p:blipFill>
        <p:spPr>
          <a:xfrm>
            <a:off x="1044861" y="0"/>
            <a:ext cx="7054278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4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669360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rgbClr val="FFFF00"/>
                </a:solidFill>
              </a:rPr>
              <a:t>Prut Savaşı’nda Rus </a:t>
            </a:r>
            <a:r>
              <a:rPr lang="tr-TR" sz="2400" dirty="0" err="1">
                <a:solidFill>
                  <a:srgbClr val="FFFF00"/>
                </a:solidFill>
              </a:rPr>
              <a:t>Çarlığı’na</a:t>
            </a:r>
            <a:r>
              <a:rPr lang="tr-TR" sz="2400" dirty="0">
                <a:solidFill>
                  <a:srgbClr val="FFFF00"/>
                </a:solidFill>
              </a:rPr>
              <a:t> karşı kazanılan zafer</a:t>
            </a:r>
            <a:r>
              <a:rPr lang="tr-TR" sz="2400" dirty="0">
                <a:solidFill>
                  <a:schemeClr val="bg1"/>
                </a:solidFill>
              </a:rPr>
              <a:t>, Osmanlı Devleti’ni </a:t>
            </a:r>
            <a:r>
              <a:rPr lang="tr-TR" sz="2400" dirty="0" smtClean="0">
                <a:solidFill>
                  <a:srgbClr val="FFFF00"/>
                </a:solidFill>
              </a:rPr>
              <a:t>Karlofça </a:t>
            </a:r>
            <a:r>
              <a:rPr lang="tr-TR" sz="2400" dirty="0">
                <a:solidFill>
                  <a:srgbClr val="FFFF00"/>
                </a:solidFill>
              </a:rPr>
              <a:t>Antlaşması’yla kaybettiği toprakları geri alma </a:t>
            </a:r>
            <a:r>
              <a:rPr lang="tr-TR" sz="2400" dirty="0">
                <a:solidFill>
                  <a:schemeClr val="bg1"/>
                </a:solidFill>
              </a:rPr>
              <a:t>konusunda </a:t>
            </a:r>
            <a:r>
              <a:rPr lang="tr-TR" sz="2400" dirty="0" smtClean="0">
                <a:solidFill>
                  <a:schemeClr val="bg1"/>
                </a:solidFill>
              </a:rPr>
              <a:t>umutlandırdı. Osmanlılar </a:t>
            </a:r>
            <a:r>
              <a:rPr lang="tr-TR" sz="2400" dirty="0">
                <a:solidFill>
                  <a:srgbClr val="FFFF00"/>
                </a:solidFill>
              </a:rPr>
              <a:t>Venedik</a:t>
            </a:r>
            <a:r>
              <a:rPr lang="tr-TR" sz="2400" dirty="0">
                <a:solidFill>
                  <a:schemeClr val="bg1"/>
                </a:solidFill>
              </a:rPr>
              <a:t>’in </a:t>
            </a:r>
            <a:r>
              <a:rPr lang="tr-TR" sz="2400" dirty="0">
                <a:solidFill>
                  <a:srgbClr val="FFFF00"/>
                </a:solidFill>
              </a:rPr>
              <a:t>Mora’daki Ortodoks halk üzerinde baskı kurması, </a:t>
            </a:r>
            <a:r>
              <a:rPr lang="tr-TR" sz="2400" dirty="0" smtClean="0">
                <a:solidFill>
                  <a:srgbClr val="FFFF00"/>
                </a:solidFill>
              </a:rPr>
              <a:t>Karadağ </a:t>
            </a:r>
            <a:r>
              <a:rPr lang="tr-TR" sz="2400" dirty="0">
                <a:solidFill>
                  <a:srgbClr val="FFFF00"/>
                </a:solidFill>
              </a:rPr>
              <a:t>halkını isyana teşvik etmesi ve Osmanlı ticaret gemilerine </a:t>
            </a:r>
            <a:r>
              <a:rPr lang="tr-TR" sz="2400" dirty="0" smtClean="0">
                <a:solidFill>
                  <a:srgbClr val="FFFF00"/>
                </a:solidFill>
              </a:rPr>
              <a:t>saldırması nedeniyle </a:t>
            </a:r>
            <a:r>
              <a:rPr lang="tr-TR" sz="2400" dirty="0">
                <a:solidFill>
                  <a:srgbClr val="FFFF00"/>
                </a:solidFill>
              </a:rPr>
              <a:t>1714’te Venedik’e </a:t>
            </a:r>
            <a:r>
              <a:rPr lang="tr-TR" sz="2400" dirty="0">
                <a:solidFill>
                  <a:schemeClr val="bg1"/>
                </a:solidFill>
              </a:rPr>
              <a:t>savaş ilan etti. Osmanlıların bu savaştan </a:t>
            </a:r>
            <a:r>
              <a:rPr lang="tr-TR" sz="2400" dirty="0" smtClean="0">
                <a:solidFill>
                  <a:schemeClr val="bg1"/>
                </a:solidFill>
              </a:rPr>
              <a:t>zaferle çıkması </a:t>
            </a:r>
            <a:r>
              <a:rPr lang="tr-TR" sz="2400" dirty="0">
                <a:solidFill>
                  <a:schemeClr val="bg1"/>
                </a:solidFill>
              </a:rPr>
              <a:t>üzerine </a:t>
            </a:r>
            <a:r>
              <a:rPr lang="tr-TR" sz="2400" dirty="0">
                <a:solidFill>
                  <a:srgbClr val="FFFF00"/>
                </a:solidFill>
              </a:rPr>
              <a:t>15 Nisan 1716’da Avusturya </a:t>
            </a:r>
            <a:r>
              <a:rPr lang="tr-TR" sz="2400" dirty="0" err="1">
                <a:solidFill>
                  <a:srgbClr val="FFFF00"/>
                </a:solidFill>
              </a:rPr>
              <a:t>Arşidüklüğü</a:t>
            </a:r>
            <a:r>
              <a:rPr lang="tr-TR" sz="2400" dirty="0">
                <a:solidFill>
                  <a:srgbClr val="FFFF00"/>
                </a:solidFill>
              </a:rPr>
              <a:t> Venedik’in </a:t>
            </a:r>
            <a:r>
              <a:rPr lang="tr-TR" sz="2400" dirty="0" smtClean="0">
                <a:solidFill>
                  <a:srgbClr val="FFFF00"/>
                </a:solidFill>
              </a:rPr>
              <a:t>yanında</a:t>
            </a:r>
            <a:r>
              <a:rPr lang="tr-TR" sz="2400" dirty="0" smtClean="0">
                <a:solidFill>
                  <a:schemeClr val="bg1"/>
                </a:solidFill>
              </a:rPr>
              <a:t> savaşma </a:t>
            </a:r>
            <a:r>
              <a:rPr lang="tr-TR" sz="2400" dirty="0">
                <a:solidFill>
                  <a:schemeClr val="bg1"/>
                </a:solidFill>
              </a:rPr>
              <a:t>kararı aldı. Böylece Osmanlılar </a:t>
            </a:r>
            <a:r>
              <a:rPr lang="tr-TR" sz="2400" dirty="0">
                <a:solidFill>
                  <a:srgbClr val="FFFF00"/>
                </a:solidFill>
              </a:rPr>
              <a:t>1718’e </a:t>
            </a:r>
            <a:r>
              <a:rPr lang="tr-TR" sz="2400" dirty="0">
                <a:solidFill>
                  <a:schemeClr val="bg1"/>
                </a:solidFill>
              </a:rPr>
              <a:t>kadar Avusturya ile de </a:t>
            </a:r>
            <a:r>
              <a:rPr lang="tr-TR" sz="2400" dirty="0" smtClean="0">
                <a:solidFill>
                  <a:schemeClr val="bg1"/>
                </a:solidFill>
              </a:rPr>
              <a:t>mücadele </a:t>
            </a:r>
            <a:r>
              <a:rPr lang="tr-TR" sz="2400" dirty="0">
                <a:solidFill>
                  <a:schemeClr val="bg1"/>
                </a:solidFill>
              </a:rPr>
              <a:t>etmek zorunda </a:t>
            </a:r>
            <a:r>
              <a:rPr lang="tr-TR" sz="2400" dirty="0" smtClean="0">
                <a:solidFill>
                  <a:schemeClr val="bg1"/>
                </a:solidFill>
              </a:rPr>
              <a:t>kaldı.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051762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4860032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 smtClean="0">
                <a:solidFill>
                  <a:schemeClr val="bg1"/>
                </a:solidFill>
              </a:rPr>
              <a:t>Avusturya’nın </a:t>
            </a:r>
            <a:r>
              <a:rPr lang="tr-TR" sz="2200" dirty="0">
                <a:solidFill>
                  <a:schemeClr val="bg1"/>
                </a:solidFill>
              </a:rPr>
              <a:t>15 Nisan 1716’da Venedik ile bir antlaşma yaparak savaşa </a:t>
            </a:r>
            <a:r>
              <a:rPr lang="tr-TR" sz="2200" dirty="0" smtClean="0">
                <a:solidFill>
                  <a:schemeClr val="bg1"/>
                </a:solidFill>
              </a:rPr>
              <a:t>girmesiyle </a:t>
            </a:r>
            <a:r>
              <a:rPr lang="tr-TR" sz="2200" dirty="0">
                <a:solidFill>
                  <a:schemeClr val="bg1"/>
                </a:solidFill>
              </a:rPr>
              <a:t>zor durumda kalan Osmanlı Devleti </a:t>
            </a:r>
            <a:r>
              <a:rPr lang="tr-TR" sz="2200" dirty="0" err="1">
                <a:solidFill>
                  <a:srgbClr val="FFFF00"/>
                </a:solidFill>
              </a:rPr>
              <a:t>Petervaradin’de</a:t>
            </a:r>
            <a:r>
              <a:rPr lang="tr-TR" sz="2200" dirty="0">
                <a:solidFill>
                  <a:srgbClr val="FFFF00"/>
                </a:solidFill>
              </a:rPr>
              <a:t> ağır bir </a:t>
            </a:r>
            <a:r>
              <a:rPr lang="tr-TR" sz="2200" dirty="0" smtClean="0">
                <a:solidFill>
                  <a:srgbClr val="FFFF00"/>
                </a:solidFill>
              </a:rPr>
              <a:t>yenilgiye </a:t>
            </a:r>
            <a:r>
              <a:rPr lang="tr-TR" sz="2200" dirty="0" smtClean="0">
                <a:solidFill>
                  <a:schemeClr val="bg1"/>
                </a:solidFill>
              </a:rPr>
              <a:t>uğratılmıştır</a:t>
            </a:r>
            <a:r>
              <a:rPr lang="tr-TR" sz="2200" dirty="0">
                <a:solidFill>
                  <a:schemeClr val="bg1"/>
                </a:solidFill>
              </a:rPr>
              <a:t>. Savaş sırasında Sadrazam Damat Ali Paşa’nın şehadetinin </a:t>
            </a:r>
            <a:r>
              <a:rPr lang="tr-TR" sz="2200" dirty="0" smtClean="0">
                <a:solidFill>
                  <a:schemeClr val="bg1"/>
                </a:solidFill>
              </a:rPr>
              <a:t>yanı sıra</a:t>
            </a:r>
            <a:r>
              <a:rPr lang="tr-TR" sz="2200" dirty="0">
                <a:solidFill>
                  <a:schemeClr val="bg1"/>
                </a:solidFill>
              </a:rPr>
              <a:t>, Osmanlı savaş kampı Viyana bozgunundan sonra bir kez daha </a:t>
            </a:r>
            <a:r>
              <a:rPr lang="tr-TR" sz="2200" dirty="0" smtClean="0">
                <a:solidFill>
                  <a:schemeClr val="bg1"/>
                </a:solidFill>
              </a:rPr>
              <a:t>Avusturyalıların </a:t>
            </a:r>
            <a:r>
              <a:rPr lang="tr-TR" sz="2200" dirty="0">
                <a:solidFill>
                  <a:schemeClr val="bg1"/>
                </a:solidFill>
              </a:rPr>
              <a:t>eline geçmiştir. 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2290" t="18500" r="23436" b="11609"/>
          <a:stretch/>
        </p:blipFill>
        <p:spPr>
          <a:xfrm>
            <a:off x="4860032" y="1520788"/>
            <a:ext cx="430019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21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068960"/>
            <a:ext cx="9144000" cy="378904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Bu arada Sırbistan, Bosna, Temeşvar [</a:t>
            </a:r>
            <a:r>
              <a:rPr lang="tr-TR" sz="2000" dirty="0" err="1">
                <a:solidFill>
                  <a:schemeClr val="bg1"/>
                </a:solidFill>
              </a:rPr>
              <a:t>Tamışvar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 err="1">
                <a:solidFill>
                  <a:schemeClr val="bg1"/>
                </a:solidFill>
              </a:rPr>
              <a:t>Tameşvar</a:t>
            </a:r>
            <a:r>
              <a:rPr lang="tr-TR" sz="2000" dirty="0">
                <a:solidFill>
                  <a:schemeClr val="bg1"/>
                </a:solidFill>
              </a:rPr>
              <a:t>], Eflak ve </a:t>
            </a:r>
            <a:r>
              <a:rPr lang="tr-TR" sz="2000" dirty="0" err="1">
                <a:solidFill>
                  <a:schemeClr val="bg1"/>
                </a:solidFill>
              </a:rPr>
              <a:t>Boğdan</a:t>
            </a:r>
            <a:r>
              <a:rPr lang="tr-TR" sz="2000" dirty="0">
                <a:solidFill>
                  <a:schemeClr val="bg1"/>
                </a:solidFill>
              </a:rPr>
              <a:t> güzergâhlarının açılması ve Osmanlı kuvvetlerinin geri çekilmelerini fırsat bilen </a:t>
            </a:r>
            <a:r>
              <a:rPr lang="tr-TR" sz="2000" dirty="0">
                <a:solidFill>
                  <a:srgbClr val="FFFF00"/>
                </a:solidFill>
              </a:rPr>
              <a:t>Avusturya komutanı Prens </a:t>
            </a:r>
            <a:r>
              <a:rPr lang="tr-TR" sz="2000" dirty="0" err="1">
                <a:solidFill>
                  <a:srgbClr val="FFFF00"/>
                </a:solidFill>
              </a:rPr>
              <a:t>Eugune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 err="1">
                <a:solidFill>
                  <a:srgbClr val="FFFF00"/>
                </a:solidFill>
              </a:rPr>
              <a:t>Banat’ı</a:t>
            </a:r>
            <a:r>
              <a:rPr lang="tr-TR" sz="2000" dirty="0">
                <a:solidFill>
                  <a:srgbClr val="FFFF00"/>
                </a:solidFill>
              </a:rPr>
              <a:t> istila ederken, ardından Orta Avrupa’nın merkezi konumundaki Belgrad’ı ele geçirmiştir. </a:t>
            </a:r>
            <a:r>
              <a:rPr lang="tr-TR" sz="2000" dirty="0">
                <a:solidFill>
                  <a:schemeClr val="bg1"/>
                </a:solidFill>
              </a:rPr>
              <a:t>Avusturya’nın Niş bölgesine saldırması üzerine </a:t>
            </a:r>
            <a:r>
              <a:rPr lang="tr-TR" sz="2000" dirty="0">
                <a:solidFill>
                  <a:srgbClr val="FFFF00"/>
                </a:solidFill>
              </a:rPr>
              <a:t>İngiltere ve Felemenk </a:t>
            </a:r>
            <a:r>
              <a:rPr lang="tr-TR" sz="2000" dirty="0">
                <a:solidFill>
                  <a:schemeClr val="bg1"/>
                </a:solidFill>
              </a:rPr>
              <a:t>devletlerinin tavassutu [aracılığı] ile Nevşehirli </a:t>
            </a:r>
            <a:r>
              <a:rPr lang="tr-TR" sz="2000" dirty="0" err="1">
                <a:solidFill>
                  <a:schemeClr val="bg1"/>
                </a:solidFill>
              </a:rPr>
              <a:t>Damad</a:t>
            </a:r>
            <a:r>
              <a:rPr lang="tr-TR" sz="2000" dirty="0">
                <a:solidFill>
                  <a:schemeClr val="bg1"/>
                </a:solidFill>
              </a:rPr>
              <a:t> İbrahim Paşa’nın sadaretinde 1718 yılında </a:t>
            </a:r>
            <a:r>
              <a:rPr lang="tr-TR" sz="2000" dirty="0">
                <a:solidFill>
                  <a:srgbClr val="FFFF00"/>
                </a:solidFill>
              </a:rPr>
              <a:t>Pasarofça Antlaşması imzalanmıştır</a:t>
            </a:r>
            <a:r>
              <a:rPr lang="tr-TR" sz="2000" dirty="0" smtClean="0">
                <a:solidFill>
                  <a:srgbClr val="FFFF00"/>
                </a:solidFill>
              </a:rPr>
              <a:t>.</a:t>
            </a:r>
            <a:endParaRPr lang="tr-TR" sz="20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tr-TR" sz="2000" dirty="0">
              <a:solidFill>
                <a:schemeClr val="bg1"/>
              </a:solidFill>
            </a:endParaRP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40038" t="24406" r="15133" b="33266"/>
          <a:stretch/>
        </p:blipFill>
        <p:spPr>
          <a:xfrm>
            <a:off x="1655675" y="0"/>
            <a:ext cx="5832649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90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31737" t="17516" r="33950" b="11610"/>
          <a:stretch/>
        </p:blipFill>
        <p:spPr>
          <a:xfrm>
            <a:off x="1763688" y="-13289"/>
            <a:ext cx="5832648" cy="677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59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550462"/>
            <a:ext cx="9144000" cy="3307538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rgbClr val="FFFF00"/>
                </a:solidFill>
              </a:rPr>
              <a:t>1715-1718 yılları arasında Avusturya karşısında başarısız olan Osmanlı </a:t>
            </a:r>
            <a:r>
              <a:rPr lang="tr-TR" sz="2000" dirty="0" smtClean="0">
                <a:solidFill>
                  <a:srgbClr val="FFFF00"/>
                </a:solidFill>
              </a:rPr>
              <a:t>Devleti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>
                <a:solidFill>
                  <a:srgbClr val="FFFF00"/>
                </a:solidFill>
              </a:rPr>
              <a:t>Pasarofça Antlaşması imzalandıktan sonra Orta Avrupa’dan </a:t>
            </a:r>
            <a:r>
              <a:rPr lang="tr-TR" sz="2000" dirty="0" smtClean="0">
                <a:solidFill>
                  <a:srgbClr val="FFFF00"/>
                </a:solidFill>
              </a:rPr>
              <a:t>çekilerek savunma </a:t>
            </a:r>
            <a:r>
              <a:rPr lang="tr-TR" sz="2000" dirty="0">
                <a:solidFill>
                  <a:srgbClr val="FFFF00"/>
                </a:solidFill>
              </a:rPr>
              <a:t>durumuna geçti ve barışçıl bir dış politika izlemeye başladı. </a:t>
            </a:r>
            <a:r>
              <a:rPr lang="tr-TR" sz="2000" dirty="0">
                <a:solidFill>
                  <a:schemeClr val="bg1"/>
                </a:solidFill>
              </a:rPr>
              <a:t>Bu </a:t>
            </a:r>
            <a:r>
              <a:rPr lang="tr-TR" sz="2000" dirty="0" smtClean="0">
                <a:solidFill>
                  <a:schemeClr val="bg1"/>
                </a:solidFill>
              </a:rPr>
              <a:t>antlaşmanın </a:t>
            </a:r>
            <a:r>
              <a:rPr lang="tr-TR" sz="2000" dirty="0">
                <a:solidFill>
                  <a:schemeClr val="bg1"/>
                </a:solidFill>
              </a:rPr>
              <a:t>ardından başlayan </a:t>
            </a:r>
            <a:r>
              <a:rPr lang="tr-TR" sz="2000" dirty="0">
                <a:solidFill>
                  <a:srgbClr val="FFFF00"/>
                </a:solidFill>
              </a:rPr>
              <a:t>Lale Devri, 1730’da çıkan Patrona Halil </a:t>
            </a:r>
            <a:r>
              <a:rPr lang="tr-TR" sz="2000" dirty="0" smtClean="0">
                <a:solidFill>
                  <a:srgbClr val="FFFF00"/>
                </a:solidFill>
              </a:rPr>
              <a:t>İsyanı sonrasında </a:t>
            </a:r>
            <a:r>
              <a:rPr lang="tr-TR" sz="2000" dirty="0">
                <a:solidFill>
                  <a:srgbClr val="FFFF00"/>
                </a:solidFill>
              </a:rPr>
              <a:t>Sultan III. </a:t>
            </a:r>
            <a:r>
              <a:rPr lang="tr-TR" sz="2000" dirty="0" err="1">
                <a:solidFill>
                  <a:srgbClr val="FFFF00"/>
                </a:solidFill>
              </a:rPr>
              <a:t>Ahmed’in</a:t>
            </a:r>
            <a:r>
              <a:rPr lang="tr-TR" sz="2000" dirty="0">
                <a:solidFill>
                  <a:srgbClr val="FFFF00"/>
                </a:solidFill>
              </a:rPr>
              <a:t> tahttan indirilmesiyle sona erdi.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endParaRPr lang="tr-TR" sz="20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436" y="-6036"/>
            <a:ext cx="5075128" cy="355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25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404664"/>
            <a:ext cx="9144000" cy="6048672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solidFill>
                  <a:schemeClr val="bg1"/>
                </a:solidFill>
              </a:rPr>
              <a:t>Onun ardından </a:t>
            </a:r>
            <a:r>
              <a:rPr lang="tr-TR" sz="2000" dirty="0">
                <a:solidFill>
                  <a:schemeClr val="bg1"/>
                </a:solidFill>
              </a:rPr>
              <a:t>tahta çıkan </a:t>
            </a:r>
            <a:r>
              <a:rPr lang="tr-TR" sz="2000" dirty="0">
                <a:solidFill>
                  <a:srgbClr val="FFFF00"/>
                </a:solidFill>
              </a:rPr>
              <a:t>I. </a:t>
            </a:r>
            <a:r>
              <a:rPr lang="tr-TR" sz="2000" dirty="0" err="1" smtClean="0">
                <a:solidFill>
                  <a:srgbClr val="FFFF00"/>
                </a:solidFill>
              </a:rPr>
              <a:t>Mahmud</a:t>
            </a:r>
            <a:r>
              <a:rPr lang="tr-TR" sz="2000" dirty="0" smtClean="0">
                <a:solidFill>
                  <a:srgbClr val="FFFF00"/>
                </a:solidFill>
              </a:rPr>
              <a:t>, </a:t>
            </a:r>
            <a:r>
              <a:rPr lang="tr-TR" sz="2000" dirty="0">
                <a:solidFill>
                  <a:schemeClr val="bg1"/>
                </a:solidFill>
              </a:rPr>
              <a:t>başlangıçta isyancıların </a:t>
            </a:r>
            <a:r>
              <a:rPr lang="tr-TR" sz="2000" dirty="0" smtClean="0">
                <a:solidFill>
                  <a:schemeClr val="bg1"/>
                </a:solidFill>
              </a:rPr>
              <a:t>isteklerini kabul </a:t>
            </a:r>
            <a:r>
              <a:rPr lang="tr-TR" sz="2000" dirty="0">
                <a:solidFill>
                  <a:schemeClr val="bg1"/>
                </a:solidFill>
              </a:rPr>
              <a:t>etmiş görünse de bir süre sonra isyancıları ve liderlerini sert </a:t>
            </a:r>
            <a:r>
              <a:rPr lang="tr-TR" sz="2000" dirty="0" smtClean="0">
                <a:solidFill>
                  <a:schemeClr val="bg1"/>
                </a:solidFill>
              </a:rPr>
              <a:t>şekilde cezalandırarak </a:t>
            </a:r>
            <a:r>
              <a:rPr lang="tr-TR" sz="2000" dirty="0">
                <a:solidFill>
                  <a:schemeClr val="bg1"/>
                </a:solidFill>
              </a:rPr>
              <a:t>İstanbul’un güvenliğini sağladı. </a:t>
            </a:r>
            <a:r>
              <a:rPr lang="tr-TR" sz="2000" dirty="0">
                <a:solidFill>
                  <a:srgbClr val="FFFF00"/>
                </a:solidFill>
              </a:rPr>
              <a:t>I. </a:t>
            </a:r>
            <a:r>
              <a:rPr lang="tr-TR" sz="2000" dirty="0" err="1">
                <a:solidFill>
                  <a:srgbClr val="FFFF00"/>
                </a:solidFill>
              </a:rPr>
              <a:t>Mahmud</a:t>
            </a:r>
            <a:r>
              <a:rPr lang="tr-TR" sz="2000" dirty="0">
                <a:solidFill>
                  <a:srgbClr val="FFFF00"/>
                </a:solidFill>
              </a:rPr>
              <a:t> Dönemi’nde </a:t>
            </a:r>
            <a:r>
              <a:rPr lang="tr-TR" sz="2000" dirty="0" smtClean="0">
                <a:solidFill>
                  <a:srgbClr val="FFFF00"/>
                </a:solidFill>
              </a:rPr>
              <a:t>Avrupa’dan </a:t>
            </a:r>
            <a:r>
              <a:rPr lang="tr-TR" sz="2000" dirty="0">
                <a:solidFill>
                  <a:srgbClr val="FFFF00"/>
                </a:solidFill>
              </a:rPr>
              <a:t>uzmanlar </a:t>
            </a:r>
            <a:r>
              <a:rPr lang="tr-TR" sz="2000" dirty="0">
                <a:solidFill>
                  <a:schemeClr val="bg1"/>
                </a:solidFill>
              </a:rPr>
              <a:t>getirtilerek </a:t>
            </a:r>
            <a:r>
              <a:rPr lang="tr-TR" sz="2000" b="1" dirty="0">
                <a:solidFill>
                  <a:srgbClr val="FFFF00"/>
                </a:solidFill>
              </a:rPr>
              <a:t>ordu teşkilatı </a:t>
            </a:r>
            <a:r>
              <a:rPr lang="tr-TR" sz="2000" dirty="0">
                <a:solidFill>
                  <a:schemeClr val="bg1"/>
                </a:solidFill>
              </a:rPr>
              <a:t>yeniden yapılandırıldı ve </a:t>
            </a:r>
            <a:r>
              <a:rPr lang="tr-TR" sz="2000" dirty="0" smtClean="0">
                <a:solidFill>
                  <a:srgbClr val="FFFF00"/>
                </a:solidFill>
              </a:rPr>
              <a:t>Batı’nın askerî </a:t>
            </a:r>
            <a:r>
              <a:rPr lang="tr-TR" sz="2000" dirty="0">
                <a:solidFill>
                  <a:srgbClr val="FFFF00"/>
                </a:solidFill>
              </a:rPr>
              <a:t>teknikleri ve teçhizatları</a:t>
            </a:r>
            <a:r>
              <a:rPr lang="tr-TR" sz="2000" dirty="0">
                <a:solidFill>
                  <a:schemeClr val="bg1"/>
                </a:solidFill>
              </a:rPr>
              <a:t> kullanılmaya başlandı.</a:t>
            </a:r>
            <a:endParaRPr lang="tr-TR" sz="20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940" y="3203886"/>
            <a:ext cx="5060119" cy="32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2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4716016" cy="6858000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Fransız asıllı </a:t>
            </a:r>
            <a:r>
              <a:rPr lang="tr-TR" sz="2400" dirty="0">
                <a:solidFill>
                  <a:srgbClr val="FFFF00"/>
                </a:solidFill>
              </a:rPr>
              <a:t>Humbaracı </a:t>
            </a:r>
            <a:r>
              <a:rPr lang="tr-TR" sz="2400" dirty="0" err="1">
                <a:solidFill>
                  <a:srgbClr val="FFFF00"/>
                </a:solidFill>
              </a:rPr>
              <a:t>Ahmed</a:t>
            </a:r>
            <a:r>
              <a:rPr lang="tr-TR" sz="2400" dirty="0">
                <a:solidFill>
                  <a:srgbClr val="FFFF00"/>
                </a:solidFill>
              </a:rPr>
              <a:t> Paşa [</a:t>
            </a:r>
            <a:r>
              <a:rPr lang="tr-TR" sz="2400" dirty="0" err="1">
                <a:solidFill>
                  <a:srgbClr val="FFFF00"/>
                </a:solidFill>
              </a:rPr>
              <a:t>Comte</a:t>
            </a:r>
            <a:r>
              <a:rPr lang="tr-TR" sz="2400" dirty="0">
                <a:solidFill>
                  <a:srgbClr val="FFFF00"/>
                </a:solidFill>
              </a:rPr>
              <a:t> de </a:t>
            </a:r>
            <a:r>
              <a:rPr lang="tr-TR" sz="2400" dirty="0" err="1">
                <a:solidFill>
                  <a:srgbClr val="FFFF00"/>
                </a:solidFill>
              </a:rPr>
              <a:t>Bonneval</a:t>
            </a:r>
            <a:r>
              <a:rPr lang="tr-TR" sz="2400" dirty="0">
                <a:solidFill>
                  <a:srgbClr val="FFFF00"/>
                </a:solidFill>
              </a:rPr>
              <a:t> (</a:t>
            </a:r>
            <a:r>
              <a:rPr lang="tr-TR" sz="2400" dirty="0" err="1">
                <a:solidFill>
                  <a:srgbClr val="FFFF00"/>
                </a:solidFill>
              </a:rPr>
              <a:t>Komt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 err="1">
                <a:solidFill>
                  <a:srgbClr val="FFFF00"/>
                </a:solidFill>
              </a:rPr>
              <a:t>dö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 err="1" smtClean="0">
                <a:solidFill>
                  <a:srgbClr val="FFFF00"/>
                </a:solidFill>
              </a:rPr>
              <a:t>Bönevel</a:t>
            </a:r>
            <a:r>
              <a:rPr lang="tr-TR" sz="2400" dirty="0">
                <a:solidFill>
                  <a:srgbClr val="FFFF00"/>
                </a:solidFill>
              </a:rPr>
              <a:t>)] Humbaracı Ocağını ıslah etti </a:t>
            </a:r>
            <a:r>
              <a:rPr lang="tr-TR" sz="2400" dirty="0">
                <a:solidFill>
                  <a:schemeClr val="bg1"/>
                </a:solidFill>
              </a:rPr>
              <a:t>ve </a:t>
            </a:r>
            <a:r>
              <a:rPr lang="tr-TR" sz="2400" dirty="0">
                <a:solidFill>
                  <a:srgbClr val="FFFF00"/>
                </a:solidFill>
              </a:rPr>
              <a:t>III. Mustafa ve III. Selim </a:t>
            </a:r>
            <a:r>
              <a:rPr lang="tr-TR" sz="2400" dirty="0" smtClean="0">
                <a:solidFill>
                  <a:schemeClr val="bg1"/>
                </a:solidFill>
              </a:rPr>
              <a:t>dönemlerinde kurulacak </a:t>
            </a:r>
            <a:r>
              <a:rPr lang="tr-TR" sz="2400" dirty="0">
                <a:solidFill>
                  <a:schemeClr val="bg1"/>
                </a:solidFill>
              </a:rPr>
              <a:t>olan mühendishanelerin ilk örneği olan </a:t>
            </a:r>
            <a:r>
              <a:rPr lang="tr-TR" sz="2400" dirty="0" err="1">
                <a:solidFill>
                  <a:srgbClr val="FFFF00"/>
                </a:solidFill>
              </a:rPr>
              <a:t>hendesehane</a:t>
            </a:r>
            <a:r>
              <a:rPr lang="tr-TR" sz="2400" dirty="0">
                <a:solidFill>
                  <a:srgbClr val="FFFF00"/>
                </a:solidFill>
              </a:rPr>
              <a:t> (</a:t>
            </a:r>
            <a:r>
              <a:rPr lang="tr-TR" sz="2400" dirty="0" smtClean="0">
                <a:solidFill>
                  <a:srgbClr val="FFFF00"/>
                </a:solidFill>
              </a:rPr>
              <a:t>humbarahane</a:t>
            </a:r>
            <a:r>
              <a:rPr lang="tr-TR" sz="2400" dirty="0">
                <a:solidFill>
                  <a:srgbClr val="FFFF00"/>
                </a:solidFill>
              </a:rPr>
              <a:t>) </a:t>
            </a:r>
            <a:r>
              <a:rPr lang="tr-TR" sz="2400" dirty="0">
                <a:solidFill>
                  <a:schemeClr val="bg1"/>
                </a:solidFill>
              </a:rPr>
              <a:t>adlı bir kışla ve okul açtı (1734). Ayrıca </a:t>
            </a:r>
            <a:r>
              <a:rPr lang="tr-TR" sz="2400" dirty="0">
                <a:solidFill>
                  <a:srgbClr val="FFFF00"/>
                </a:solidFill>
              </a:rPr>
              <a:t>Topçu Ocağını da düzene </a:t>
            </a:r>
            <a:r>
              <a:rPr lang="tr-TR" sz="2400" dirty="0" smtClean="0">
                <a:solidFill>
                  <a:srgbClr val="FFFF00"/>
                </a:solidFill>
              </a:rPr>
              <a:t>sokarak </a:t>
            </a:r>
            <a:r>
              <a:rPr lang="tr-TR" sz="2400" dirty="0" smtClean="0">
                <a:solidFill>
                  <a:schemeClr val="bg1"/>
                </a:solidFill>
              </a:rPr>
              <a:t>yeni </a:t>
            </a:r>
            <a:r>
              <a:rPr lang="tr-TR" sz="2400" dirty="0">
                <a:solidFill>
                  <a:schemeClr val="bg1"/>
                </a:solidFill>
              </a:rPr>
              <a:t>toplar imal edilmesini sağladı.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endParaRPr lang="tr-TR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563631"/>
            <a:ext cx="4462659" cy="57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6084168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</a:rPr>
              <a:t>Sultan </a:t>
            </a:r>
            <a:r>
              <a:rPr lang="tr-TR" sz="2400" dirty="0">
                <a:solidFill>
                  <a:schemeClr val="bg1"/>
                </a:solidFill>
              </a:rPr>
              <a:t>I. </a:t>
            </a:r>
            <a:r>
              <a:rPr lang="tr-TR" sz="2400" dirty="0" err="1">
                <a:solidFill>
                  <a:schemeClr val="bg1"/>
                </a:solidFill>
              </a:rPr>
              <a:t>Mahmud</a:t>
            </a:r>
            <a:r>
              <a:rPr lang="tr-TR" sz="2400" dirty="0">
                <a:solidFill>
                  <a:schemeClr val="bg1"/>
                </a:solidFill>
              </a:rPr>
              <a:t> tarafından da takdir </a:t>
            </a:r>
            <a:r>
              <a:rPr lang="tr-TR" sz="2400" dirty="0" smtClean="0">
                <a:solidFill>
                  <a:schemeClr val="bg1"/>
                </a:solidFill>
              </a:rPr>
              <a:t>edilen </a:t>
            </a:r>
            <a:r>
              <a:rPr lang="tr-TR" sz="2400" dirty="0">
                <a:solidFill>
                  <a:srgbClr val="FFFF00"/>
                </a:solidFill>
              </a:rPr>
              <a:t>Humbaracı </a:t>
            </a:r>
            <a:r>
              <a:rPr lang="tr-TR" sz="2400" dirty="0" err="1">
                <a:solidFill>
                  <a:srgbClr val="FFFF00"/>
                </a:solidFill>
              </a:rPr>
              <a:t>Ahmed</a:t>
            </a:r>
            <a:r>
              <a:rPr lang="tr-TR" sz="2400" dirty="0">
                <a:solidFill>
                  <a:srgbClr val="FFFF00"/>
                </a:solidFill>
              </a:rPr>
              <a:t> Paşa’nın amacı Avrupa’daki gelişmelerden </a:t>
            </a:r>
            <a:r>
              <a:rPr lang="tr-TR" sz="2400" dirty="0" smtClean="0">
                <a:solidFill>
                  <a:srgbClr val="FFFF00"/>
                </a:solidFill>
              </a:rPr>
              <a:t>Osmanlı yönetimini </a:t>
            </a:r>
            <a:r>
              <a:rPr lang="tr-TR" sz="2400" dirty="0">
                <a:solidFill>
                  <a:srgbClr val="FFFF00"/>
                </a:solidFill>
              </a:rPr>
              <a:t>haberdar etmekti. </a:t>
            </a:r>
            <a:r>
              <a:rPr lang="tr-TR" sz="2400" dirty="0">
                <a:solidFill>
                  <a:schemeClr val="bg1"/>
                </a:solidFill>
              </a:rPr>
              <a:t>Padişaha sunduğu layihalarda </a:t>
            </a:r>
            <a:r>
              <a:rPr lang="tr-TR" sz="2400" dirty="0">
                <a:solidFill>
                  <a:srgbClr val="FFFF00"/>
                </a:solidFill>
              </a:rPr>
              <a:t>Avrupa’daki </a:t>
            </a:r>
            <a:r>
              <a:rPr lang="tr-TR" sz="2400" dirty="0" smtClean="0">
                <a:solidFill>
                  <a:srgbClr val="FFFF00"/>
                </a:solidFill>
              </a:rPr>
              <a:t>siyasi </a:t>
            </a:r>
            <a:r>
              <a:rPr lang="tr-TR" sz="2400" dirty="0">
                <a:solidFill>
                  <a:srgbClr val="FFFF00"/>
                </a:solidFill>
              </a:rPr>
              <a:t>olaylardan, Avusturya’nın askerî mücadelelerinden ve Avrupa </a:t>
            </a:r>
            <a:r>
              <a:rPr lang="tr-TR" sz="2400" dirty="0" smtClean="0">
                <a:solidFill>
                  <a:srgbClr val="FFFF00"/>
                </a:solidFill>
              </a:rPr>
              <a:t>ülkelerinin deniz </a:t>
            </a:r>
            <a:r>
              <a:rPr lang="tr-TR" sz="2400" dirty="0">
                <a:solidFill>
                  <a:srgbClr val="FFFF00"/>
                </a:solidFill>
              </a:rPr>
              <a:t>kuvvetlerinden </a:t>
            </a:r>
            <a:r>
              <a:rPr lang="tr-TR" sz="2400" dirty="0">
                <a:solidFill>
                  <a:schemeClr val="bg1"/>
                </a:solidFill>
              </a:rPr>
              <a:t>ayrıntılı şekilde bahsetti.</a:t>
            </a:r>
            <a:endParaRPr lang="tr-TR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67710" t="35235" r="18454" b="28344"/>
          <a:stretch/>
        </p:blipFill>
        <p:spPr>
          <a:xfrm>
            <a:off x="6588224" y="1772816"/>
            <a:ext cx="223808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78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666936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</a:rPr>
              <a:t>Osmanlılar I. </a:t>
            </a:r>
            <a:r>
              <a:rPr lang="tr-TR" sz="2400" dirty="0" err="1">
                <a:solidFill>
                  <a:schemeClr val="bg1"/>
                </a:solidFill>
              </a:rPr>
              <a:t>Mahmud</a:t>
            </a:r>
            <a:r>
              <a:rPr lang="tr-TR" sz="2400" dirty="0">
                <a:solidFill>
                  <a:schemeClr val="bg1"/>
                </a:solidFill>
              </a:rPr>
              <a:t> Dönemi’nde </a:t>
            </a:r>
            <a:r>
              <a:rPr lang="tr-TR" sz="2400" dirty="0">
                <a:solidFill>
                  <a:srgbClr val="FFFF00"/>
                </a:solidFill>
              </a:rPr>
              <a:t>Rus Çarlığı, Avusturya ve İran’la </a:t>
            </a:r>
            <a:r>
              <a:rPr lang="tr-TR" sz="2400" dirty="0" smtClean="0">
                <a:solidFill>
                  <a:schemeClr val="bg1"/>
                </a:solidFill>
              </a:rPr>
              <a:t>mücadele </a:t>
            </a:r>
            <a:r>
              <a:rPr lang="tr-TR" sz="2400" dirty="0">
                <a:solidFill>
                  <a:schemeClr val="bg1"/>
                </a:solidFill>
              </a:rPr>
              <a:t>etti. Bu mücadelelerin en zorlusu Rus </a:t>
            </a:r>
            <a:r>
              <a:rPr lang="tr-TR" sz="2400" dirty="0" err="1">
                <a:solidFill>
                  <a:schemeClr val="bg1"/>
                </a:solidFill>
              </a:rPr>
              <a:t>Çarlığı’na</a:t>
            </a:r>
            <a:r>
              <a:rPr lang="tr-TR" sz="2400" dirty="0">
                <a:solidFill>
                  <a:schemeClr val="bg1"/>
                </a:solidFill>
              </a:rPr>
              <a:t> karşı verildi. Rus </a:t>
            </a:r>
            <a:r>
              <a:rPr lang="tr-TR" sz="2400" dirty="0" smtClean="0">
                <a:solidFill>
                  <a:schemeClr val="bg1"/>
                </a:solidFill>
              </a:rPr>
              <a:t>Çarlığı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>
                <a:solidFill>
                  <a:srgbClr val="FFFF00"/>
                </a:solidFill>
              </a:rPr>
              <a:t>Prut Antlaşması’ndan </a:t>
            </a:r>
            <a:r>
              <a:rPr lang="tr-TR" sz="2400" dirty="0">
                <a:solidFill>
                  <a:schemeClr val="bg1"/>
                </a:solidFill>
              </a:rPr>
              <a:t>sonra da Osmanlı Devleti’yle ilgili </a:t>
            </a:r>
            <a:r>
              <a:rPr lang="tr-TR" sz="2400" dirty="0" smtClean="0">
                <a:solidFill>
                  <a:schemeClr val="bg1"/>
                </a:solidFill>
              </a:rPr>
              <a:t>hedeflerinden vazgeçmemişti</a:t>
            </a:r>
            <a:r>
              <a:rPr lang="tr-TR" sz="2400" dirty="0">
                <a:solidFill>
                  <a:schemeClr val="bg1"/>
                </a:solidFill>
              </a:rPr>
              <a:t>. </a:t>
            </a:r>
            <a:r>
              <a:rPr lang="tr-TR" sz="2400" dirty="0">
                <a:solidFill>
                  <a:srgbClr val="FFFF00"/>
                </a:solidFill>
              </a:rPr>
              <a:t>Çariçe </a:t>
            </a:r>
            <a:r>
              <a:rPr lang="tr-TR" sz="2400" dirty="0" err="1">
                <a:solidFill>
                  <a:srgbClr val="FFFF00"/>
                </a:solidFill>
              </a:rPr>
              <a:t>Anna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 err="1">
                <a:solidFill>
                  <a:srgbClr val="FFFF00"/>
                </a:solidFill>
              </a:rPr>
              <a:t>İvanovna</a:t>
            </a:r>
            <a:r>
              <a:rPr lang="tr-TR" sz="2400" dirty="0">
                <a:solidFill>
                  <a:srgbClr val="FFFF00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Dönemi’nde </a:t>
            </a:r>
            <a:r>
              <a:rPr lang="tr-TR" sz="2400" dirty="0">
                <a:solidFill>
                  <a:srgbClr val="FFFF00"/>
                </a:solidFill>
              </a:rPr>
              <a:t>Azak Kalesi’ni </a:t>
            </a:r>
            <a:r>
              <a:rPr lang="tr-TR" sz="2400" dirty="0" smtClean="0">
                <a:solidFill>
                  <a:schemeClr val="bg1"/>
                </a:solidFill>
              </a:rPr>
              <a:t>yeniden ele </a:t>
            </a:r>
            <a:r>
              <a:rPr lang="tr-TR" sz="2400" dirty="0">
                <a:solidFill>
                  <a:schemeClr val="bg1"/>
                </a:solidFill>
              </a:rPr>
              <a:t>geçiren Ruslar, Kırım’ın birçok bölgesine saldırılar düzenledi. Ayrıca </a:t>
            </a:r>
            <a:r>
              <a:rPr lang="tr-TR" sz="2400" dirty="0" smtClean="0">
                <a:solidFill>
                  <a:srgbClr val="FFFF00"/>
                </a:solidFill>
              </a:rPr>
              <a:t>Lehistan’ın </a:t>
            </a:r>
            <a:r>
              <a:rPr lang="tr-TR" sz="2400" dirty="0">
                <a:solidFill>
                  <a:srgbClr val="FFFF00"/>
                </a:solidFill>
              </a:rPr>
              <a:t>iç işlerine müdahale ederek </a:t>
            </a:r>
            <a:r>
              <a:rPr lang="tr-TR" sz="2400" dirty="0">
                <a:solidFill>
                  <a:schemeClr val="bg1"/>
                </a:solidFill>
              </a:rPr>
              <a:t>Osmanlı Devleti’yle yaptıkları </a:t>
            </a:r>
            <a:r>
              <a:rPr lang="tr-TR" sz="2400" dirty="0" smtClean="0">
                <a:solidFill>
                  <a:schemeClr val="bg1"/>
                </a:solidFill>
              </a:rPr>
              <a:t>antlaşmalara </a:t>
            </a:r>
            <a:r>
              <a:rPr lang="tr-TR" sz="2400" dirty="0">
                <a:solidFill>
                  <a:schemeClr val="bg1"/>
                </a:solidFill>
              </a:rPr>
              <a:t>aykırı hareket etti. Bunun üzerine Osmanlı Devleti </a:t>
            </a:r>
            <a:r>
              <a:rPr lang="tr-TR" sz="2400" dirty="0">
                <a:solidFill>
                  <a:srgbClr val="FFFF00"/>
                </a:solidFill>
              </a:rPr>
              <a:t>2 Mayıs 1736’da </a:t>
            </a:r>
            <a:r>
              <a:rPr lang="tr-TR" sz="2400" dirty="0" smtClean="0">
                <a:solidFill>
                  <a:srgbClr val="FFFF00"/>
                </a:solidFill>
              </a:rPr>
              <a:t>Rus </a:t>
            </a:r>
            <a:r>
              <a:rPr lang="tr-TR" sz="2400" dirty="0" err="1" smtClean="0">
                <a:solidFill>
                  <a:srgbClr val="FFFF00"/>
                </a:solidFill>
              </a:rPr>
              <a:t>Çarlığı’na</a:t>
            </a:r>
            <a:r>
              <a:rPr lang="tr-TR" sz="2400" dirty="0" smtClean="0">
                <a:solidFill>
                  <a:srgbClr val="FFFF00"/>
                </a:solidFill>
              </a:rPr>
              <a:t> </a:t>
            </a:r>
            <a:r>
              <a:rPr lang="tr-TR" sz="2400" dirty="0">
                <a:solidFill>
                  <a:srgbClr val="FFFF00"/>
                </a:solidFill>
              </a:rPr>
              <a:t>savaş ilan etti.</a:t>
            </a:r>
          </a:p>
        </p:txBody>
      </p:sp>
    </p:spTree>
    <p:extLst>
      <p:ext uri="{BB962C8B-B14F-4D97-AF65-F5344CB8AC3E}">
        <p14:creationId xmlns:p14="http://schemas.microsoft.com/office/powerpoint/2010/main" val="95515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429000"/>
            <a:ext cx="9144000" cy="3429000"/>
          </a:xfrm>
          <a:solidFill>
            <a:srgbClr val="002060"/>
          </a:solidFill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 Karadeniz’in kuzey kıyılarında Ruslarla mücadele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hâlindeyken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Avusturya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Arşidüklüğü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müttefiki Rus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Çarlığı’na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destek çıkmak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1737’de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Devleti’ne savaş açtı.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anda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cephede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birden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savaşmak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zorunda kalan Osmanlı ordusu; Avusturya’nın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Niş,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Vidin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Bosna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taraflarına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saldırıları karşısında hazırlıksız yakalandı. Ancak kısa sürede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toparlanan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Osmanlılar 1738 yılından itibaren önemli başarılara imza attı.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Bunun üzerine </a:t>
            </a:r>
            <a:r>
              <a:rPr lang="tr-TR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Avustuyalılar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Fransa’nın ara buluculuğunda Osmanlı Devleti’ne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barış teklifinde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bulundu ancak bu talep şartların uygun olmadığı gerekçesiyle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 edilmedi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/>
          <a:srcRect l="26756" t="31297" r="16794" b="15547"/>
          <a:stretch/>
        </p:blipFill>
        <p:spPr>
          <a:xfrm>
            <a:off x="1115616" y="0"/>
            <a:ext cx="734481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52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9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9491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076056" cy="6858000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200" dirty="0" smtClean="0">
                <a:solidFill>
                  <a:schemeClr val="bg1"/>
                </a:solidFill>
              </a:rPr>
              <a:t>1736 </a:t>
            </a:r>
            <a:r>
              <a:rPr lang="tr-TR" sz="2200" dirty="0">
                <a:solidFill>
                  <a:schemeClr val="bg1"/>
                </a:solidFill>
              </a:rPr>
              <a:t>yılında başlayan ve Avusturya-Rusya ittifakı neticesinde iki ayrı </a:t>
            </a:r>
            <a:r>
              <a:rPr lang="tr-TR" sz="2200" dirty="0" smtClean="0">
                <a:solidFill>
                  <a:schemeClr val="bg1"/>
                </a:solidFill>
              </a:rPr>
              <a:t>cephede savaşmak </a:t>
            </a:r>
            <a:r>
              <a:rPr lang="tr-TR" sz="2200" dirty="0">
                <a:solidFill>
                  <a:schemeClr val="bg1"/>
                </a:solidFill>
              </a:rPr>
              <a:t>zorunda kalan Osmanlı orduları, </a:t>
            </a:r>
            <a:r>
              <a:rPr lang="tr-TR" sz="2200" dirty="0">
                <a:solidFill>
                  <a:srgbClr val="FFFF00"/>
                </a:solidFill>
              </a:rPr>
              <a:t>22 yıl sonra 1739 yılında </a:t>
            </a:r>
            <a:r>
              <a:rPr lang="tr-TR" sz="2200" dirty="0" smtClean="0">
                <a:solidFill>
                  <a:srgbClr val="FFFF00"/>
                </a:solidFill>
              </a:rPr>
              <a:t>Belgrad’ı </a:t>
            </a:r>
            <a:r>
              <a:rPr lang="tr-TR" sz="2200" dirty="0">
                <a:solidFill>
                  <a:srgbClr val="FFFF00"/>
                </a:solidFill>
              </a:rPr>
              <a:t>tekrar fethetmiş </a:t>
            </a:r>
            <a:r>
              <a:rPr lang="tr-TR" sz="2200" dirty="0">
                <a:solidFill>
                  <a:schemeClr val="bg1"/>
                </a:solidFill>
              </a:rPr>
              <a:t>ve yapılan Belgrad Barış Antlaşması ile tekrar </a:t>
            </a:r>
            <a:r>
              <a:rPr lang="tr-TR" sz="2200" dirty="0" smtClean="0">
                <a:solidFill>
                  <a:schemeClr val="bg1"/>
                </a:solidFill>
              </a:rPr>
              <a:t>Avrupa kapılarına </a:t>
            </a:r>
            <a:r>
              <a:rPr lang="tr-TR" sz="2200" dirty="0">
                <a:solidFill>
                  <a:schemeClr val="bg1"/>
                </a:solidFill>
              </a:rPr>
              <a:t>dayanan bir konuma gelmiştir. Fakat diplomatik manada, </a:t>
            </a:r>
            <a:r>
              <a:rPr lang="tr-TR" sz="2200" dirty="0" smtClean="0">
                <a:solidFill>
                  <a:srgbClr val="FFFF00"/>
                </a:solidFill>
              </a:rPr>
              <a:t>Osmanlı Devleti </a:t>
            </a:r>
            <a:r>
              <a:rPr lang="tr-TR" sz="2200" dirty="0">
                <a:solidFill>
                  <a:srgbClr val="FFFF00"/>
                </a:solidFill>
              </a:rPr>
              <a:t>bu barışı da, yabancı bir devletin tavassutu ve garantörlüğü </a:t>
            </a:r>
            <a:r>
              <a:rPr lang="tr-TR" sz="2200" dirty="0" smtClean="0">
                <a:solidFill>
                  <a:srgbClr val="FFFF00"/>
                </a:solidFill>
              </a:rPr>
              <a:t>altında imzalamıştır</a:t>
            </a:r>
            <a:r>
              <a:rPr lang="tr-TR" sz="2200" dirty="0">
                <a:solidFill>
                  <a:srgbClr val="FFFF00"/>
                </a:solidFill>
              </a:rPr>
              <a:t>. 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726" t="25440"/>
          <a:stretch/>
        </p:blipFill>
        <p:spPr>
          <a:xfrm>
            <a:off x="5076056" y="1480726"/>
            <a:ext cx="3996503" cy="389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99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2708920"/>
            <a:ext cx="9144000" cy="4149080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</a:rPr>
              <a:t>Osmanlı ordularının Avusturya’ya karşı cephelerde üstün başarı göstermesine ve Rusya’ya karşı aynı başarıyı göstermesine rağmen bu barış görüşmelerinde Fransız diplomasisi kendi menfaatleri için Osmanlı lehine gayret </a:t>
            </a:r>
            <a:r>
              <a:rPr lang="tr-TR" sz="2000" dirty="0" err="1">
                <a:solidFill>
                  <a:schemeClr val="bg1"/>
                </a:solidFill>
              </a:rPr>
              <a:t>sarfetmiş</a:t>
            </a:r>
            <a:r>
              <a:rPr lang="tr-TR" sz="2000" dirty="0">
                <a:solidFill>
                  <a:schemeClr val="bg1"/>
                </a:solidFill>
              </a:rPr>
              <a:t> ve başarıya ulaşmıştır. </a:t>
            </a:r>
            <a:endParaRPr lang="tr-TR" sz="20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solidFill>
                  <a:srgbClr val="FFFF00"/>
                </a:solidFill>
              </a:rPr>
              <a:t>Bu </a:t>
            </a:r>
            <a:r>
              <a:rPr lang="tr-TR" sz="2000" dirty="0">
                <a:solidFill>
                  <a:srgbClr val="FFFF00"/>
                </a:solidFill>
              </a:rPr>
              <a:t>yüzyılda elde edilen neticeler, </a:t>
            </a:r>
            <a:r>
              <a:rPr lang="tr-TR" sz="2000" dirty="0" smtClean="0">
                <a:solidFill>
                  <a:srgbClr val="FFFF00"/>
                </a:solidFill>
              </a:rPr>
              <a:t>Osmanlı Devleti’nin </a:t>
            </a:r>
            <a:r>
              <a:rPr lang="tr-TR" sz="2000" dirty="0">
                <a:solidFill>
                  <a:srgbClr val="FFFF00"/>
                </a:solidFill>
              </a:rPr>
              <a:t>defansif dış politika izlediği bu yıllarda devlet adamlarına </a:t>
            </a:r>
            <a:r>
              <a:rPr lang="tr-TR" sz="2000" dirty="0" smtClean="0">
                <a:solidFill>
                  <a:srgbClr val="FFFF00"/>
                </a:solidFill>
              </a:rPr>
              <a:t>yeniden bir </a:t>
            </a:r>
            <a:r>
              <a:rPr lang="tr-TR" sz="2000" dirty="0">
                <a:solidFill>
                  <a:srgbClr val="FFFF00"/>
                </a:solidFill>
              </a:rPr>
              <a:t>güven telkin etmiştir. </a:t>
            </a:r>
            <a:r>
              <a:rPr lang="tr-TR" sz="2000" dirty="0">
                <a:solidFill>
                  <a:schemeClr val="bg1"/>
                </a:solidFill>
              </a:rPr>
              <a:t>Bu antlaşmanın diğer </a:t>
            </a:r>
            <a:r>
              <a:rPr lang="tr-TR" sz="2000" b="1" dirty="0">
                <a:solidFill>
                  <a:srgbClr val="FFFF00"/>
                </a:solidFill>
              </a:rPr>
              <a:t>önemli bir yönü ise</a:t>
            </a:r>
            <a:r>
              <a:rPr lang="tr-TR" sz="2000" dirty="0">
                <a:solidFill>
                  <a:schemeClr val="bg1"/>
                </a:solidFill>
              </a:rPr>
              <a:t>, </a:t>
            </a:r>
            <a:r>
              <a:rPr lang="tr-TR" sz="2000" dirty="0" smtClean="0">
                <a:solidFill>
                  <a:srgbClr val="FFFF00"/>
                </a:solidFill>
              </a:rPr>
              <a:t>Osmanlı Devleti </a:t>
            </a:r>
            <a:r>
              <a:rPr lang="tr-TR" sz="2000" dirty="0">
                <a:solidFill>
                  <a:srgbClr val="FFFF00"/>
                </a:solidFill>
              </a:rPr>
              <a:t>ile Avusturya arasında elli yıla yakın bir zaman sürecek olan </a:t>
            </a:r>
            <a:r>
              <a:rPr lang="tr-TR" sz="2000" dirty="0" smtClean="0">
                <a:solidFill>
                  <a:srgbClr val="FFFF00"/>
                </a:solidFill>
              </a:rPr>
              <a:t>barışın başlangıcı </a:t>
            </a:r>
            <a:r>
              <a:rPr lang="tr-TR" sz="2000" dirty="0">
                <a:solidFill>
                  <a:srgbClr val="FFFF00"/>
                </a:solidFill>
              </a:rPr>
              <a:t>olmasıdır</a:t>
            </a:r>
            <a:r>
              <a:rPr lang="tr-TR" sz="2000" dirty="0" smtClean="0">
                <a:solidFill>
                  <a:srgbClr val="FFFF00"/>
                </a:solidFill>
              </a:rPr>
              <a:t>.</a:t>
            </a:r>
            <a:endParaRPr lang="tr-TR" sz="2000" dirty="0">
              <a:solidFill>
                <a:srgbClr val="FFFF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3397" t="24406" r="20668" b="40157"/>
          <a:stretch/>
        </p:blipFill>
        <p:spPr>
          <a:xfrm>
            <a:off x="1225910" y="-99392"/>
            <a:ext cx="6692180" cy="29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33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006436"/>
            <a:ext cx="9144000" cy="3851564"/>
          </a:xfrm>
          <a:solidFill>
            <a:srgbClr val="002060"/>
          </a:solidFill>
        </p:spPr>
        <p:txBody>
          <a:bodyPr>
            <a:normAutofit fontScale="55000" lnSpcReduction="20000"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tr-TR" sz="3400" dirty="0" smtClean="0">
                <a:solidFill>
                  <a:schemeClr val="bg1"/>
                </a:solidFill>
              </a:rPr>
              <a:t>   </a:t>
            </a:r>
            <a:r>
              <a:rPr lang="tr-TR" sz="3400" dirty="0">
                <a:solidFill>
                  <a:schemeClr val="bg1"/>
                </a:solidFill>
              </a:rPr>
              <a:t>Barış anlaşması 29 Eylül 1739’da Belgrat’ta imzalandı. Buna göre </a:t>
            </a:r>
            <a:r>
              <a:rPr lang="tr-TR" sz="3400" dirty="0">
                <a:solidFill>
                  <a:srgbClr val="FFFF00"/>
                </a:solidFill>
              </a:rPr>
              <a:t>Azak </a:t>
            </a:r>
            <a:r>
              <a:rPr lang="tr-TR" sz="3400" dirty="0" smtClean="0">
                <a:solidFill>
                  <a:srgbClr val="FFFF00"/>
                </a:solidFill>
              </a:rPr>
              <a:t>Rusya’da </a:t>
            </a:r>
            <a:r>
              <a:rPr lang="tr-TR" sz="3400" dirty="0">
                <a:solidFill>
                  <a:srgbClr val="FFFF00"/>
                </a:solidFill>
              </a:rPr>
              <a:t>kalacak, ama tüm istihkâmlar bozulacaktı. Azak çevresi iskâna </a:t>
            </a:r>
            <a:r>
              <a:rPr lang="tr-TR" sz="3400" dirty="0" smtClean="0">
                <a:solidFill>
                  <a:srgbClr val="FFFF00"/>
                </a:solidFill>
              </a:rPr>
              <a:t>açılmayacak </a:t>
            </a:r>
            <a:r>
              <a:rPr lang="tr-TR" sz="3400" dirty="0">
                <a:solidFill>
                  <a:srgbClr val="FFFF00"/>
                </a:solidFill>
              </a:rPr>
              <a:t>ve iki imparatorluk arasında sınır teşkil edecekti</a:t>
            </a:r>
            <a:r>
              <a:rPr lang="tr-TR" sz="3400" dirty="0">
                <a:solidFill>
                  <a:schemeClr val="bg1"/>
                </a:solidFill>
              </a:rPr>
              <a:t>, fakat Rusya </a:t>
            </a:r>
            <a:r>
              <a:rPr lang="tr-TR" sz="3400" dirty="0" err="1" smtClean="0">
                <a:solidFill>
                  <a:srgbClr val="FFFF00"/>
                </a:solidFill>
              </a:rPr>
              <a:t>Kuban’</a:t>
            </a:r>
            <a:r>
              <a:rPr lang="tr-TR" sz="3400" dirty="0" err="1" smtClean="0">
                <a:solidFill>
                  <a:schemeClr val="bg1"/>
                </a:solidFill>
              </a:rPr>
              <a:t>da</a:t>
            </a:r>
            <a:r>
              <a:rPr lang="tr-TR" sz="3400" dirty="0" smtClean="0">
                <a:solidFill>
                  <a:schemeClr val="bg1"/>
                </a:solidFill>
              </a:rPr>
              <a:t> bir </a:t>
            </a:r>
            <a:r>
              <a:rPr lang="tr-TR" sz="3400" dirty="0">
                <a:solidFill>
                  <a:schemeClr val="bg1"/>
                </a:solidFill>
              </a:rPr>
              <a:t>kale kurabilecekti. </a:t>
            </a:r>
            <a:r>
              <a:rPr lang="tr-TR" sz="3400" dirty="0" err="1">
                <a:solidFill>
                  <a:schemeClr val="bg1"/>
                </a:solidFill>
              </a:rPr>
              <a:t>Taganrog</a:t>
            </a:r>
            <a:r>
              <a:rPr lang="tr-TR" sz="3400" dirty="0">
                <a:solidFill>
                  <a:schemeClr val="bg1"/>
                </a:solidFill>
              </a:rPr>
              <a:t> tersanesi yeniden kurulmayacak</a:t>
            </a:r>
            <a:r>
              <a:rPr lang="tr-TR" sz="3400" dirty="0">
                <a:solidFill>
                  <a:srgbClr val="FFFF00"/>
                </a:solidFill>
              </a:rPr>
              <a:t>, Rusya </a:t>
            </a:r>
            <a:r>
              <a:rPr lang="tr-TR" sz="3400" dirty="0" smtClean="0">
                <a:solidFill>
                  <a:srgbClr val="FFFF00"/>
                </a:solidFill>
              </a:rPr>
              <a:t>Karadeniz’de </a:t>
            </a:r>
            <a:r>
              <a:rPr lang="tr-TR" sz="3400" dirty="0">
                <a:solidFill>
                  <a:srgbClr val="FFFF00"/>
                </a:solidFill>
              </a:rPr>
              <a:t>gemi bulundurmayacak</a:t>
            </a:r>
            <a:r>
              <a:rPr lang="tr-TR" sz="3400" dirty="0">
                <a:solidFill>
                  <a:schemeClr val="bg1"/>
                </a:solidFill>
              </a:rPr>
              <a:t>, oradaki </a:t>
            </a:r>
            <a:r>
              <a:rPr lang="tr-TR" sz="3400" dirty="0">
                <a:solidFill>
                  <a:srgbClr val="FFFF00"/>
                </a:solidFill>
              </a:rPr>
              <a:t>ticaretini ise ancak aracı Türk </a:t>
            </a:r>
            <a:r>
              <a:rPr lang="tr-TR" sz="3400" dirty="0" smtClean="0">
                <a:solidFill>
                  <a:srgbClr val="FFFF00"/>
                </a:solidFill>
              </a:rPr>
              <a:t>gemileriyle </a:t>
            </a:r>
            <a:r>
              <a:rPr lang="tr-TR" sz="3400" dirty="0">
                <a:solidFill>
                  <a:srgbClr val="FFFF00"/>
                </a:solidFill>
              </a:rPr>
              <a:t>yapabilecekti. Büyük ve Küçük </a:t>
            </a:r>
            <a:r>
              <a:rPr lang="tr-TR" sz="3400" dirty="0" err="1">
                <a:solidFill>
                  <a:srgbClr val="FFFF00"/>
                </a:solidFill>
              </a:rPr>
              <a:t>Kabardey</a:t>
            </a:r>
            <a:r>
              <a:rPr lang="tr-TR" sz="3400" dirty="0">
                <a:solidFill>
                  <a:srgbClr val="FFFF00"/>
                </a:solidFill>
              </a:rPr>
              <a:t> bağımsız olarak kalacak </a:t>
            </a:r>
            <a:r>
              <a:rPr lang="tr-TR" sz="3400" dirty="0">
                <a:solidFill>
                  <a:schemeClr val="bg1"/>
                </a:solidFill>
              </a:rPr>
              <a:t>ve </a:t>
            </a:r>
            <a:r>
              <a:rPr lang="tr-TR" sz="3400" dirty="0" smtClean="0">
                <a:solidFill>
                  <a:schemeClr val="bg1"/>
                </a:solidFill>
              </a:rPr>
              <a:t>iki imparatorluk </a:t>
            </a:r>
            <a:r>
              <a:rPr lang="tr-TR" sz="3400" dirty="0">
                <a:solidFill>
                  <a:schemeClr val="bg1"/>
                </a:solidFill>
              </a:rPr>
              <a:t>arasında </a:t>
            </a:r>
            <a:r>
              <a:rPr lang="tr-TR" sz="3400" dirty="0">
                <a:solidFill>
                  <a:srgbClr val="FFFF00"/>
                </a:solidFill>
              </a:rPr>
              <a:t>sınır teşkil edecekti</a:t>
            </a:r>
            <a:r>
              <a:rPr lang="tr-TR" sz="3400" dirty="0">
                <a:solidFill>
                  <a:schemeClr val="bg1"/>
                </a:solidFill>
              </a:rPr>
              <a:t>. Böylece Rusya, büyük </a:t>
            </a:r>
            <a:r>
              <a:rPr lang="tr-TR" sz="3400" dirty="0" smtClean="0">
                <a:solidFill>
                  <a:schemeClr val="bg1"/>
                </a:solidFill>
              </a:rPr>
              <a:t>meblağlar harcadığı</a:t>
            </a:r>
            <a:r>
              <a:rPr lang="tr-TR" sz="3400" dirty="0">
                <a:solidFill>
                  <a:schemeClr val="bg1"/>
                </a:solidFill>
              </a:rPr>
              <a:t>, 100 binin üzerinde adam kaybettiği savaştan fiilen hiçbir şey </a:t>
            </a:r>
            <a:r>
              <a:rPr lang="tr-TR" sz="3400" dirty="0" smtClean="0">
                <a:solidFill>
                  <a:schemeClr val="bg1"/>
                </a:solidFill>
              </a:rPr>
              <a:t>elde etmeden </a:t>
            </a:r>
            <a:r>
              <a:rPr lang="tr-TR" sz="3400" dirty="0">
                <a:solidFill>
                  <a:schemeClr val="bg1"/>
                </a:solidFill>
              </a:rPr>
              <a:t>çıkmıştı.”</a:t>
            </a:r>
            <a:endParaRPr lang="tr-TR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6718" t="29329" r="7386" b="24407"/>
          <a:stretch/>
        </p:blipFill>
        <p:spPr>
          <a:xfrm>
            <a:off x="1133618" y="-31576"/>
            <a:ext cx="6876764" cy="303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3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0515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384376"/>
            <a:ext cx="9144000" cy="3473624"/>
          </a:xfrm>
          <a:solidFill>
            <a:srgbClr val="002060"/>
          </a:solidFill>
        </p:spPr>
        <p:txBody>
          <a:bodyPr>
            <a:normAutofit fontScale="55000" lnSpcReduction="20000"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tr-TR" sz="3400" dirty="0" smtClean="0">
                <a:solidFill>
                  <a:schemeClr val="bg1"/>
                </a:solidFill>
              </a:rPr>
              <a:t>   </a:t>
            </a:r>
            <a:r>
              <a:rPr lang="tr-TR" sz="3400" dirty="0">
                <a:solidFill>
                  <a:srgbClr val="FFFF00"/>
                </a:solidFill>
              </a:rPr>
              <a:t>1739 Belgrad Antlaşması’yla </a:t>
            </a:r>
            <a:r>
              <a:rPr lang="tr-TR" sz="3400" dirty="0">
                <a:solidFill>
                  <a:schemeClr val="bg1"/>
                </a:solidFill>
              </a:rPr>
              <a:t>sağlanan </a:t>
            </a:r>
            <a:r>
              <a:rPr lang="tr-TR" sz="3400" dirty="0">
                <a:solidFill>
                  <a:srgbClr val="FFFF00"/>
                </a:solidFill>
              </a:rPr>
              <a:t>Osmanlı-Rus barışı</a:t>
            </a:r>
            <a:r>
              <a:rPr lang="tr-TR" sz="3400" dirty="0">
                <a:solidFill>
                  <a:schemeClr val="bg1"/>
                </a:solidFill>
              </a:rPr>
              <a:t>, 1762’de </a:t>
            </a:r>
            <a:r>
              <a:rPr lang="tr-TR" sz="3400" dirty="0" smtClean="0">
                <a:solidFill>
                  <a:schemeClr val="bg1"/>
                </a:solidFill>
              </a:rPr>
              <a:t>Rus </a:t>
            </a:r>
            <a:r>
              <a:rPr lang="tr-TR" sz="3400" dirty="0" err="1" smtClean="0">
                <a:solidFill>
                  <a:schemeClr val="bg1"/>
                </a:solidFill>
              </a:rPr>
              <a:t>Çarlığı’nın</a:t>
            </a:r>
            <a:r>
              <a:rPr lang="tr-TR" sz="3400" dirty="0" smtClean="0">
                <a:solidFill>
                  <a:schemeClr val="bg1"/>
                </a:solidFill>
              </a:rPr>
              <a:t> </a:t>
            </a:r>
            <a:r>
              <a:rPr lang="tr-TR" sz="3400" dirty="0">
                <a:solidFill>
                  <a:schemeClr val="bg1"/>
                </a:solidFill>
              </a:rPr>
              <a:t>başına </a:t>
            </a:r>
            <a:r>
              <a:rPr lang="tr-TR" sz="3400" dirty="0">
                <a:solidFill>
                  <a:srgbClr val="FFFF00"/>
                </a:solidFill>
              </a:rPr>
              <a:t>II. </a:t>
            </a:r>
            <a:r>
              <a:rPr lang="tr-TR" sz="3400" dirty="0" err="1">
                <a:solidFill>
                  <a:srgbClr val="FFFF00"/>
                </a:solidFill>
              </a:rPr>
              <a:t>Katerina’nın</a:t>
            </a:r>
            <a:r>
              <a:rPr lang="tr-TR" sz="3400" dirty="0">
                <a:solidFill>
                  <a:srgbClr val="FFFF00"/>
                </a:solidFill>
              </a:rPr>
              <a:t> geçmesiyle tehlike altına girdi.</a:t>
            </a:r>
            <a:r>
              <a:rPr lang="tr-TR" sz="3400" dirty="0">
                <a:solidFill>
                  <a:schemeClr val="bg1"/>
                </a:solidFill>
              </a:rPr>
              <a:t> Çariçe </a:t>
            </a:r>
            <a:r>
              <a:rPr lang="tr-TR" sz="3400" dirty="0" smtClean="0">
                <a:solidFill>
                  <a:schemeClr val="bg1"/>
                </a:solidFill>
              </a:rPr>
              <a:t>II. </a:t>
            </a:r>
            <a:r>
              <a:rPr lang="tr-TR" sz="3400" dirty="0" err="1" smtClean="0">
                <a:solidFill>
                  <a:schemeClr val="bg1"/>
                </a:solidFill>
              </a:rPr>
              <a:t>Katerina’nın</a:t>
            </a:r>
            <a:r>
              <a:rPr lang="tr-TR" sz="3400" dirty="0" smtClean="0">
                <a:solidFill>
                  <a:schemeClr val="bg1"/>
                </a:solidFill>
              </a:rPr>
              <a:t> </a:t>
            </a:r>
            <a:r>
              <a:rPr lang="tr-TR" sz="3400" dirty="0">
                <a:solidFill>
                  <a:schemeClr val="bg1"/>
                </a:solidFill>
              </a:rPr>
              <a:t>Osmanlı Devleti aleyhine izlediği politikalar iki devlet </a:t>
            </a:r>
            <a:r>
              <a:rPr lang="tr-TR" sz="3400" dirty="0" smtClean="0">
                <a:solidFill>
                  <a:schemeClr val="bg1"/>
                </a:solidFill>
              </a:rPr>
              <a:t>arasındaki </a:t>
            </a:r>
            <a:r>
              <a:rPr lang="tr-TR" sz="3400" dirty="0">
                <a:solidFill>
                  <a:schemeClr val="bg1"/>
                </a:solidFill>
              </a:rPr>
              <a:t>ilişkilerin bozulmasına </a:t>
            </a:r>
            <a:r>
              <a:rPr lang="tr-TR" sz="3400" dirty="0">
                <a:solidFill>
                  <a:srgbClr val="FFFF00"/>
                </a:solidFill>
              </a:rPr>
              <a:t>ve altı yıl sürecek bir savaşın başlamasına </a:t>
            </a:r>
            <a:r>
              <a:rPr lang="tr-TR" sz="3400" dirty="0" smtClean="0">
                <a:solidFill>
                  <a:schemeClr val="bg1"/>
                </a:solidFill>
              </a:rPr>
              <a:t>neden oldu</a:t>
            </a:r>
            <a:r>
              <a:rPr lang="tr-TR" sz="3400" dirty="0">
                <a:solidFill>
                  <a:schemeClr val="bg1"/>
                </a:solidFill>
              </a:rPr>
              <a:t>. Ruslar bu dönemde </a:t>
            </a:r>
            <a:r>
              <a:rPr lang="tr-TR" sz="3400" dirty="0">
                <a:solidFill>
                  <a:srgbClr val="FFFF00"/>
                </a:solidFill>
              </a:rPr>
              <a:t>Lehistan’ı kendi kontrolleri altında tutmak için </a:t>
            </a:r>
            <a:r>
              <a:rPr lang="tr-TR" sz="3400" dirty="0" smtClean="0">
                <a:solidFill>
                  <a:srgbClr val="FFFF00"/>
                </a:solidFill>
              </a:rPr>
              <a:t>önce bu </a:t>
            </a:r>
            <a:r>
              <a:rPr lang="tr-TR" sz="3400" dirty="0">
                <a:solidFill>
                  <a:srgbClr val="FFFF00"/>
                </a:solidFill>
              </a:rPr>
              <a:t>devletin iç işlerine karıştı ve ülkedeki kral seçimine müdahale etti. </a:t>
            </a:r>
            <a:r>
              <a:rPr lang="tr-TR" sz="3400" dirty="0" smtClean="0">
                <a:solidFill>
                  <a:schemeClr val="bg1"/>
                </a:solidFill>
              </a:rPr>
              <a:t>Ardından </a:t>
            </a:r>
            <a:r>
              <a:rPr lang="tr-TR" sz="3400" dirty="0">
                <a:solidFill>
                  <a:schemeClr val="bg1"/>
                </a:solidFill>
              </a:rPr>
              <a:t>çıkan isyanları bastırmak için de kendi askerlerini gönderdi.</a:t>
            </a:r>
            <a:endParaRPr lang="tr-TR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6718" t="29329" r="7386" b="24407"/>
          <a:stretch/>
        </p:blipFill>
        <p:spPr>
          <a:xfrm>
            <a:off x="935595" y="0"/>
            <a:ext cx="7272809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60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051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2492896"/>
            <a:ext cx="9144000" cy="4104455"/>
          </a:xfrm>
          <a:solidFill>
            <a:srgbClr val="002060"/>
          </a:solidFill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Lehistan’ın kısmen veya tamamen ortadan kaldırılma ihtimali Osmanlı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topraklarını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 saldırılarına açık hâle getiriyordu.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Ayrıca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Karadeniz’e inme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hedefinden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vazgeçmeyen Ruslar,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yandan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sınırına yakın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bölgelere kaleler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inşa ederek askerî yığınak yapıyor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yandan da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Balkan ve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Kafkas coğrafyalarında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yaşayan Ortodoks Hristiyanları Osmanlı yönetimine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 kışkırtıyordu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 bu tehlikelerin önüne geçmek için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1768’de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 </a:t>
            </a:r>
            <a:r>
              <a:rPr lang="tr-TR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Çarlığı’na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savaş ilan etti. Altı yıl süren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savaşta Osmanlı Devleti </a:t>
            </a: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birçok cephede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mücadele etmek zorunda kaldı.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Eflak-</a:t>
            </a:r>
            <a:r>
              <a:rPr lang="tr-TR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Boğdan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Kırım’ı işgal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eden Rus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ordusu,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Kafkasya’ya kadar ilerledi. Baltık Denizi’nden hareket eden </a:t>
            </a: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 donanması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İngilizlerin de yardımıyla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Akdeniz’e gelerek Osmanlı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donanmasıyla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 karşıya geldi.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306" y="0"/>
            <a:ext cx="3711388" cy="260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1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3645024"/>
            <a:ext cx="9144000" cy="3212976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“1768-74 savaşında çariçenin başarısının önemli bir unsuru Rus </a:t>
            </a: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donanmasının Doğu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Akdeniz’de ortaya çıkmasıydı; 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Çeşme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önlerinde kazandıkları ezici </a:t>
            </a: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zafer, kısmen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İngiliz desteğinden kısmen de sürpriz unsurundan ileri gelmişti. </a:t>
            </a: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Ancak asıl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büyük muharebeler denizde değil karada yapılmaktaydı ve 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tr-TR" sz="2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Katerina</a:t>
            </a:r>
            <a:r>
              <a:rPr lang="tr-TR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’ya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barış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yapmaya razı olmak için önemli taleplerde bulunmak cesaretini </a:t>
            </a:r>
            <a:r>
              <a:rPr lang="tr-TR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veren, Osmanlıların </a:t>
            </a:r>
            <a:r>
              <a:rPr lang="tr-TR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Dinyester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(1769), </a:t>
            </a:r>
            <a:r>
              <a:rPr lang="tr-TR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Larga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(Kartal) (1770) ve </a:t>
            </a:r>
            <a:r>
              <a:rPr lang="tr-TR" sz="20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Kagul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(1770) </a:t>
            </a:r>
            <a:r>
              <a:rPr lang="tr-TR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kıyılarındaki </a:t>
            </a:r>
            <a:r>
              <a:rPr lang="tr-TR" sz="2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yenilgileri ve Rusların Kırım’ı </a:t>
            </a:r>
            <a:r>
              <a:rPr lang="tr-T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alması olmuştu.”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9561" t="19485" r="25649" b="19485"/>
          <a:stretch/>
        </p:blipFill>
        <p:spPr>
          <a:xfrm>
            <a:off x="1655676" y="0"/>
            <a:ext cx="5832648" cy="365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3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1539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933056"/>
            <a:ext cx="9144000" cy="2924944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Abdülhamid (1774-1789) tahta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çıktığında selefi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Mustafa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zamanında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başlamış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Osmanlı-Rus Savaşı (1768-1774)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safhasına gelmiş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bulunuyordu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Devlet bir yandan bu savaşla meşgul olurken, diğer yandan da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savaş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yıllarının yol açtığı yıkıntılar ve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eyaletlerde görülen 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karışıklıklarla uğraşmak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had safhaya varan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 sıkıntılara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çözüm aramak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zorunda kalıyordu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6241" t="20469" r="27309" b="30313"/>
          <a:stretch/>
        </p:blipFill>
        <p:spPr>
          <a:xfrm>
            <a:off x="899591" y="26608"/>
            <a:ext cx="7344817" cy="361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8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3789040"/>
            <a:ext cx="9144000" cy="306896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Abdülhamid’in devraldığı Rus savaşına devam etme arzusu,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askerî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sahadaki başarısızlıklar yüzünden olumlu bir netice vermemiş,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kuvvetlerinin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son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Kozluca (Varna yakınları) mevkiinde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düşmana mağlup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olmaları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Serdar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Muhsinzade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Mehmed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Paşa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’nın [sadrazam] perişan bir 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halde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Şumnu’daki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karargâhına çekilmesiyle Rusya’nın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ileri sürdüğü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ağır şartlan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etmekten 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 bir çıkar yol kalmıştı. Barış antlaşması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Temmuz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1774’te Küçük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Kaynarca’da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imzalandı</a:t>
            </a:r>
            <a:r>
              <a:rPr lang="tr-T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6241" t="20469" r="27309" b="30313"/>
          <a:stretch/>
        </p:blipFill>
        <p:spPr>
          <a:xfrm>
            <a:off x="899591" y="26609"/>
            <a:ext cx="7344817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9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4221088"/>
            <a:ext cx="9144000" cy="2636912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1699 </a:t>
            </a:r>
            <a:r>
              <a:rPr lang="tr-TR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Karlofça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Antlaşması’ndan sonra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imzalamak zorunda kaldığı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ağır antlaşma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Küçük Kaynarca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’ya göre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Aksu (</a:t>
            </a:r>
            <a:r>
              <a:rPr lang="tr-TR" sz="2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Buğ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nehri iki devlet 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arasındaki yeni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sınırı teşkil ediyor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Kırım, Kaban ve Bucak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konularda 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hilafet makamına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 kalıyor, siyasi bakımdan ise imparatorluk bünyesinden </a:t>
            </a:r>
            <a:r>
              <a:rPr lang="tr-TR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ayrılıp 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müstakil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hale getiriliyordu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gelişme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Rusya’nın Kırım’ı kendi </a:t>
            </a: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topraklarına katmasının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adımını </a:t>
            </a:r>
            <a:r>
              <a:rPr lang="tr-T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teşkil edecektir. 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0630" t="23422" r="25649" b="11610"/>
          <a:stretch/>
        </p:blipFill>
        <p:spPr>
          <a:xfrm>
            <a:off x="2199828" y="17240"/>
            <a:ext cx="4744344" cy="420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8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713" y="5616"/>
            <a:ext cx="9144000" cy="6852383"/>
          </a:xfrm>
          <a:solidFill>
            <a:srgbClr val="002060"/>
          </a:solidFill>
        </p:spPr>
        <p:txBody>
          <a:bodyPr>
            <a:no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Antlaşmanın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başka önemli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hususu ise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Devleti’ndeki Ortodoks tebaanın haklarının koruyuculuğunun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Ruslar’a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verilmiş olması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şeklinde yorum bulan maddeleriydi. Bu durum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antlaşmayı çok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ağır bir hale getirmiş ve sonradan Rusya bu maddelere dayanarak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Osmanlı Devleti’nin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 işlerine müdahale etme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hakkını kendisinde görmüştür. Ayrıca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Boğazlardan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 ticaret gemilerinin serbestçe geçişine de müsaade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edilmekteydi.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ağır barıştan sonra, Avusturya’nın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Boğdan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Beyliği’nden bir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parçayı (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Bukovina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kendi topraklarına katması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Osmanlı Devleti’nin de bu duruma 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seyirci </a:t>
            </a:r>
            <a:r>
              <a:rPr lang="tr-T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kalması, devletin içinde bulunduğu bitkinliğin başka bir işaretiydi (1775</a:t>
            </a:r>
            <a:r>
              <a:rPr lang="tr-T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3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5436096" cy="68580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>
                <a:solidFill>
                  <a:schemeClr val="bg1"/>
                </a:solidFill>
              </a:rPr>
              <a:t>Küçük </a:t>
            </a:r>
            <a:r>
              <a:rPr lang="tr-TR" dirty="0">
                <a:solidFill>
                  <a:schemeClr val="bg1"/>
                </a:solidFill>
              </a:rPr>
              <a:t>Kaynarca Barış Antlaşması’yla (1774) Osmanlı Devleti </a:t>
            </a:r>
            <a:r>
              <a:rPr lang="tr-TR" dirty="0">
                <a:solidFill>
                  <a:srgbClr val="FFFF00"/>
                </a:solidFill>
              </a:rPr>
              <a:t>Kırım </a:t>
            </a:r>
            <a:r>
              <a:rPr lang="tr-TR" dirty="0" smtClean="0">
                <a:solidFill>
                  <a:srgbClr val="FFFF00"/>
                </a:solidFill>
              </a:rPr>
              <a:t>üzerindeki </a:t>
            </a:r>
            <a:r>
              <a:rPr lang="tr-TR" dirty="0">
                <a:solidFill>
                  <a:srgbClr val="FFFF00"/>
                </a:solidFill>
              </a:rPr>
              <a:t>hâkimiyetini kaybetmişti. </a:t>
            </a:r>
            <a:r>
              <a:rPr lang="tr-TR" dirty="0">
                <a:solidFill>
                  <a:schemeClr val="bg1"/>
                </a:solidFill>
              </a:rPr>
              <a:t>Ağırlıklı olarak Müslümanların yaşadığı bir </a:t>
            </a:r>
            <a:r>
              <a:rPr lang="tr-TR" dirty="0" smtClean="0">
                <a:solidFill>
                  <a:schemeClr val="bg1"/>
                </a:solidFill>
              </a:rPr>
              <a:t>yeri Hıristiyan </a:t>
            </a:r>
            <a:r>
              <a:rPr lang="tr-TR" dirty="0">
                <a:solidFill>
                  <a:schemeClr val="bg1"/>
                </a:solidFill>
              </a:rPr>
              <a:t>bir güce bırakmak siyasi açıdan muhtemelen </a:t>
            </a:r>
            <a:r>
              <a:rPr lang="tr-TR" dirty="0">
                <a:solidFill>
                  <a:srgbClr val="FFFF00"/>
                </a:solidFill>
              </a:rPr>
              <a:t>ağır savaş </a:t>
            </a:r>
            <a:r>
              <a:rPr lang="tr-TR" dirty="0" smtClean="0">
                <a:solidFill>
                  <a:srgbClr val="FFFF00"/>
                </a:solidFill>
              </a:rPr>
              <a:t>tazminatından</a:t>
            </a:r>
            <a:r>
              <a:rPr lang="tr-TR" dirty="0">
                <a:solidFill>
                  <a:schemeClr val="bg1"/>
                </a:solidFill>
              </a:rPr>
              <a:t>, </a:t>
            </a:r>
            <a:r>
              <a:rPr lang="tr-TR" dirty="0">
                <a:solidFill>
                  <a:srgbClr val="FFFF00"/>
                </a:solidFill>
              </a:rPr>
              <a:t>Karadeniz’de seyrüsefer hakkını Rusya’ya terk etmekten </a:t>
            </a:r>
            <a:r>
              <a:rPr lang="tr-TR" dirty="0">
                <a:solidFill>
                  <a:schemeClr val="bg1"/>
                </a:solidFill>
              </a:rPr>
              <a:t>ve </a:t>
            </a:r>
            <a:r>
              <a:rPr lang="tr-TR" dirty="0" smtClean="0">
                <a:solidFill>
                  <a:schemeClr val="bg1"/>
                </a:solidFill>
              </a:rPr>
              <a:t>bütün Osmanlı </a:t>
            </a:r>
            <a:r>
              <a:rPr lang="tr-TR" dirty="0">
                <a:solidFill>
                  <a:srgbClr val="FFFF00"/>
                </a:solidFill>
              </a:rPr>
              <a:t>Ortodoks tebaasının Rus çariçesinin himayesine girmesinden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smtClean="0">
                <a:solidFill>
                  <a:srgbClr val="FFFF00"/>
                </a:solidFill>
              </a:rPr>
              <a:t>daha ağırdı</a:t>
            </a:r>
            <a:r>
              <a:rPr lang="tr-TR" dirty="0">
                <a:solidFill>
                  <a:srgbClr val="FFFF00"/>
                </a:solidFill>
              </a:rPr>
              <a:t>. </a:t>
            </a:r>
            <a:r>
              <a:rPr lang="tr-TR" dirty="0">
                <a:solidFill>
                  <a:schemeClr val="bg1"/>
                </a:solidFill>
              </a:rPr>
              <a:t>Hemen ardından, “tüm Müslümanların ruhani lideri” olarak eski ve </a:t>
            </a:r>
            <a:r>
              <a:rPr lang="tr-TR" dirty="0" smtClean="0">
                <a:solidFill>
                  <a:schemeClr val="bg1"/>
                </a:solidFill>
              </a:rPr>
              <a:t>mübarek </a:t>
            </a:r>
            <a:r>
              <a:rPr lang="tr-TR" dirty="0">
                <a:solidFill>
                  <a:schemeClr val="bg1"/>
                </a:solidFill>
              </a:rPr>
              <a:t>halifelik unvanının yeniden ortaya çıkarılmasıyla, bu son madde </a:t>
            </a:r>
            <a:r>
              <a:rPr lang="tr-TR" dirty="0" smtClean="0">
                <a:solidFill>
                  <a:schemeClr val="bg1"/>
                </a:solidFill>
              </a:rPr>
              <a:t>biraz dengelendi</a:t>
            </a:r>
            <a:r>
              <a:rPr lang="tr-TR" dirty="0">
                <a:solidFill>
                  <a:schemeClr val="bg1"/>
                </a:solidFill>
              </a:rPr>
              <a:t>. Böylece Osmanlı padişahının Rus hâkimiyeti altındaki </a:t>
            </a:r>
            <a:r>
              <a:rPr lang="tr-TR" dirty="0" smtClean="0">
                <a:solidFill>
                  <a:schemeClr val="bg1"/>
                </a:solidFill>
              </a:rPr>
              <a:t>Müslümanlar </a:t>
            </a:r>
            <a:r>
              <a:rPr lang="tr-TR" dirty="0">
                <a:solidFill>
                  <a:schemeClr val="bg1"/>
                </a:solidFill>
              </a:rPr>
              <a:t>üzerinde bir tür liderlik hakkına sahip olması sağlandı</a:t>
            </a:r>
            <a:r>
              <a:rPr lang="tr-TR" dirty="0" smtClean="0">
                <a:solidFill>
                  <a:schemeClr val="bg1"/>
                </a:solidFill>
              </a:rPr>
              <a:t>.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0630" t="23422" r="25649" b="11610"/>
          <a:stretch/>
        </p:blipFill>
        <p:spPr>
          <a:xfrm>
            <a:off x="5455156" y="2276872"/>
            <a:ext cx="3672431" cy="32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57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04813"/>
            <a:ext cx="8229600" cy="6119812"/>
          </a:xfr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tr-TR" sz="2800" b="1" dirty="0">
                <a:latin typeface="Times New Roman" pitchFamily="18" charset="0"/>
                <a:cs typeface="Times New Roman" pitchFamily="18" charset="0"/>
              </a:rPr>
              <a:t>DÜNYADA SÖZÜ DOĞRU HAK TANIR BİR ADAM BULAMADIM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Sultan III.Mehmet bir gün yanında bulunan devlet büyüklerine:</a:t>
            </a:r>
          </a:p>
          <a:p>
            <a:pPr>
              <a:lnSpc>
                <a:spcPct val="90000"/>
              </a:lnSpc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-"Bu dünyada sözü doğru hak tanır bir adam bulamadım" deyince, etrafındakilerde sebebini sordular.Bunun üzerine III.Mehmet şöyle dedi:</a:t>
            </a:r>
          </a:p>
          <a:p>
            <a:pPr>
              <a:lnSpc>
                <a:spcPct val="90000"/>
              </a:lnSpc>
            </a:pP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-"Şeyhülislam 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Bostanzade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Efendiye iltifat ettim, derhal cahil 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bîr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kardeşini Rumeli kazaskeri yaptı.Gene cahil bir gence rica ile Selanik kadılığını verdirdi. Bundan sonra babamın hocası </a:t>
            </a:r>
            <a:r>
              <a:rPr lang="tr-TR" sz="2800" dirty="0" err="1">
                <a:latin typeface="Times New Roman" pitchFamily="18" charset="0"/>
                <a:cs typeface="Times New Roman" pitchFamily="18" charset="0"/>
              </a:rPr>
              <a:t>Saadettin’e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iltifat ettim,doğru ve hak bilir dedim, o da oğlunu Anadolu kazaskerliğine ve bir diğer oğlunu da Edirne kadılığına tayin ettirdi işte görüyorsunuz,ben artık kime güveneyim</a:t>
            </a:r>
            <a:r>
              <a:rPr lang="tr-TR" sz="2800" dirty="0"/>
              <a:t>?"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9" y="1206456"/>
            <a:ext cx="8447483" cy="4749391"/>
          </a:xfrm>
        </p:spPr>
      </p:pic>
    </p:spTree>
    <p:extLst>
      <p:ext uri="{BB962C8B-B14F-4D97-AF65-F5344CB8AC3E}">
        <p14:creationId xmlns:p14="http://schemas.microsoft.com/office/powerpoint/2010/main" val="92589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2227</TotalTime>
  <Words>2378</Words>
  <Application>Microsoft Office PowerPoint</Application>
  <PresentationFormat>Ekran Gösterisi (4:3)</PresentationFormat>
  <Paragraphs>46</Paragraphs>
  <Slides>43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49" baseType="lpstr">
      <vt:lpstr>Arial</vt:lpstr>
      <vt:lpstr>Calibri</vt:lpstr>
      <vt:lpstr>Century Gothic</vt:lpstr>
      <vt:lpstr>Times New Roman</vt:lpstr>
      <vt:lpstr>Wingdings 3</vt:lpstr>
      <vt:lpstr>Duman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TOSHIBA</dc:creator>
  <cp:lastModifiedBy>toshiba</cp:lastModifiedBy>
  <cp:revision>203</cp:revision>
  <dcterms:created xsi:type="dcterms:W3CDTF">2011-02-19T12:21:16Z</dcterms:created>
  <dcterms:modified xsi:type="dcterms:W3CDTF">2026-09-29T17:40:27Z</dcterms:modified>
</cp:coreProperties>
</file>