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2.wav" ContentType="audio/x-wav"/>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1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358" r:id="rId15"/>
    <p:sldId id="269" r:id="rId16"/>
    <p:sldId id="270" r:id="rId17"/>
    <p:sldId id="271" r:id="rId18"/>
    <p:sldId id="272" r:id="rId19"/>
    <p:sldId id="273" r:id="rId20"/>
    <p:sldId id="274" r:id="rId21"/>
    <p:sldId id="275" r:id="rId22"/>
    <p:sldId id="276" r:id="rId23"/>
    <p:sldId id="277" r:id="rId24"/>
    <p:sldId id="278" r:id="rId25"/>
    <p:sldId id="361" r:id="rId26"/>
    <p:sldId id="362" r:id="rId27"/>
    <p:sldId id="279" r:id="rId28"/>
    <p:sldId id="280" r:id="rId29"/>
    <p:sldId id="281" r:id="rId30"/>
    <p:sldId id="282" r:id="rId31"/>
    <p:sldId id="283" r:id="rId32"/>
    <p:sldId id="284" r:id="rId33"/>
    <p:sldId id="285" r:id="rId34"/>
    <p:sldId id="286" r:id="rId35"/>
    <p:sldId id="287" r:id="rId36"/>
    <p:sldId id="288" r:id="rId37"/>
    <p:sldId id="289" r:id="rId38"/>
    <p:sldId id="291" r:id="rId39"/>
    <p:sldId id="292" r:id="rId40"/>
    <p:sldId id="293" r:id="rId41"/>
    <p:sldId id="294" r:id="rId42"/>
    <p:sldId id="295" r:id="rId43"/>
    <p:sldId id="296" r:id="rId44"/>
    <p:sldId id="297" r:id="rId45"/>
    <p:sldId id="298" r:id="rId46"/>
    <p:sldId id="299" r:id="rId47"/>
    <p:sldId id="300" r:id="rId48"/>
    <p:sldId id="301"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59" r:id="rId71"/>
    <p:sldId id="360"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63" r:id="rId104"/>
    <p:sldId id="355" r:id="rId105"/>
    <p:sldId id="364" r:id="rId106"/>
    <p:sldId id="356" r:id="rId107"/>
    <p:sldId id="365" r:id="rId108"/>
    <p:sldId id="357" r:id="rId109"/>
    <p:sldId id="366" r:id="rId1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44259B"/>
    <a:srgbClr val="000000"/>
    <a:srgbClr val="3E11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4" autoAdjust="0"/>
    <p:restoredTop sz="94660"/>
  </p:normalViewPr>
  <p:slideViewPr>
    <p:cSldViewPr>
      <p:cViewPr varScale="1">
        <p:scale>
          <a:sx n="70" d="100"/>
          <a:sy n="70" d="100"/>
        </p:scale>
        <p:origin x="288"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0DCC7-DE29-476A-BD81-636BF4CCA60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BBD85F82-03B8-4DAA-9D12-97EE1543BD03}">
      <dgm:prSet phldrT="[Metin]"/>
      <dgm:spPr>
        <a:solidFill>
          <a:srgbClr val="00B0F0"/>
        </a:solidFill>
      </dgm:spPr>
      <dgm:t>
        <a:bodyPr/>
        <a:lstStyle/>
        <a:p>
          <a:r>
            <a:rPr lang="tr-TR" dirty="0"/>
            <a:t>Mülk Arazi</a:t>
          </a:r>
        </a:p>
      </dgm:t>
    </dgm:pt>
    <dgm:pt modelId="{AD941489-6C2B-46E4-9487-F925B95BD4BE}" type="parTrans" cxnId="{15FCB125-760B-43B9-8A55-0EA4AEA34E44}">
      <dgm:prSet/>
      <dgm:spPr/>
      <dgm:t>
        <a:bodyPr/>
        <a:lstStyle/>
        <a:p>
          <a:endParaRPr lang="tr-TR"/>
        </a:p>
      </dgm:t>
    </dgm:pt>
    <dgm:pt modelId="{6906E608-21A3-41DD-A3B1-BFFD9B119ED3}" type="sibTrans" cxnId="{15FCB125-760B-43B9-8A55-0EA4AEA34E44}">
      <dgm:prSet/>
      <dgm:spPr/>
      <dgm:t>
        <a:bodyPr/>
        <a:lstStyle/>
        <a:p>
          <a:endParaRPr lang="tr-TR"/>
        </a:p>
      </dgm:t>
    </dgm:pt>
    <dgm:pt modelId="{25DF74C9-2F62-4344-8E83-F4068A222291}">
      <dgm:prSet phldrT="[Metin]"/>
      <dgm:spPr>
        <a:solidFill>
          <a:schemeClr val="accent6">
            <a:lumMod val="75000"/>
          </a:schemeClr>
        </a:solidFill>
      </dgm:spPr>
      <dgm:t>
        <a:bodyPr/>
        <a:lstStyle/>
        <a:p>
          <a:r>
            <a:rPr lang="tr-TR" dirty="0" err="1"/>
            <a:t>Öşri</a:t>
          </a:r>
          <a:r>
            <a:rPr lang="tr-TR" dirty="0"/>
            <a:t> Arazi</a:t>
          </a:r>
        </a:p>
      </dgm:t>
    </dgm:pt>
    <dgm:pt modelId="{0900CB5F-D45E-4748-B187-3509FC899271}" type="parTrans" cxnId="{95EB2CE9-C219-450B-BE88-A499D3338F51}">
      <dgm:prSet/>
      <dgm:spPr/>
      <dgm:t>
        <a:bodyPr/>
        <a:lstStyle/>
        <a:p>
          <a:endParaRPr lang="tr-TR"/>
        </a:p>
      </dgm:t>
    </dgm:pt>
    <dgm:pt modelId="{E5B53273-EAE9-4347-8FE5-4642F467DC45}" type="sibTrans" cxnId="{95EB2CE9-C219-450B-BE88-A499D3338F51}">
      <dgm:prSet/>
      <dgm:spPr/>
      <dgm:t>
        <a:bodyPr/>
        <a:lstStyle/>
        <a:p>
          <a:endParaRPr lang="tr-TR"/>
        </a:p>
      </dgm:t>
    </dgm:pt>
    <dgm:pt modelId="{253E3B6E-0308-4033-B506-33BA32F3FC37}">
      <dgm:prSet phldrT="[Metin]"/>
      <dgm:spPr>
        <a:solidFill>
          <a:schemeClr val="accent3">
            <a:lumMod val="75000"/>
          </a:schemeClr>
        </a:solidFill>
      </dgm:spPr>
      <dgm:t>
        <a:bodyPr/>
        <a:lstStyle/>
        <a:p>
          <a:r>
            <a:rPr lang="tr-TR" dirty="0"/>
            <a:t>Paşmaklık</a:t>
          </a:r>
        </a:p>
      </dgm:t>
    </dgm:pt>
    <dgm:pt modelId="{8A8C4795-4B9A-47EE-8621-C1B06F8705B3}" type="sibTrans" cxnId="{8D1BE5E7-0C96-4354-BD2B-56C7517C518F}">
      <dgm:prSet/>
      <dgm:spPr/>
      <dgm:t>
        <a:bodyPr/>
        <a:lstStyle/>
        <a:p>
          <a:endParaRPr lang="tr-TR"/>
        </a:p>
      </dgm:t>
    </dgm:pt>
    <dgm:pt modelId="{1AB4E0D6-775F-4164-9D82-B39FB4E1E3AC}" type="parTrans" cxnId="{8D1BE5E7-0C96-4354-BD2B-56C7517C518F}">
      <dgm:prSet/>
      <dgm:spPr/>
      <dgm:t>
        <a:bodyPr/>
        <a:lstStyle/>
        <a:p>
          <a:endParaRPr lang="tr-TR"/>
        </a:p>
      </dgm:t>
    </dgm:pt>
    <dgm:pt modelId="{322F5092-6B89-493C-A393-CEAE85E3D464}">
      <dgm:prSet phldrT="[Metin]"/>
      <dgm:spPr>
        <a:solidFill>
          <a:schemeClr val="accent3">
            <a:lumMod val="75000"/>
          </a:schemeClr>
        </a:solidFill>
      </dgm:spPr>
      <dgm:t>
        <a:bodyPr/>
        <a:lstStyle/>
        <a:p>
          <a:r>
            <a:rPr lang="tr-TR" dirty="0"/>
            <a:t>Dirlik</a:t>
          </a:r>
        </a:p>
      </dgm:t>
    </dgm:pt>
    <dgm:pt modelId="{0A8ABDFD-1F57-4A20-8E99-CC8266EC75A8}" type="sibTrans" cxnId="{EE66B4FB-DDA9-448A-8C77-B3079ACD0097}">
      <dgm:prSet/>
      <dgm:spPr/>
      <dgm:t>
        <a:bodyPr/>
        <a:lstStyle/>
        <a:p>
          <a:endParaRPr lang="tr-TR"/>
        </a:p>
      </dgm:t>
    </dgm:pt>
    <dgm:pt modelId="{787FB6C1-C148-48D6-B9F0-BFEC60E58833}" type="parTrans" cxnId="{EE66B4FB-DDA9-448A-8C77-B3079ACD0097}">
      <dgm:prSet/>
      <dgm:spPr/>
      <dgm:t>
        <a:bodyPr/>
        <a:lstStyle/>
        <a:p>
          <a:endParaRPr lang="tr-TR"/>
        </a:p>
      </dgm:t>
    </dgm:pt>
    <dgm:pt modelId="{1F510098-DA9E-4614-83DE-CBD167378CC2}">
      <dgm:prSet phldrT="[Metin]"/>
      <dgm:spPr>
        <a:solidFill>
          <a:srgbClr val="00B0F0"/>
        </a:solidFill>
      </dgm:spPr>
      <dgm:t>
        <a:bodyPr/>
        <a:lstStyle/>
        <a:p>
          <a:r>
            <a:rPr lang="tr-TR" dirty="0"/>
            <a:t>Miri Arazi</a:t>
          </a:r>
        </a:p>
      </dgm:t>
    </dgm:pt>
    <dgm:pt modelId="{DDF21E4B-9BB9-442B-93A8-E3D478C2EBEC}" type="sibTrans" cxnId="{2473BBC3-258B-4F63-8F25-F183F9B68BD6}">
      <dgm:prSet/>
      <dgm:spPr/>
      <dgm:t>
        <a:bodyPr/>
        <a:lstStyle/>
        <a:p>
          <a:endParaRPr lang="tr-TR"/>
        </a:p>
      </dgm:t>
    </dgm:pt>
    <dgm:pt modelId="{AEA299C7-A224-4725-82B7-0ABFFB49ACFF}" type="parTrans" cxnId="{2473BBC3-258B-4F63-8F25-F183F9B68BD6}">
      <dgm:prSet/>
      <dgm:spPr/>
      <dgm:t>
        <a:bodyPr/>
        <a:lstStyle/>
        <a:p>
          <a:endParaRPr lang="tr-TR"/>
        </a:p>
      </dgm:t>
    </dgm:pt>
    <dgm:pt modelId="{970CC186-A810-4A87-B0ED-85643A450543}">
      <dgm:prSet phldrT="[Metin]"/>
      <dgm:spPr>
        <a:solidFill>
          <a:schemeClr val="accent2"/>
        </a:solidFill>
      </dgm:spPr>
      <dgm:t>
        <a:bodyPr/>
        <a:lstStyle/>
        <a:p>
          <a:r>
            <a:rPr lang="tr-TR" dirty="0"/>
            <a:t>Toprak Sistemi</a:t>
          </a:r>
        </a:p>
      </dgm:t>
    </dgm:pt>
    <dgm:pt modelId="{5760AF36-7401-44DA-97E2-D3FCDC379283}" type="sibTrans" cxnId="{E4617771-7524-4C6F-8393-90E31AF25843}">
      <dgm:prSet/>
      <dgm:spPr/>
      <dgm:t>
        <a:bodyPr/>
        <a:lstStyle/>
        <a:p>
          <a:endParaRPr lang="tr-TR"/>
        </a:p>
      </dgm:t>
    </dgm:pt>
    <dgm:pt modelId="{787FFC8B-F291-414F-A96F-DE04E67D8A21}" type="parTrans" cxnId="{E4617771-7524-4C6F-8393-90E31AF25843}">
      <dgm:prSet/>
      <dgm:spPr/>
      <dgm:t>
        <a:bodyPr/>
        <a:lstStyle/>
        <a:p>
          <a:endParaRPr lang="tr-TR"/>
        </a:p>
      </dgm:t>
    </dgm:pt>
    <dgm:pt modelId="{F0EDE8AA-E3DD-4A2D-89F8-E6056E15AAD3}">
      <dgm:prSet/>
      <dgm:spPr>
        <a:solidFill>
          <a:schemeClr val="accent3">
            <a:lumMod val="75000"/>
          </a:schemeClr>
        </a:solidFill>
      </dgm:spPr>
      <dgm:t>
        <a:bodyPr/>
        <a:lstStyle/>
        <a:p>
          <a:r>
            <a:rPr lang="tr-TR" dirty="0"/>
            <a:t>Ocaklık</a:t>
          </a:r>
        </a:p>
      </dgm:t>
    </dgm:pt>
    <dgm:pt modelId="{756BCA91-C97C-4903-A601-F1B91DBD975D}" type="parTrans" cxnId="{459F7250-609A-4A49-A893-6562F49EE6B4}">
      <dgm:prSet/>
      <dgm:spPr/>
      <dgm:t>
        <a:bodyPr/>
        <a:lstStyle/>
        <a:p>
          <a:endParaRPr lang="tr-TR"/>
        </a:p>
      </dgm:t>
    </dgm:pt>
    <dgm:pt modelId="{A92E719E-D58F-4B91-AC1C-B7474794CE5C}" type="sibTrans" cxnId="{459F7250-609A-4A49-A893-6562F49EE6B4}">
      <dgm:prSet/>
      <dgm:spPr/>
      <dgm:t>
        <a:bodyPr/>
        <a:lstStyle/>
        <a:p>
          <a:endParaRPr lang="tr-TR"/>
        </a:p>
      </dgm:t>
    </dgm:pt>
    <dgm:pt modelId="{1579B04B-0122-4147-AF82-D6574B71B271}">
      <dgm:prSet/>
      <dgm:spPr>
        <a:solidFill>
          <a:schemeClr val="accent3">
            <a:lumMod val="75000"/>
          </a:schemeClr>
        </a:solidFill>
      </dgm:spPr>
      <dgm:t>
        <a:bodyPr/>
        <a:lstStyle/>
        <a:p>
          <a:r>
            <a:rPr lang="tr-TR" dirty="0" err="1"/>
            <a:t>Malikhane</a:t>
          </a:r>
          <a:endParaRPr lang="tr-TR" dirty="0"/>
        </a:p>
      </dgm:t>
    </dgm:pt>
    <dgm:pt modelId="{4B184756-F6B6-410F-BBDD-B5464B0A5D81}" type="parTrans" cxnId="{18F71FCA-717C-40E2-AE2B-8AF93C4C81D7}">
      <dgm:prSet/>
      <dgm:spPr/>
      <dgm:t>
        <a:bodyPr/>
        <a:lstStyle/>
        <a:p>
          <a:endParaRPr lang="tr-TR"/>
        </a:p>
      </dgm:t>
    </dgm:pt>
    <dgm:pt modelId="{8080118A-FF56-4ECF-BCD8-45B61BD40B71}" type="sibTrans" cxnId="{18F71FCA-717C-40E2-AE2B-8AF93C4C81D7}">
      <dgm:prSet/>
      <dgm:spPr/>
      <dgm:t>
        <a:bodyPr/>
        <a:lstStyle/>
        <a:p>
          <a:endParaRPr lang="tr-TR"/>
        </a:p>
      </dgm:t>
    </dgm:pt>
    <dgm:pt modelId="{3DD6D93D-3EA7-4A32-8DA7-3C1406AEB0AD}">
      <dgm:prSet/>
      <dgm:spPr>
        <a:solidFill>
          <a:schemeClr val="accent3">
            <a:lumMod val="75000"/>
          </a:schemeClr>
        </a:solidFill>
      </dgm:spPr>
      <dgm:t>
        <a:bodyPr/>
        <a:lstStyle/>
        <a:p>
          <a:r>
            <a:rPr lang="tr-TR" dirty="0"/>
            <a:t>Yurtluk</a:t>
          </a:r>
        </a:p>
      </dgm:t>
    </dgm:pt>
    <dgm:pt modelId="{0289FDE8-2E2F-4A0C-943B-288DC7028475}" type="parTrans" cxnId="{73DEE58C-62F9-41F0-9657-A3059788B4BC}">
      <dgm:prSet/>
      <dgm:spPr/>
      <dgm:t>
        <a:bodyPr/>
        <a:lstStyle/>
        <a:p>
          <a:endParaRPr lang="tr-TR"/>
        </a:p>
      </dgm:t>
    </dgm:pt>
    <dgm:pt modelId="{54143C03-A58E-4CA7-B305-F2C3EE3474E4}" type="sibTrans" cxnId="{73DEE58C-62F9-41F0-9657-A3059788B4BC}">
      <dgm:prSet/>
      <dgm:spPr/>
      <dgm:t>
        <a:bodyPr/>
        <a:lstStyle/>
        <a:p>
          <a:endParaRPr lang="tr-TR"/>
        </a:p>
      </dgm:t>
    </dgm:pt>
    <dgm:pt modelId="{49F5F887-75F3-4F89-9022-FE9136A5DB96}">
      <dgm:prSet/>
      <dgm:spPr>
        <a:solidFill>
          <a:schemeClr val="accent6">
            <a:lumMod val="75000"/>
          </a:schemeClr>
        </a:solidFill>
      </dgm:spPr>
      <dgm:t>
        <a:bodyPr/>
        <a:lstStyle/>
        <a:p>
          <a:r>
            <a:rPr lang="tr-TR" dirty="0" err="1"/>
            <a:t>Haraci</a:t>
          </a:r>
          <a:r>
            <a:rPr lang="tr-TR" dirty="0"/>
            <a:t> Arazi</a:t>
          </a:r>
        </a:p>
      </dgm:t>
    </dgm:pt>
    <dgm:pt modelId="{9C4C7DD7-C6B5-4FA8-9A9D-50C2BC2EFB50}" type="parTrans" cxnId="{D1C452C0-DFFF-49DD-80FA-A087663F200D}">
      <dgm:prSet/>
      <dgm:spPr/>
      <dgm:t>
        <a:bodyPr/>
        <a:lstStyle/>
        <a:p>
          <a:endParaRPr lang="tr-TR"/>
        </a:p>
      </dgm:t>
    </dgm:pt>
    <dgm:pt modelId="{F7301F25-7CF6-46F1-BB9F-5725C63A7080}" type="sibTrans" cxnId="{D1C452C0-DFFF-49DD-80FA-A087663F200D}">
      <dgm:prSet/>
      <dgm:spPr/>
      <dgm:t>
        <a:bodyPr/>
        <a:lstStyle/>
        <a:p>
          <a:endParaRPr lang="tr-TR"/>
        </a:p>
      </dgm:t>
    </dgm:pt>
    <dgm:pt modelId="{19C3DC69-CE49-4524-B3A6-E2ED75206DFD}">
      <dgm:prSet/>
      <dgm:spPr>
        <a:solidFill>
          <a:schemeClr val="tx2">
            <a:lumMod val="60000"/>
            <a:lumOff val="40000"/>
          </a:schemeClr>
        </a:solidFill>
      </dgm:spPr>
      <dgm:t>
        <a:bodyPr/>
        <a:lstStyle/>
        <a:p>
          <a:r>
            <a:rPr lang="tr-TR" b="1" dirty="0">
              <a:solidFill>
                <a:schemeClr val="bg1"/>
              </a:solidFill>
            </a:rPr>
            <a:t>Has</a:t>
          </a:r>
        </a:p>
      </dgm:t>
    </dgm:pt>
    <dgm:pt modelId="{D08A5F0D-069E-4C47-A907-908C399B18A0}" type="parTrans" cxnId="{4D0E20A0-7DF6-4193-885A-71DA62017EA7}">
      <dgm:prSet/>
      <dgm:spPr/>
      <dgm:t>
        <a:bodyPr/>
        <a:lstStyle/>
        <a:p>
          <a:endParaRPr lang="tr-TR"/>
        </a:p>
      </dgm:t>
    </dgm:pt>
    <dgm:pt modelId="{3E04E111-2E6E-493F-9641-5D2582A1964B}" type="sibTrans" cxnId="{4D0E20A0-7DF6-4193-885A-71DA62017EA7}">
      <dgm:prSet/>
      <dgm:spPr/>
      <dgm:t>
        <a:bodyPr/>
        <a:lstStyle/>
        <a:p>
          <a:endParaRPr lang="tr-TR"/>
        </a:p>
      </dgm:t>
    </dgm:pt>
    <dgm:pt modelId="{C714917B-5A31-4415-8FD9-800C65F79AC1}">
      <dgm:prSet/>
      <dgm:spPr>
        <a:solidFill>
          <a:schemeClr val="tx2">
            <a:lumMod val="60000"/>
            <a:lumOff val="40000"/>
          </a:schemeClr>
        </a:solidFill>
      </dgm:spPr>
      <dgm:t>
        <a:bodyPr/>
        <a:lstStyle/>
        <a:p>
          <a:r>
            <a:rPr lang="tr-TR" b="1" dirty="0">
              <a:solidFill>
                <a:schemeClr val="bg1"/>
              </a:solidFill>
            </a:rPr>
            <a:t>Zeamet</a:t>
          </a:r>
        </a:p>
      </dgm:t>
    </dgm:pt>
    <dgm:pt modelId="{7FECA20B-2202-4CF9-B9A4-614A7AA958EA}" type="parTrans" cxnId="{0509C0B6-CA2F-4C51-9670-4D94273F22D0}">
      <dgm:prSet/>
      <dgm:spPr/>
      <dgm:t>
        <a:bodyPr/>
        <a:lstStyle/>
        <a:p>
          <a:endParaRPr lang="tr-TR"/>
        </a:p>
      </dgm:t>
    </dgm:pt>
    <dgm:pt modelId="{EB9261E1-C100-4967-AB21-4F5AA68C5118}" type="sibTrans" cxnId="{0509C0B6-CA2F-4C51-9670-4D94273F22D0}">
      <dgm:prSet/>
      <dgm:spPr/>
      <dgm:t>
        <a:bodyPr/>
        <a:lstStyle/>
        <a:p>
          <a:endParaRPr lang="tr-TR"/>
        </a:p>
      </dgm:t>
    </dgm:pt>
    <dgm:pt modelId="{0404352C-60BC-450F-BBC4-911983FD2CE3}">
      <dgm:prSet/>
      <dgm:spPr>
        <a:solidFill>
          <a:schemeClr val="tx2">
            <a:lumMod val="60000"/>
            <a:lumOff val="40000"/>
          </a:schemeClr>
        </a:solidFill>
      </dgm:spPr>
      <dgm:t>
        <a:bodyPr/>
        <a:lstStyle/>
        <a:p>
          <a:r>
            <a:rPr lang="tr-TR" b="1" dirty="0">
              <a:solidFill>
                <a:schemeClr val="bg1"/>
              </a:solidFill>
            </a:rPr>
            <a:t>Tımar</a:t>
          </a:r>
        </a:p>
      </dgm:t>
    </dgm:pt>
    <dgm:pt modelId="{AE1CE698-545C-466E-830F-ACFF885C05E6}" type="parTrans" cxnId="{2F79C7A2-45A9-40C7-98AC-BA2E55B8575D}">
      <dgm:prSet/>
      <dgm:spPr/>
      <dgm:t>
        <a:bodyPr/>
        <a:lstStyle/>
        <a:p>
          <a:endParaRPr lang="tr-TR"/>
        </a:p>
      </dgm:t>
    </dgm:pt>
    <dgm:pt modelId="{DE8D052C-1AC3-48E6-A713-E50BBAEE57B6}" type="sibTrans" cxnId="{2F79C7A2-45A9-40C7-98AC-BA2E55B8575D}">
      <dgm:prSet/>
      <dgm:spPr/>
      <dgm:t>
        <a:bodyPr/>
        <a:lstStyle/>
        <a:p>
          <a:endParaRPr lang="tr-TR"/>
        </a:p>
      </dgm:t>
    </dgm:pt>
    <dgm:pt modelId="{A439222F-ABDE-405B-9D25-DE3636D1A048}">
      <dgm:prSet/>
      <dgm:spPr>
        <a:solidFill>
          <a:schemeClr val="accent3">
            <a:lumMod val="75000"/>
          </a:schemeClr>
        </a:solidFill>
      </dgm:spPr>
      <dgm:t>
        <a:bodyPr/>
        <a:lstStyle/>
        <a:p>
          <a:r>
            <a:rPr lang="tr-TR" dirty="0"/>
            <a:t>Mukataa</a:t>
          </a:r>
        </a:p>
      </dgm:t>
    </dgm:pt>
    <dgm:pt modelId="{8551EBD2-7DBF-4E65-86EC-40985221E19D}" type="parTrans" cxnId="{E90862B4-C5BE-43BA-A4DF-A91A3BE7FC27}">
      <dgm:prSet/>
      <dgm:spPr/>
      <dgm:t>
        <a:bodyPr/>
        <a:lstStyle/>
        <a:p>
          <a:endParaRPr lang="tr-TR"/>
        </a:p>
      </dgm:t>
    </dgm:pt>
    <dgm:pt modelId="{9C447370-B9B6-4C63-A799-E859F46FA748}" type="sibTrans" cxnId="{E90862B4-C5BE-43BA-A4DF-A91A3BE7FC27}">
      <dgm:prSet/>
      <dgm:spPr/>
      <dgm:t>
        <a:bodyPr/>
        <a:lstStyle/>
        <a:p>
          <a:endParaRPr lang="tr-TR"/>
        </a:p>
      </dgm:t>
    </dgm:pt>
    <dgm:pt modelId="{928947E0-BF11-4DD4-BA42-76C50F7574A0}">
      <dgm:prSet/>
      <dgm:spPr>
        <a:solidFill>
          <a:schemeClr val="accent3">
            <a:lumMod val="75000"/>
          </a:schemeClr>
        </a:solidFill>
      </dgm:spPr>
      <dgm:t>
        <a:bodyPr/>
        <a:lstStyle/>
        <a:p>
          <a:r>
            <a:rPr lang="tr-TR" dirty="0"/>
            <a:t>Vakıf</a:t>
          </a:r>
        </a:p>
      </dgm:t>
    </dgm:pt>
    <dgm:pt modelId="{FF3B6312-13C5-4CC5-8A8D-63E57D091BD1}" type="parTrans" cxnId="{EEB5BB50-E987-46D0-9048-0DFE9816065B}">
      <dgm:prSet/>
      <dgm:spPr/>
      <dgm:t>
        <a:bodyPr/>
        <a:lstStyle/>
        <a:p>
          <a:endParaRPr lang="tr-TR"/>
        </a:p>
      </dgm:t>
    </dgm:pt>
    <dgm:pt modelId="{9B8C0A36-8320-476B-BC61-10E10B519E72}" type="sibTrans" cxnId="{EEB5BB50-E987-46D0-9048-0DFE9816065B}">
      <dgm:prSet/>
      <dgm:spPr/>
      <dgm:t>
        <a:bodyPr/>
        <a:lstStyle/>
        <a:p>
          <a:endParaRPr lang="tr-TR"/>
        </a:p>
      </dgm:t>
    </dgm:pt>
    <dgm:pt modelId="{D3AA999A-3C30-48EF-B7B7-A9AAC4E6681C}" type="pres">
      <dgm:prSet presAssocID="{1CE0DCC7-DE29-476A-BD81-636BF4CCA605}" presName="diagram" presStyleCnt="0">
        <dgm:presLayoutVars>
          <dgm:chPref val="1"/>
          <dgm:dir/>
          <dgm:animOne val="branch"/>
          <dgm:animLvl val="lvl"/>
          <dgm:resizeHandles val="exact"/>
        </dgm:presLayoutVars>
      </dgm:prSet>
      <dgm:spPr/>
      <dgm:t>
        <a:bodyPr/>
        <a:lstStyle/>
        <a:p>
          <a:endParaRPr lang="tr-TR"/>
        </a:p>
      </dgm:t>
    </dgm:pt>
    <dgm:pt modelId="{FDBD0183-97DC-4EC3-B356-082FDBA84A04}" type="pres">
      <dgm:prSet presAssocID="{970CC186-A810-4A87-B0ED-85643A450543}" presName="root1" presStyleCnt="0"/>
      <dgm:spPr/>
    </dgm:pt>
    <dgm:pt modelId="{B881DF31-A2E0-44EB-AE8D-801954BD6986}" type="pres">
      <dgm:prSet presAssocID="{970CC186-A810-4A87-B0ED-85643A450543}" presName="LevelOneTextNode" presStyleLbl="node0" presStyleIdx="0" presStyleCnt="1" custScaleX="216921">
        <dgm:presLayoutVars>
          <dgm:chPref val="3"/>
        </dgm:presLayoutVars>
      </dgm:prSet>
      <dgm:spPr/>
      <dgm:t>
        <a:bodyPr/>
        <a:lstStyle/>
        <a:p>
          <a:endParaRPr lang="tr-TR"/>
        </a:p>
      </dgm:t>
    </dgm:pt>
    <dgm:pt modelId="{6752ED69-177E-4E29-9EEF-9AA3F0673515}" type="pres">
      <dgm:prSet presAssocID="{970CC186-A810-4A87-B0ED-85643A450543}" presName="level2hierChild" presStyleCnt="0"/>
      <dgm:spPr/>
    </dgm:pt>
    <dgm:pt modelId="{BA2F0C1F-2BF2-42E8-B232-03BC3D280A6E}" type="pres">
      <dgm:prSet presAssocID="{AEA299C7-A224-4725-82B7-0ABFFB49ACFF}" presName="conn2-1" presStyleLbl="parChTrans1D2" presStyleIdx="0" presStyleCnt="2"/>
      <dgm:spPr/>
      <dgm:t>
        <a:bodyPr/>
        <a:lstStyle/>
        <a:p>
          <a:endParaRPr lang="tr-TR"/>
        </a:p>
      </dgm:t>
    </dgm:pt>
    <dgm:pt modelId="{0C2444FC-5026-4187-B5A9-1EF973A6B488}" type="pres">
      <dgm:prSet presAssocID="{AEA299C7-A224-4725-82B7-0ABFFB49ACFF}" presName="connTx" presStyleLbl="parChTrans1D2" presStyleIdx="0" presStyleCnt="2"/>
      <dgm:spPr/>
      <dgm:t>
        <a:bodyPr/>
        <a:lstStyle/>
        <a:p>
          <a:endParaRPr lang="tr-TR"/>
        </a:p>
      </dgm:t>
    </dgm:pt>
    <dgm:pt modelId="{1269BC53-5222-44F8-8D7D-D318DE281176}" type="pres">
      <dgm:prSet presAssocID="{1F510098-DA9E-4614-83DE-CBD167378CC2}" presName="root2" presStyleCnt="0"/>
      <dgm:spPr/>
    </dgm:pt>
    <dgm:pt modelId="{51C47E01-BCCC-4E38-B7DD-0BE57C970DAC}" type="pres">
      <dgm:prSet presAssocID="{1F510098-DA9E-4614-83DE-CBD167378CC2}" presName="LevelTwoTextNode" presStyleLbl="node2" presStyleIdx="0" presStyleCnt="2" custScaleX="200086" custScaleY="101325">
        <dgm:presLayoutVars>
          <dgm:chPref val="3"/>
        </dgm:presLayoutVars>
      </dgm:prSet>
      <dgm:spPr/>
      <dgm:t>
        <a:bodyPr/>
        <a:lstStyle/>
        <a:p>
          <a:endParaRPr lang="tr-TR"/>
        </a:p>
      </dgm:t>
    </dgm:pt>
    <dgm:pt modelId="{B46E6AD0-6B7F-40BB-8216-E891BD7D03BA}" type="pres">
      <dgm:prSet presAssocID="{1F510098-DA9E-4614-83DE-CBD167378CC2}" presName="level3hierChild" presStyleCnt="0"/>
      <dgm:spPr/>
    </dgm:pt>
    <dgm:pt modelId="{653C9D95-C656-4C6E-BD5A-121A966B13DF}" type="pres">
      <dgm:prSet presAssocID="{787FB6C1-C148-48D6-B9F0-BFEC60E58833}" presName="conn2-1" presStyleLbl="parChTrans1D3" presStyleIdx="0" presStyleCnt="9"/>
      <dgm:spPr/>
      <dgm:t>
        <a:bodyPr/>
        <a:lstStyle/>
        <a:p>
          <a:endParaRPr lang="tr-TR"/>
        </a:p>
      </dgm:t>
    </dgm:pt>
    <dgm:pt modelId="{DB78205E-EC2D-4DD7-AC89-E44E0E026C6F}" type="pres">
      <dgm:prSet presAssocID="{787FB6C1-C148-48D6-B9F0-BFEC60E58833}" presName="connTx" presStyleLbl="parChTrans1D3" presStyleIdx="0" presStyleCnt="9"/>
      <dgm:spPr/>
      <dgm:t>
        <a:bodyPr/>
        <a:lstStyle/>
        <a:p>
          <a:endParaRPr lang="tr-TR"/>
        </a:p>
      </dgm:t>
    </dgm:pt>
    <dgm:pt modelId="{4ACCA14E-D361-4873-AA5B-7A39AF960EE4}" type="pres">
      <dgm:prSet presAssocID="{322F5092-6B89-493C-A393-CEAE85E3D464}" presName="root2" presStyleCnt="0"/>
      <dgm:spPr/>
    </dgm:pt>
    <dgm:pt modelId="{75448FB6-E425-4DAD-B91B-B110B94E61A8}" type="pres">
      <dgm:prSet presAssocID="{322F5092-6B89-493C-A393-CEAE85E3D464}" presName="LevelTwoTextNode" presStyleLbl="node3" presStyleIdx="0" presStyleCnt="9" custScaleX="98739">
        <dgm:presLayoutVars>
          <dgm:chPref val="3"/>
        </dgm:presLayoutVars>
      </dgm:prSet>
      <dgm:spPr/>
      <dgm:t>
        <a:bodyPr/>
        <a:lstStyle/>
        <a:p>
          <a:endParaRPr lang="tr-TR"/>
        </a:p>
      </dgm:t>
    </dgm:pt>
    <dgm:pt modelId="{F3C70B3E-06CC-454F-808D-08C5F1A0272D}" type="pres">
      <dgm:prSet presAssocID="{322F5092-6B89-493C-A393-CEAE85E3D464}" presName="level3hierChild" presStyleCnt="0"/>
      <dgm:spPr/>
    </dgm:pt>
    <dgm:pt modelId="{8106C540-B174-4521-8596-A26AE3F7D386}" type="pres">
      <dgm:prSet presAssocID="{D08A5F0D-069E-4C47-A907-908C399B18A0}" presName="conn2-1" presStyleLbl="parChTrans1D4" presStyleIdx="0" presStyleCnt="3"/>
      <dgm:spPr/>
      <dgm:t>
        <a:bodyPr/>
        <a:lstStyle/>
        <a:p>
          <a:endParaRPr lang="tr-TR"/>
        </a:p>
      </dgm:t>
    </dgm:pt>
    <dgm:pt modelId="{06B2F75C-54EA-4BA6-9E85-29E7CB3ECF66}" type="pres">
      <dgm:prSet presAssocID="{D08A5F0D-069E-4C47-A907-908C399B18A0}" presName="connTx" presStyleLbl="parChTrans1D4" presStyleIdx="0" presStyleCnt="3"/>
      <dgm:spPr/>
      <dgm:t>
        <a:bodyPr/>
        <a:lstStyle/>
        <a:p>
          <a:endParaRPr lang="tr-TR"/>
        </a:p>
      </dgm:t>
    </dgm:pt>
    <dgm:pt modelId="{F061FC5B-D1CB-4FD5-998D-6C80F4463B7F}" type="pres">
      <dgm:prSet presAssocID="{19C3DC69-CE49-4524-B3A6-E2ED75206DFD}" presName="root2" presStyleCnt="0"/>
      <dgm:spPr/>
    </dgm:pt>
    <dgm:pt modelId="{B12BAA3C-5A70-4504-855E-CB005EEDB2EC}" type="pres">
      <dgm:prSet presAssocID="{19C3DC69-CE49-4524-B3A6-E2ED75206DFD}" presName="LevelTwoTextNode" presStyleLbl="node4" presStyleIdx="0" presStyleCnt="3" custLinFactNeighborY="-367">
        <dgm:presLayoutVars>
          <dgm:chPref val="3"/>
        </dgm:presLayoutVars>
      </dgm:prSet>
      <dgm:spPr/>
      <dgm:t>
        <a:bodyPr/>
        <a:lstStyle/>
        <a:p>
          <a:endParaRPr lang="tr-TR"/>
        </a:p>
      </dgm:t>
    </dgm:pt>
    <dgm:pt modelId="{D51F5E12-BCDE-4424-B308-7B625BA14067}" type="pres">
      <dgm:prSet presAssocID="{19C3DC69-CE49-4524-B3A6-E2ED75206DFD}" presName="level3hierChild" presStyleCnt="0"/>
      <dgm:spPr/>
    </dgm:pt>
    <dgm:pt modelId="{F5A20F78-059B-47E2-BAE5-24BFB7748CA9}" type="pres">
      <dgm:prSet presAssocID="{7FECA20B-2202-4CF9-B9A4-614A7AA958EA}" presName="conn2-1" presStyleLbl="parChTrans1D4" presStyleIdx="1" presStyleCnt="3"/>
      <dgm:spPr/>
      <dgm:t>
        <a:bodyPr/>
        <a:lstStyle/>
        <a:p>
          <a:endParaRPr lang="tr-TR"/>
        </a:p>
      </dgm:t>
    </dgm:pt>
    <dgm:pt modelId="{00E3BE8D-6407-4CFA-B133-DFB2291ECD8A}" type="pres">
      <dgm:prSet presAssocID="{7FECA20B-2202-4CF9-B9A4-614A7AA958EA}" presName="connTx" presStyleLbl="parChTrans1D4" presStyleIdx="1" presStyleCnt="3"/>
      <dgm:spPr/>
      <dgm:t>
        <a:bodyPr/>
        <a:lstStyle/>
        <a:p>
          <a:endParaRPr lang="tr-TR"/>
        </a:p>
      </dgm:t>
    </dgm:pt>
    <dgm:pt modelId="{C0C4FF9E-E582-4739-ABBC-0FFBCE45DAA9}" type="pres">
      <dgm:prSet presAssocID="{C714917B-5A31-4415-8FD9-800C65F79AC1}" presName="root2" presStyleCnt="0"/>
      <dgm:spPr/>
    </dgm:pt>
    <dgm:pt modelId="{8DE080F9-A2D9-4B53-8111-EC423F602D36}" type="pres">
      <dgm:prSet presAssocID="{C714917B-5A31-4415-8FD9-800C65F79AC1}" presName="LevelTwoTextNode" presStyleLbl="node4" presStyleIdx="1" presStyleCnt="3">
        <dgm:presLayoutVars>
          <dgm:chPref val="3"/>
        </dgm:presLayoutVars>
      </dgm:prSet>
      <dgm:spPr/>
      <dgm:t>
        <a:bodyPr/>
        <a:lstStyle/>
        <a:p>
          <a:endParaRPr lang="tr-TR"/>
        </a:p>
      </dgm:t>
    </dgm:pt>
    <dgm:pt modelId="{35787B47-ECBE-4608-9D01-14B4A6F145B5}" type="pres">
      <dgm:prSet presAssocID="{C714917B-5A31-4415-8FD9-800C65F79AC1}" presName="level3hierChild" presStyleCnt="0"/>
      <dgm:spPr/>
    </dgm:pt>
    <dgm:pt modelId="{3FF95E97-DE90-4A1D-B6AC-14C58F789F21}" type="pres">
      <dgm:prSet presAssocID="{AE1CE698-545C-466E-830F-ACFF885C05E6}" presName="conn2-1" presStyleLbl="parChTrans1D4" presStyleIdx="2" presStyleCnt="3"/>
      <dgm:spPr/>
      <dgm:t>
        <a:bodyPr/>
        <a:lstStyle/>
        <a:p>
          <a:endParaRPr lang="tr-TR"/>
        </a:p>
      </dgm:t>
    </dgm:pt>
    <dgm:pt modelId="{E972F352-CF01-4174-B396-2A43F3B1CF6A}" type="pres">
      <dgm:prSet presAssocID="{AE1CE698-545C-466E-830F-ACFF885C05E6}" presName="connTx" presStyleLbl="parChTrans1D4" presStyleIdx="2" presStyleCnt="3"/>
      <dgm:spPr/>
      <dgm:t>
        <a:bodyPr/>
        <a:lstStyle/>
        <a:p>
          <a:endParaRPr lang="tr-TR"/>
        </a:p>
      </dgm:t>
    </dgm:pt>
    <dgm:pt modelId="{3F8753FE-A97D-4339-B574-DD550AC200E1}" type="pres">
      <dgm:prSet presAssocID="{0404352C-60BC-450F-BBC4-911983FD2CE3}" presName="root2" presStyleCnt="0"/>
      <dgm:spPr/>
    </dgm:pt>
    <dgm:pt modelId="{E1686874-E693-49EE-B022-FC2A71EB1653}" type="pres">
      <dgm:prSet presAssocID="{0404352C-60BC-450F-BBC4-911983FD2CE3}" presName="LevelTwoTextNode" presStyleLbl="node4" presStyleIdx="2" presStyleCnt="3">
        <dgm:presLayoutVars>
          <dgm:chPref val="3"/>
        </dgm:presLayoutVars>
      </dgm:prSet>
      <dgm:spPr/>
      <dgm:t>
        <a:bodyPr/>
        <a:lstStyle/>
        <a:p>
          <a:endParaRPr lang="tr-TR"/>
        </a:p>
      </dgm:t>
    </dgm:pt>
    <dgm:pt modelId="{57E86C52-3AEF-4828-9046-9C8AA15B447A}" type="pres">
      <dgm:prSet presAssocID="{0404352C-60BC-450F-BBC4-911983FD2CE3}" presName="level3hierChild" presStyleCnt="0"/>
      <dgm:spPr/>
    </dgm:pt>
    <dgm:pt modelId="{996086EB-53AA-423D-828B-637A3522A3A7}" type="pres">
      <dgm:prSet presAssocID="{1AB4E0D6-775F-4164-9D82-B39FB4E1E3AC}" presName="conn2-1" presStyleLbl="parChTrans1D3" presStyleIdx="1" presStyleCnt="9"/>
      <dgm:spPr/>
      <dgm:t>
        <a:bodyPr/>
        <a:lstStyle/>
        <a:p>
          <a:endParaRPr lang="tr-TR"/>
        </a:p>
      </dgm:t>
    </dgm:pt>
    <dgm:pt modelId="{5679155D-7AA6-4A7F-9C91-EFF567EBE28F}" type="pres">
      <dgm:prSet presAssocID="{1AB4E0D6-775F-4164-9D82-B39FB4E1E3AC}" presName="connTx" presStyleLbl="parChTrans1D3" presStyleIdx="1" presStyleCnt="9"/>
      <dgm:spPr/>
      <dgm:t>
        <a:bodyPr/>
        <a:lstStyle/>
        <a:p>
          <a:endParaRPr lang="tr-TR"/>
        </a:p>
      </dgm:t>
    </dgm:pt>
    <dgm:pt modelId="{EF48CF0F-6BF0-4889-8E18-AD3A93F871F5}" type="pres">
      <dgm:prSet presAssocID="{253E3B6E-0308-4033-B506-33BA32F3FC37}" presName="root2" presStyleCnt="0"/>
      <dgm:spPr/>
    </dgm:pt>
    <dgm:pt modelId="{58F79854-059E-4D28-B981-54F2A33BFFDC}" type="pres">
      <dgm:prSet presAssocID="{253E3B6E-0308-4033-B506-33BA32F3FC37}" presName="LevelTwoTextNode" presStyleLbl="node3" presStyleIdx="1" presStyleCnt="9" custScaleX="99999">
        <dgm:presLayoutVars>
          <dgm:chPref val="3"/>
        </dgm:presLayoutVars>
      </dgm:prSet>
      <dgm:spPr/>
      <dgm:t>
        <a:bodyPr/>
        <a:lstStyle/>
        <a:p>
          <a:endParaRPr lang="tr-TR"/>
        </a:p>
      </dgm:t>
    </dgm:pt>
    <dgm:pt modelId="{A37F8F6E-45B8-4A83-87EA-F5B6AD44AF12}" type="pres">
      <dgm:prSet presAssocID="{253E3B6E-0308-4033-B506-33BA32F3FC37}" presName="level3hierChild" presStyleCnt="0"/>
      <dgm:spPr/>
    </dgm:pt>
    <dgm:pt modelId="{4A2AE8AC-A96E-49B8-9613-E199877BB277}" type="pres">
      <dgm:prSet presAssocID="{756BCA91-C97C-4903-A601-F1B91DBD975D}" presName="conn2-1" presStyleLbl="parChTrans1D3" presStyleIdx="2" presStyleCnt="9"/>
      <dgm:spPr/>
      <dgm:t>
        <a:bodyPr/>
        <a:lstStyle/>
        <a:p>
          <a:endParaRPr lang="tr-TR"/>
        </a:p>
      </dgm:t>
    </dgm:pt>
    <dgm:pt modelId="{B114925E-E734-4B9B-A70E-5230E8D3D92B}" type="pres">
      <dgm:prSet presAssocID="{756BCA91-C97C-4903-A601-F1B91DBD975D}" presName="connTx" presStyleLbl="parChTrans1D3" presStyleIdx="2" presStyleCnt="9"/>
      <dgm:spPr/>
      <dgm:t>
        <a:bodyPr/>
        <a:lstStyle/>
        <a:p>
          <a:endParaRPr lang="tr-TR"/>
        </a:p>
      </dgm:t>
    </dgm:pt>
    <dgm:pt modelId="{2F30DE24-6EE6-4024-9171-ED2846352E37}" type="pres">
      <dgm:prSet presAssocID="{F0EDE8AA-E3DD-4A2D-89F8-E6056E15AAD3}" presName="root2" presStyleCnt="0"/>
      <dgm:spPr/>
    </dgm:pt>
    <dgm:pt modelId="{164DBD52-FBC5-40CC-AE70-35D7949C1B17}" type="pres">
      <dgm:prSet presAssocID="{F0EDE8AA-E3DD-4A2D-89F8-E6056E15AAD3}" presName="LevelTwoTextNode" presStyleLbl="node3" presStyleIdx="2" presStyleCnt="9">
        <dgm:presLayoutVars>
          <dgm:chPref val="3"/>
        </dgm:presLayoutVars>
      </dgm:prSet>
      <dgm:spPr/>
      <dgm:t>
        <a:bodyPr/>
        <a:lstStyle/>
        <a:p>
          <a:endParaRPr lang="tr-TR"/>
        </a:p>
      </dgm:t>
    </dgm:pt>
    <dgm:pt modelId="{C3AD1BD0-8191-4A3C-86C4-FEA361840A26}" type="pres">
      <dgm:prSet presAssocID="{F0EDE8AA-E3DD-4A2D-89F8-E6056E15AAD3}" presName="level3hierChild" presStyleCnt="0"/>
      <dgm:spPr/>
    </dgm:pt>
    <dgm:pt modelId="{8D9D50A1-10AA-4299-81A4-20F7FE13AC14}" type="pres">
      <dgm:prSet presAssocID="{4B184756-F6B6-410F-BBDD-B5464B0A5D81}" presName="conn2-1" presStyleLbl="parChTrans1D3" presStyleIdx="3" presStyleCnt="9"/>
      <dgm:spPr/>
      <dgm:t>
        <a:bodyPr/>
        <a:lstStyle/>
        <a:p>
          <a:endParaRPr lang="tr-TR"/>
        </a:p>
      </dgm:t>
    </dgm:pt>
    <dgm:pt modelId="{5D0793FA-F38D-4E53-8533-D3D5AA994B19}" type="pres">
      <dgm:prSet presAssocID="{4B184756-F6B6-410F-BBDD-B5464B0A5D81}" presName="connTx" presStyleLbl="parChTrans1D3" presStyleIdx="3" presStyleCnt="9"/>
      <dgm:spPr/>
      <dgm:t>
        <a:bodyPr/>
        <a:lstStyle/>
        <a:p>
          <a:endParaRPr lang="tr-TR"/>
        </a:p>
      </dgm:t>
    </dgm:pt>
    <dgm:pt modelId="{365A5393-E587-4F80-B05F-827287AC1771}" type="pres">
      <dgm:prSet presAssocID="{1579B04B-0122-4147-AF82-D6574B71B271}" presName="root2" presStyleCnt="0"/>
      <dgm:spPr/>
    </dgm:pt>
    <dgm:pt modelId="{8E3C4A61-887C-4006-BF20-0311B6AD20FA}" type="pres">
      <dgm:prSet presAssocID="{1579B04B-0122-4147-AF82-D6574B71B271}" presName="LevelTwoTextNode" presStyleLbl="node3" presStyleIdx="3" presStyleCnt="9">
        <dgm:presLayoutVars>
          <dgm:chPref val="3"/>
        </dgm:presLayoutVars>
      </dgm:prSet>
      <dgm:spPr/>
      <dgm:t>
        <a:bodyPr/>
        <a:lstStyle/>
        <a:p>
          <a:endParaRPr lang="tr-TR"/>
        </a:p>
      </dgm:t>
    </dgm:pt>
    <dgm:pt modelId="{C5363379-B665-493D-8538-4856568143B1}" type="pres">
      <dgm:prSet presAssocID="{1579B04B-0122-4147-AF82-D6574B71B271}" presName="level3hierChild" presStyleCnt="0"/>
      <dgm:spPr/>
    </dgm:pt>
    <dgm:pt modelId="{5FB92ECD-EE5D-44DA-827C-DF280BF9671A}" type="pres">
      <dgm:prSet presAssocID="{0289FDE8-2E2F-4A0C-943B-288DC7028475}" presName="conn2-1" presStyleLbl="parChTrans1D3" presStyleIdx="4" presStyleCnt="9"/>
      <dgm:spPr/>
      <dgm:t>
        <a:bodyPr/>
        <a:lstStyle/>
        <a:p>
          <a:endParaRPr lang="tr-TR"/>
        </a:p>
      </dgm:t>
    </dgm:pt>
    <dgm:pt modelId="{A007027D-E039-4151-97F9-E1E89123820E}" type="pres">
      <dgm:prSet presAssocID="{0289FDE8-2E2F-4A0C-943B-288DC7028475}" presName="connTx" presStyleLbl="parChTrans1D3" presStyleIdx="4" presStyleCnt="9"/>
      <dgm:spPr/>
      <dgm:t>
        <a:bodyPr/>
        <a:lstStyle/>
        <a:p>
          <a:endParaRPr lang="tr-TR"/>
        </a:p>
      </dgm:t>
    </dgm:pt>
    <dgm:pt modelId="{B474351C-D449-4617-8571-513CD665533F}" type="pres">
      <dgm:prSet presAssocID="{3DD6D93D-3EA7-4A32-8DA7-3C1406AEB0AD}" presName="root2" presStyleCnt="0"/>
      <dgm:spPr/>
    </dgm:pt>
    <dgm:pt modelId="{613CF7FD-5F5E-4A07-862F-D4F5DAE5CDCE}" type="pres">
      <dgm:prSet presAssocID="{3DD6D93D-3EA7-4A32-8DA7-3C1406AEB0AD}" presName="LevelTwoTextNode" presStyleLbl="node3" presStyleIdx="4" presStyleCnt="9">
        <dgm:presLayoutVars>
          <dgm:chPref val="3"/>
        </dgm:presLayoutVars>
      </dgm:prSet>
      <dgm:spPr/>
      <dgm:t>
        <a:bodyPr/>
        <a:lstStyle/>
        <a:p>
          <a:endParaRPr lang="tr-TR"/>
        </a:p>
      </dgm:t>
    </dgm:pt>
    <dgm:pt modelId="{8FF6D2F2-A0EB-40E8-8CAC-94DBE84988F4}" type="pres">
      <dgm:prSet presAssocID="{3DD6D93D-3EA7-4A32-8DA7-3C1406AEB0AD}" presName="level3hierChild" presStyleCnt="0"/>
      <dgm:spPr/>
    </dgm:pt>
    <dgm:pt modelId="{738ACDFB-625B-4804-A7DE-7CB32AA1CD0A}" type="pres">
      <dgm:prSet presAssocID="{8551EBD2-7DBF-4E65-86EC-40985221E19D}" presName="conn2-1" presStyleLbl="parChTrans1D3" presStyleIdx="5" presStyleCnt="9"/>
      <dgm:spPr/>
      <dgm:t>
        <a:bodyPr/>
        <a:lstStyle/>
        <a:p>
          <a:endParaRPr lang="tr-TR"/>
        </a:p>
      </dgm:t>
    </dgm:pt>
    <dgm:pt modelId="{1475386F-CF06-426D-8AC3-4A464934D5B4}" type="pres">
      <dgm:prSet presAssocID="{8551EBD2-7DBF-4E65-86EC-40985221E19D}" presName="connTx" presStyleLbl="parChTrans1D3" presStyleIdx="5" presStyleCnt="9"/>
      <dgm:spPr/>
      <dgm:t>
        <a:bodyPr/>
        <a:lstStyle/>
        <a:p>
          <a:endParaRPr lang="tr-TR"/>
        </a:p>
      </dgm:t>
    </dgm:pt>
    <dgm:pt modelId="{8F7E13BA-46CE-4780-8AA7-E0C3A47BB247}" type="pres">
      <dgm:prSet presAssocID="{A439222F-ABDE-405B-9D25-DE3636D1A048}" presName="root2" presStyleCnt="0"/>
      <dgm:spPr/>
    </dgm:pt>
    <dgm:pt modelId="{583EC5A2-1424-4F8F-A778-26C268030428}" type="pres">
      <dgm:prSet presAssocID="{A439222F-ABDE-405B-9D25-DE3636D1A048}" presName="LevelTwoTextNode" presStyleLbl="node3" presStyleIdx="5" presStyleCnt="9">
        <dgm:presLayoutVars>
          <dgm:chPref val="3"/>
        </dgm:presLayoutVars>
      </dgm:prSet>
      <dgm:spPr/>
      <dgm:t>
        <a:bodyPr/>
        <a:lstStyle/>
        <a:p>
          <a:endParaRPr lang="tr-TR"/>
        </a:p>
      </dgm:t>
    </dgm:pt>
    <dgm:pt modelId="{FE8DC491-04CB-48D1-80D9-65C625687B0F}" type="pres">
      <dgm:prSet presAssocID="{A439222F-ABDE-405B-9D25-DE3636D1A048}" presName="level3hierChild" presStyleCnt="0"/>
      <dgm:spPr/>
    </dgm:pt>
    <dgm:pt modelId="{0961F5A3-A3BE-4848-9622-ECF5C08977A2}" type="pres">
      <dgm:prSet presAssocID="{FF3B6312-13C5-4CC5-8A8D-63E57D091BD1}" presName="conn2-1" presStyleLbl="parChTrans1D3" presStyleIdx="6" presStyleCnt="9"/>
      <dgm:spPr/>
      <dgm:t>
        <a:bodyPr/>
        <a:lstStyle/>
        <a:p>
          <a:endParaRPr lang="tr-TR"/>
        </a:p>
      </dgm:t>
    </dgm:pt>
    <dgm:pt modelId="{913EA426-28C9-4D12-BACA-64081E236126}" type="pres">
      <dgm:prSet presAssocID="{FF3B6312-13C5-4CC5-8A8D-63E57D091BD1}" presName="connTx" presStyleLbl="parChTrans1D3" presStyleIdx="6" presStyleCnt="9"/>
      <dgm:spPr/>
      <dgm:t>
        <a:bodyPr/>
        <a:lstStyle/>
        <a:p>
          <a:endParaRPr lang="tr-TR"/>
        </a:p>
      </dgm:t>
    </dgm:pt>
    <dgm:pt modelId="{9AA750B9-4142-4008-81A8-E8DBBDEE2891}" type="pres">
      <dgm:prSet presAssocID="{928947E0-BF11-4DD4-BA42-76C50F7574A0}" presName="root2" presStyleCnt="0"/>
      <dgm:spPr/>
    </dgm:pt>
    <dgm:pt modelId="{26BA6B10-71CC-4AA0-97EF-7AA767E1BDBE}" type="pres">
      <dgm:prSet presAssocID="{928947E0-BF11-4DD4-BA42-76C50F7574A0}" presName="LevelTwoTextNode" presStyleLbl="node3" presStyleIdx="6" presStyleCnt="9">
        <dgm:presLayoutVars>
          <dgm:chPref val="3"/>
        </dgm:presLayoutVars>
      </dgm:prSet>
      <dgm:spPr/>
      <dgm:t>
        <a:bodyPr/>
        <a:lstStyle/>
        <a:p>
          <a:endParaRPr lang="tr-TR"/>
        </a:p>
      </dgm:t>
    </dgm:pt>
    <dgm:pt modelId="{2FD934B0-CDBF-463A-8558-2713A9975990}" type="pres">
      <dgm:prSet presAssocID="{928947E0-BF11-4DD4-BA42-76C50F7574A0}" presName="level3hierChild" presStyleCnt="0"/>
      <dgm:spPr/>
    </dgm:pt>
    <dgm:pt modelId="{02DA8A05-5D07-4B8E-82AD-355611E24BFE}" type="pres">
      <dgm:prSet presAssocID="{AD941489-6C2B-46E4-9487-F925B95BD4BE}" presName="conn2-1" presStyleLbl="parChTrans1D2" presStyleIdx="1" presStyleCnt="2"/>
      <dgm:spPr/>
      <dgm:t>
        <a:bodyPr/>
        <a:lstStyle/>
        <a:p>
          <a:endParaRPr lang="tr-TR"/>
        </a:p>
      </dgm:t>
    </dgm:pt>
    <dgm:pt modelId="{B65E879A-FA66-4FD1-BAF5-79345A212332}" type="pres">
      <dgm:prSet presAssocID="{AD941489-6C2B-46E4-9487-F925B95BD4BE}" presName="connTx" presStyleLbl="parChTrans1D2" presStyleIdx="1" presStyleCnt="2"/>
      <dgm:spPr/>
      <dgm:t>
        <a:bodyPr/>
        <a:lstStyle/>
        <a:p>
          <a:endParaRPr lang="tr-TR"/>
        </a:p>
      </dgm:t>
    </dgm:pt>
    <dgm:pt modelId="{5409D0DA-6229-4DCB-A311-7AF301A508CF}" type="pres">
      <dgm:prSet presAssocID="{BBD85F82-03B8-4DAA-9D12-97EE1543BD03}" presName="root2" presStyleCnt="0"/>
      <dgm:spPr/>
    </dgm:pt>
    <dgm:pt modelId="{EE89B8F8-FA1C-44A4-85A5-9F498C6B7DD4}" type="pres">
      <dgm:prSet presAssocID="{BBD85F82-03B8-4DAA-9D12-97EE1543BD03}" presName="LevelTwoTextNode" presStyleLbl="node2" presStyleIdx="1" presStyleCnt="2" custScaleX="205365">
        <dgm:presLayoutVars>
          <dgm:chPref val="3"/>
        </dgm:presLayoutVars>
      </dgm:prSet>
      <dgm:spPr/>
      <dgm:t>
        <a:bodyPr/>
        <a:lstStyle/>
        <a:p>
          <a:endParaRPr lang="tr-TR"/>
        </a:p>
      </dgm:t>
    </dgm:pt>
    <dgm:pt modelId="{05C7BC4C-3561-4454-97D7-07CA8D015264}" type="pres">
      <dgm:prSet presAssocID="{BBD85F82-03B8-4DAA-9D12-97EE1543BD03}" presName="level3hierChild" presStyleCnt="0"/>
      <dgm:spPr/>
    </dgm:pt>
    <dgm:pt modelId="{0C74F1C0-BD54-44AB-B4F6-AB1300913345}" type="pres">
      <dgm:prSet presAssocID="{0900CB5F-D45E-4748-B187-3509FC899271}" presName="conn2-1" presStyleLbl="parChTrans1D3" presStyleIdx="7" presStyleCnt="9"/>
      <dgm:spPr/>
      <dgm:t>
        <a:bodyPr/>
        <a:lstStyle/>
        <a:p>
          <a:endParaRPr lang="tr-TR"/>
        </a:p>
      </dgm:t>
    </dgm:pt>
    <dgm:pt modelId="{62265B63-A0BB-4E04-BFEE-64EB0F3CE255}" type="pres">
      <dgm:prSet presAssocID="{0900CB5F-D45E-4748-B187-3509FC899271}" presName="connTx" presStyleLbl="parChTrans1D3" presStyleIdx="7" presStyleCnt="9"/>
      <dgm:spPr/>
      <dgm:t>
        <a:bodyPr/>
        <a:lstStyle/>
        <a:p>
          <a:endParaRPr lang="tr-TR"/>
        </a:p>
      </dgm:t>
    </dgm:pt>
    <dgm:pt modelId="{B939B5C6-E474-4121-A643-47E0EBABA8E6}" type="pres">
      <dgm:prSet presAssocID="{25DF74C9-2F62-4344-8E83-F4068A222291}" presName="root2" presStyleCnt="0"/>
      <dgm:spPr/>
    </dgm:pt>
    <dgm:pt modelId="{CDDCE4E1-CD79-4AAF-988D-26C2C5F3FB36}" type="pres">
      <dgm:prSet presAssocID="{25DF74C9-2F62-4344-8E83-F4068A222291}" presName="LevelTwoTextNode" presStyleLbl="node3" presStyleIdx="7" presStyleCnt="9">
        <dgm:presLayoutVars>
          <dgm:chPref val="3"/>
        </dgm:presLayoutVars>
      </dgm:prSet>
      <dgm:spPr/>
      <dgm:t>
        <a:bodyPr/>
        <a:lstStyle/>
        <a:p>
          <a:endParaRPr lang="tr-TR"/>
        </a:p>
      </dgm:t>
    </dgm:pt>
    <dgm:pt modelId="{5DE35921-C03A-4920-98FF-15E691277AB4}" type="pres">
      <dgm:prSet presAssocID="{25DF74C9-2F62-4344-8E83-F4068A222291}" presName="level3hierChild" presStyleCnt="0"/>
      <dgm:spPr/>
    </dgm:pt>
    <dgm:pt modelId="{17EA8281-C572-436A-A54A-F24A998E11BF}" type="pres">
      <dgm:prSet presAssocID="{9C4C7DD7-C6B5-4FA8-9A9D-50C2BC2EFB50}" presName="conn2-1" presStyleLbl="parChTrans1D3" presStyleIdx="8" presStyleCnt="9"/>
      <dgm:spPr/>
      <dgm:t>
        <a:bodyPr/>
        <a:lstStyle/>
        <a:p>
          <a:endParaRPr lang="tr-TR"/>
        </a:p>
      </dgm:t>
    </dgm:pt>
    <dgm:pt modelId="{EF7374DA-2290-4AD8-9DED-C77F31149A14}" type="pres">
      <dgm:prSet presAssocID="{9C4C7DD7-C6B5-4FA8-9A9D-50C2BC2EFB50}" presName="connTx" presStyleLbl="parChTrans1D3" presStyleIdx="8" presStyleCnt="9"/>
      <dgm:spPr/>
      <dgm:t>
        <a:bodyPr/>
        <a:lstStyle/>
        <a:p>
          <a:endParaRPr lang="tr-TR"/>
        </a:p>
      </dgm:t>
    </dgm:pt>
    <dgm:pt modelId="{39841C5B-34FC-4DA3-8474-4E1E9C38EBA6}" type="pres">
      <dgm:prSet presAssocID="{49F5F887-75F3-4F89-9022-FE9136A5DB96}" presName="root2" presStyleCnt="0"/>
      <dgm:spPr/>
    </dgm:pt>
    <dgm:pt modelId="{C4A30F8A-8093-4C6B-8E2B-E0D9DB4E37BD}" type="pres">
      <dgm:prSet presAssocID="{49F5F887-75F3-4F89-9022-FE9136A5DB96}" presName="LevelTwoTextNode" presStyleLbl="node3" presStyleIdx="8" presStyleCnt="9">
        <dgm:presLayoutVars>
          <dgm:chPref val="3"/>
        </dgm:presLayoutVars>
      </dgm:prSet>
      <dgm:spPr/>
      <dgm:t>
        <a:bodyPr/>
        <a:lstStyle/>
        <a:p>
          <a:endParaRPr lang="tr-TR"/>
        </a:p>
      </dgm:t>
    </dgm:pt>
    <dgm:pt modelId="{874B3904-B585-4E11-80BC-BE9A1E62BBD2}" type="pres">
      <dgm:prSet presAssocID="{49F5F887-75F3-4F89-9022-FE9136A5DB96}" presName="level3hierChild" presStyleCnt="0"/>
      <dgm:spPr/>
    </dgm:pt>
  </dgm:ptLst>
  <dgm:cxnLst>
    <dgm:cxn modelId="{087EE6C1-06F5-48E0-B54D-48A7774323DC}" type="presOf" srcId="{AD941489-6C2B-46E4-9487-F925B95BD4BE}" destId="{B65E879A-FA66-4FD1-BAF5-79345A212332}" srcOrd="1" destOrd="0" presId="urn:microsoft.com/office/officeart/2005/8/layout/hierarchy2"/>
    <dgm:cxn modelId="{9194D65A-DFAD-4774-BA33-75D349A4E7E6}" type="presOf" srcId="{1AB4E0D6-775F-4164-9D82-B39FB4E1E3AC}" destId="{996086EB-53AA-423D-828B-637A3522A3A7}" srcOrd="0" destOrd="0" presId="urn:microsoft.com/office/officeart/2005/8/layout/hierarchy2"/>
    <dgm:cxn modelId="{73DEE58C-62F9-41F0-9657-A3059788B4BC}" srcId="{1F510098-DA9E-4614-83DE-CBD167378CC2}" destId="{3DD6D93D-3EA7-4A32-8DA7-3C1406AEB0AD}" srcOrd="4" destOrd="0" parTransId="{0289FDE8-2E2F-4A0C-943B-288DC7028475}" sibTransId="{54143C03-A58E-4CA7-B305-F2C3EE3474E4}"/>
    <dgm:cxn modelId="{1937116E-1EA5-4BEA-9F36-58667CC270F5}" type="presOf" srcId="{1AB4E0D6-775F-4164-9D82-B39FB4E1E3AC}" destId="{5679155D-7AA6-4A7F-9C91-EFF567EBE28F}" srcOrd="1" destOrd="0" presId="urn:microsoft.com/office/officeart/2005/8/layout/hierarchy2"/>
    <dgm:cxn modelId="{53D9A9C2-2D8E-4CF4-A23B-85C6A1B4541C}" type="presOf" srcId="{1CE0DCC7-DE29-476A-BD81-636BF4CCA605}" destId="{D3AA999A-3C30-48EF-B7B7-A9AAC4E6681C}" srcOrd="0" destOrd="0" presId="urn:microsoft.com/office/officeart/2005/8/layout/hierarchy2"/>
    <dgm:cxn modelId="{509FF411-0D1E-4E66-94A9-2E88A38BDB41}" type="presOf" srcId="{D08A5F0D-069E-4C47-A907-908C399B18A0}" destId="{06B2F75C-54EA-4BA6-9E85-29E7CB3ECF66}" srcOrd="1" destOrd="0" presId="urn:microsoft.com/office/officeart/2005/8/layout/hierarchy2"/>
    <dgm:cxn modelId="{3BD0F9B4-09E0-4D89-83B0-FF6D1D7DDD51}" type="presOf" srcId="{AEA299C7-A224-4725-82B7-0ABFFB49ACFF}" destId="{0C2444FC-5026-4187-B5A9-1EF973A6B488}" srcOrd="1" destOrd="0" presId="urn:microsoft.com/office/officeart/2005/8/layout/hierarchy2"/>
    <dgm:cxn modelId="{EE66B4FB-DDA9-448A-8C77-B3079ACD0097}" srcId="{1F510098-DA9E-4614-83DE-CBD167378CC2}" destId="{322F5092-6B89-493C-A393-CEAE85E3D464}" srcOrd="0" destOrd="0" parTransId="{787FB6C1-C148-48D6-B9F0-BFEC60E58833}" sibTransId="{0A8ABDFD-1F57-4A20-8E99-CC8266EC75A8}"/>
    <dgm:cxn modelId="{5897951D-489B-4CF5-9F4A-91C4D588FE74}" type="presOf" srcId="{8551EBD2-7DBF-4E65-86EC-40985221E19D}" destId="{738ACDFB-625B-4804-A7DE-7CB32AA1CD0A}" srcOrd="0" destOrd="0" presId="urn:microsoft.com/office/officeart/2005/8/layout/hierarchy2"/>
    <dgm:cxn modelId="{8D1BE5E7-0C96-4354-BD2B-56C7517C518F}" srcId="{1F510098-DA9E-4614-83DE-CBD167378CC2}" destId="{253E3B6E-0308-4033-B506-33BA32F3FC37}" srcOrd="1" destOrd="0" parTransId="{1AB4E0D6-775F-4164-9D82-B39FB4E1E3AC}" sibTransId="{8A8C4795-4B9A-47EE-8621-C1B06F8705B3}"/>
    <dgm:cxn modelId="{D0BA83D5-D13A-49D7-A4D8-590801ABE2BD}" type="presOf" srcId="{A439222F-ABDE-405B-9D25-DE3636D1A048}" destId="{583EC5A2-1424-4F8F-A778-26C268030428}" srcOrd="0" destOrd="0" presId="urn:microsoft.com/office/officeart/2005/8/layout/hierarchy2"/>
    <dgm:cxn modelId="{A2581CD5-801B-4216-908E-B034C0F8A229}" type="presOf" srcId="{756BCA91-C97C-4903-A601-F1B91DBD975D}" destId="{B114925E-E734-4B9B-A70E-5230E8D3D92B}" srcOrd="1" destOrd="0" presId="urn:microsoft.com/office/officeart/2005/8/layout/hierarchy2"/>
    <dgm:cxn modelId="{46B0B320-0B5D-4053-8F64-22BA83840533}" type="presOf" srcId="{BBD85F82-03B8-4DAA-9D12-97EE1543BD03}" destId="{EE89B8F8-FA1C-44A4-85A5-9F498C6B7DD4}" srcOrd="0" destOrd="0" presId="urn:microsoft.com/office/officeart/2005/8/layout/hierarchy2"/>
    <dgm:cxn modelId="{1FC6B900-9285-460D-9741-9E6EDB856AAC}" type="presOf" srcId="{0289FDE8-2E2F-4A0C-943B-288DC7028475}" destId="{5FB92ECD-EE5D-44DA-827C-DF280BF9671A}" srcOrd="0" destOrd="0" presId="urn:microsoft.com/office/officeart/2005/8/layout/hierarchy2"/>
    <dgm:cxn modelId="{3ACB0EC3-4425-4548-8BC3-2FFC5E0B458F}" type="presOf" srcId="{970CC186-A810-4A87-B0ED-85643A450543}" destId="{B881DF31-A2E0-44EB-AE8D-801954BD6986}" srcOrd="0" destOrd="0" presId="urn:microsoft.com/office/officeart/2005/8/layout/hierarchy2"/>
    <dgm:cxn modelId="{679D0E30-4190-49BF-B8B9-9D2782CB8AEE}" type="presOf" srcId="{787FB6C1-C148-48D6-B9F0-BFEC60E58833}" destId="{653C9D95-C656-4C6E-BD5A-121A966B13DF}" srcOrd="0" destOrd="0" presId="urn:microsoft.com/office/officeart/2005/8/layout/hierarchy2"/>
    <dgm:cxn modelId="{28895743-FD7A-48CF-B9BD-8E8E91C5403B}" type="presOf" srcId="{FF3B6312-13C5-4CC5-8A8D-63E57D091BD1}" destId="{913EA426-28C9-4D12-BACA-64081E236126}" srcOrd="1" destOrd="0" presId="urn:microsoft.com/office/officeart/2005/8/layout/hierarchy2"/>
    <dgm:cxn modelId="{2F79C7A2-45A9-40C7-98AC-BA2E55B8575D}" srcId="{322F5092-6B89-493C-A393-CEAE85E3D464}" destId="{0404352C-60BC-450F-BBC4-911983FD2CE3}" srcOrd="2" destOrd="0" parTransId="{AE1CE698-545C-466E-830F-ACFF885C05E6}" sibTransId="{DE8D052C-1AC3-48E6-A713-E50BBAEE57B6}"/>
    <dgm:cxn modelId="{4541413F-EBA5-469F-A19A-40DF214D90AA}" type="presOf" srcId="{322F5092-6B89-493C-A393-CEAE85E3D464}" destId="{75448FB6-E425-4DAD-B91B-B110B94E61A8}" srcOrd="0" destOrd="0" presId="urn:microsoft.com/office/officeart/2005/8/layout/hierarchy2"/>
    <dgm:cxn modelId="{2A7D9025-6896-46F8-B109-4ABB2B9F27E8}" type="presOf" srcId="{F0EDE8AA-E3DD-4A2D-89F8-E6056E15AAD3}" destId="{164DBD52-FBC5-40CC-AE70-35D7949C1B17}" srcOrd="0" destOrd="0" presId="urn:microsoft.com/office/officeart/2005/8/layout/hierarchy2"/>
    <dgm:cxn modelId="{95EB2CE9-C219-450B-BE88-A499D3338F51}" srcId="{BBD85F82-03B8-4DAA-9D12-97EE1543BD03}" destId="{25DF74C9-2F62-4344-8E83-F4068A222291}" srcOrd="0" destOrd="0" parTransId="{0900CB5F-D45E-4748-B187-3509FC899271}" sibTransId="{E5B53273-EAE9-4347-8FE5-4642F467DC45}"/>
    <dgm:cxn modelId="{E90862B4-C5BE-43BA-A4DF-A91A3BE7FC27}" srcId="{1F510098-DA9E-4614-83DE-CBD167378CC2}" destId="{A439222F-ABDE-405B-9D25-DE3636D1A048}" srcOrd="5" destOrd="0" parTransId="{8551EBD2-7DBF-4E65-86EC-40985221E19D}" sibTransId="{9C447370-B9B6-4C63-A799-E859F46FA748}"/>
    <dgm:cxn modelId="{94F7BFF0-870D-4316-9C88-6BFAE455E049}" type="presOf" srcId="{AEA299C7-A224-4725-82B7-0ABFFB49ACFF}" destId="{BA2F0C1F-2BF2-42E8-B232-03BC3D280A6E}" srcOrd="0" destOrd="0" presId="urn:microsoft.com/office/officeart/2005/8/layout/hierarchy2"/>
    <dgm:cxn modelId="{407FF381-1DF4-49E7-B40D-FB6DE1264975}" type="presOf" srcId="{8551EBD2-7DBF-4E65-86EC-40985221E19D}" destId="{1475386F-CF06-426D-8AC3-4A464934D5B4}" srcOrd="1" destOrd="0" presId="urn:microsoft.com/office/officeart/2005/8/layout/hierarchy2"/>
    <dgm:cxn modelId="{18F71FCA-717C-40E2-AE2B-8AF93C4C81D7}" srcId="{1F510098-DA9E-4614-83DE-CBD167378CC2}" destId="{1579B04B-0122-4147-AF82-D6574B71B271}" srcOrd="3" destOrd="0" parTransId="{4B184756-F6B6-410F-BBDD-B5464B0A5D81}" sibTransId="{8080118A-FF56-4ECF-BCD8-45B61BD40B71}"/>
    <dgm:cxn modelId="{D1C452C0-DFFF-49DD-80FA-A087663F200D}" srcId="{BBD85F82-03B8-4DAA-9D12-97EE1543BD03}" destId="{49F5F887-75F3-4F89-9022-FE9136A5DB96}" srcOrd="1" destOrd="0" parTransId="{9C4C7DD7-C6B5-4FA8-9A9D-50C2BC2EFB50}" sibTransId="{F7301F25-7CF6-46F1-BB9F-5725C63A7080}"/>
    <dgm:cxn modelId="{9BA7473F-5220-465F-93EB-4A1ACB1C59A7}" type="presOf" srcId="{1579B04B-0122-4147-AF82-D6574B71B271}" destId="{8E3C4A61-887C-4006-BF20-0311B6AD20FA}" srcOrd="0" destOrd="0" presId="urn:microsoft.com/office/officeart/2005/8/layout/hierarchy2"/>
    <dgm:cxn modelId="{7D00EF51-3C52-42FE-8EA8-ADB85D75A9BA}" type="presOf" srcId="{FF3B6312-13C5-4CC5-8A8D-63E57D091BD1}" destId="{0961F5A3-A3BE-4848-9622-ECF5C08977A2}" srcOrd="0" destOrd="0" presId="urn:microsoft.com/office/officeart/2005/8/layout/hierarchy2"/>
    <dgm:cxn modelId="{8BDC1B58-0697-40B6-A88B-4B6FEAC56198}" type="presOf" srcId="{0900CB5F-D45E-4748-B187-3509FC899271}" destId="{62265B63-A0BB-4E04-BFEE-64EB0F3CE255}" srcOrd="1" destOrd="0" presId="urn:microsoft.com/office/officeart/2005/8/layout/hierarchy2"/>
    <dgm:cxn modelId="{4D0E20A0-7DF6-4193-885A-71DA62017EA7}" srcId="{322F5092-6B89-493C-A393-CEAE85E3D464}" destId="{19C3DC69-CE49-4524-B3A6-E2ED75206DFD}" srcOrd="0" destOrd="0" parTransId="{D08A5F0D-069E-4C47-A907-908C399B18A0}" sibTransId="{3E04E111-2E6E-493F-9641-5D2582A1964B}"/>
    <dgm:cxn modelId="{321F0FBD-60F7-469A-9F29-BEDC8A55D469}" type="presOf" srcId="{0900CB5F-D45E-4748-B187-3509FC899271}" destId="{0C74F1C0-BD54-44AB-B4F6-AB1300913345}" srcOrd="0" destOrd="0" presId="urn:microsoft.com/office/officeart/2005/8/layout/hierarchy2"/>
    <dgm:cxn modelId="{3958C0FE-C797-4F1D-BBC9-C0A21DEA54AD}" type="presOf" srcId="{756BCA91-C97C-4903-A601-F1B91DBD975D}" destId="{4A2AE8AC-A96E-49B8-9613-E199877BB277}" srcOrd="0" destOrd="0" presId="urn:microsoft.com/office/officeart/2005/8/layout/hierarchy2"/>
    <dgm:cxn modelId="{99D5BDF5-3EFA-41EC-8B09-93B973CB94A4}" type="presOf" srcId="{49F5F887-75F3-4F89-9022-FE9136A5DB96}" destId="{C4A30F8A-8093-4C6B-8E2B-E0D9DB4E37BD}" srcOrd="0" destOrd="0" presId="urn:microsoft.com/office/officeart/2005/8/layout/hierarchy2"/>
    <dgm:cxn modelId="{9B69EC5D-1D06-4BCA-97AC-700D705F491A}" type="presOf" srcId="{9C4C7DD7-C6B5-4FA8-9A9D-50C2BC2EFB50}" destId="{17EA8281-C572-436A-A54A-F24A998E11BF}" srcOrd="0" destOrd="0" presId="urn:microsoft.com/office/officeart/2005/8/layout/hierarchy2"/>
    <dgm:cxn modelId="{ABABC302-609E-4A3E-B6A7-E4A26CF6DF6A}" type="presOf" srcId="{4B184756-F6B6-410F-BBDD-B5464B0A5D81}" destId="{8D9D50A1-10AA-4299-81A4-20F7FE13AC14}" srcOrd="0" destOrd="0" presId="urn:microsoft.com/office/officeart/2005/8/layout/hierarchy2"/>
    <dgm:cxn modelId="{BA410F71-7F90-48DB-9FE8-0DA8301AC9C4}" type="presOf" srcId="{4B184756-F6B6-410F-BBDD-B5464B0A5D81}" destId="{5D0793FA-F38D-4E53-8533-D3D5AA994B19}" srcOrd="1" destOrd="0" presId="urn:microsoft.com/office/officeart/2005/8/layout/hierarchy2"/>
    <dgm:cxn modelId="{A2FB068C-2976-4EDC-A9BD-1F2D28BAF9D4}" type="presOf" srcId="{253E3B6E-0308-4033-B506-33BA32F3FC37}" destId="{58F79854-059E-4D28-B981-54F2A33BFFDC}" srcOrd="0" destOrd="0" presId="urn:microsoft.com/office/officeart/2005/8/layout/hierarchy2"/>
    <dgm:cxn modelId="{AFED35D0-B41A-4F99-9059-B4D32C1471B6}" type="presOf" srcId="{0289FDE8-2E2F-4A0C-943B-288DC7028475}" destId="{A007027D-E039-4151-97F9-E1E89123820E}" srcOrd="1" destOrd="0" presId="urn:microsoft.com/office/officeart/2005/8/layout/hierarchy2"/>
    <dgm:cxn modelId="{9B867216-2C62-4741-9BF0-0ACBA337290E}" type="presOf" srcId="{D08A5F0D-069E-4C47-A907-908C399B18A0}" destId="{8106C540-B174-4521-8596-A26AE3F7D386}" srcOrd="0" destOrd="0" presId="urn:microsoft.com/office/officeart/2005/8/layout/hierarchy2"/>
    <dgm:cxn modelId="{842B047F-A743-4DFB-B147-1B5927F9DC92}" type="presOf" srcId="{0404352C-60BC-450F-BBC4-911983FD2CE3}" destId="{E1686874-E693-49EE-B022-FC2A71EB1653}" srcOrd="0" destOrd="0" presId="urn:microsoft.com/office/officeart/2005/8/layout/hierarchy2"/>
    <dgm:cxn modelId="{F19864A1-DB6D-4E81-95C0-EF35F2FFF246}" type="presOf" srcId="{AD941489-6C2B-46E4-9487-F925B95BD4BE}" destId="{02DA8A05-5D07-4B8E-82AD-355611E24BFE}" srcOrd="0" destOrd="0" presId="urn:microsoft.com/office/officeart/2005/8/layout/hierarchy2"/>
    <dgm:cxn modelId="{0509C0B6-CA2F-4C51-9670-4D94273F22D0}" srcId="{322F5092-6B89-493C-A393-CEAE85E3D464}" destId="{C714917B-5A31-4415-8FD9-800C65F79AC1}" srcOrd="1" destOrd="0" parTransId="{7FECA20B-2202-4CF9-B9A4-614A7AA958EA}" sibTransId="{EB9261E1-C100-4967-AB21-4F5AA68C5118}"/>
    <dgm:cxn modelId="{5F7264F9-3CBC-4749-AB0C-F6DE758CD901}" type="presOf" srcId="{19C3DC69-CE49-4524-B3A6-E2ED75206DFD}" destId="{B12BAA3C-5A70-4504-855E-CB005EEDB2EC}" srcOrd="0" destOrd="0" presId="urn:microsoft.com/office/officeart/2005/8/layout/hierarchy2"/>
    <dgm:cxn modelId="{1C01CF8C-B88F-4C82-884F-8C3190FFEFCC}" type="presOf" srcId="{7FECA20B-2202-4CF9-B9A4-614A7AA958EA}" destId="{F5A20F78-059B-47E2-BAE5-24BFB7748CA9}" srcOrd="0" destOrd="0" presId="urn:microsoft.com/office/officeart/2005/8/layout/hierarchy2"/>
    <dgm:cxn modelId="{BF400913-3159-41DA-9DA0-72A0A0273BA0}" type="presOf" srcId="{AE1CE698-545C-466E-830F-ACFF885C05E6}" destId="{3FF95E97-DE90-4A1D-B6AC-14C58F789F21}" srcOrd="0" destOrd="0" presId="urn:microsoft.com/office/officeart/2005/8/layout/hierarchy2"/>
    <dgm:cxn modelId="{B810CAC3-9719-434D-ADC6-4389BC9C8CA9}" type="presOf" srcId="{9C4C7DD7-C6B5-4FA8-9A9D-50C2BC2EFB50}" destId="{EF7374DA-2290-4AD8-9DED-C77F31149A14}" srcOrd="1" destOrd="0" presId="urn:microsoft.com/office/officeart/2005/8/layout/hierarchy2"/>
    <dgm:cxn modelId="{459F7250-609A-4A49-A893-6562F49EE6B4}" srcId="{1F510098-DA9E-4614-83DE-CBD167378CC2}" destId="{F0EDE8AA-E3DD-4A2D-89F8-E6056E15AAD3}" srcOrd="2" destOrd="0" parTransId="{756BCA91-C97C-4903-A601-F1B91DBD975D}" sibTransId="{A92E719E-D58F-4B91-AC1C-B7474794CE5C}"/>
    <dgm:cxn modelId="{15FCB125-760B-43B9-8A55-0EA4AEA34E44}" srcId="{970CC186-A810-4A87-B0ED-85643A450543}" destId="{BBD85F82-03B8-4DAA-9D12-97EE1543BD03}" srcOrd="1" destOrd="0" parTransId="{AD941489-6C2B-46E4-9487-F925B95BD4BE}" sibTransId="{6906E608-21A3-41DD-A3B1-BFFD9B119ED3}"/>
    <dgm:cxn modelId="{188B2915-C753-4222-B3EA-AC454AA4E5BB}" type="presOf" srcId="{C714917B-5A31-4415-8FD9-800C65F79AC1}" destId="{8DE080F9-A2D9-4B53-8111-EC423F602D36}" srcOrd="0" destOrd="0" presId="urn:microsoft.com/office/officeart/2005/8/layout/hierarchy2"/>
    <dgm:cxn modelId="{E4617771-7524-4C6F-8393-90E31AF25843}" srcId="{1CE0DCC7-DE29-476A-BD81-636BF4CCA605}" destId="{970CC186-A810-4A87-B0ED-85643A450543}" srcOrd="0" destOrd="0" parTransId="{787FFC8B-F291-414F-A96F-DE04E67D8A21}" sibTransId="{5760AF36-7401-44DA-97E2-D3FCDC379283}"/>
    <dgm:cxn modelId="{FE8F795A-3B55-43F0-8262-5C5FA45938D7}" type="presOf" srcId="{7FECA20B-2202-4CF9-B9A4-614A7AA958EA}" destId="{00E3BE8D-6407-4CFA-B133-DFB2291ECD8A}" srcOrd="1" destOrd="0" presId="urn:microsoft.com/office/officeart/2005/8/layout/hierarchy2"/>
    <dgm:cxn modelId="{9BF118D8-6C1F-47D5-9511-F892D8637983}" type="presOf" srcId="{3DD6D93D-3EA7-4A32-8DA7-3C1406AEB0AD}" destId="{613CF7FD-5F5E-4A07-862F-D4F5DAE5CDCE}" srcOrd="0" destOrd="0" presId="urn:microsoft.com/office/officeart/2005/8/layout/hierarchy2"/>
    <dgm:cxn modelId="{A455B99D-4DB7-47FE-A9E0-15336E17F2DD}" type="presOf" srcId="{AE1CE698-545C-466E-830F-ACFF885C05E6}" destId="{E972F352-CF01-4174-B396-2A43F3B1CF6A}" srcOrd="1" destOrd="0" presId="urn:microsoft.com/office/officeart/2005/8/layout/hierarchy2"/>
    <dgm:cxn modelId="{E842B840-761F-4689-A470-64F0BE71C4D1}" type="presOf" srcId="{787FB6C1-C148-48D6-B9F0-BFEC60E58833}" destId="{DB78205E-EC2D-4DD7-AC89-E44E0E026C6F}" srcOrd="1" destOrd="0" presId="urn:microsoft.com/office/officeart/2005/8/layout/hierarchy2"/>
    <dgm:cxn modelId="{D18A87E8-515A-4543-B479-E698648F79A6}" type="presOf" srcId="{1F510098-DA9E-4614-83DE-CBD167378CC2}" destId="{51C47E01-BCCC-4E38-B7DD-0BE57C970DAC}" srcOrd="0" destOrd="0" presId="urn:microsoft.com/office/officeart/2005/8/layout/hierarchy2"/>
    <dgm:cxn modelId="{2473BBC3-258B-4F63-8F25-F183F9B68BD6}" srcId="{970CC186-A810-4A87-B0ED-85643A450543}" destId="{1F510098-DA9E-4614-83DE-CBD167378CC2}" srcOrd="0" destOrd="0" parTransId="{AEA299C7-A224-4725-82B7-0ABFFB49ACFF}" sibTransId="{DDF21E4B-9BB9-442B-93A8-E3D478C2EBEC}"/>
    <dgm:cxn modelId="{CF5D3595-2D84-4368-AEE5-0C82341DA78E}" type="presOf" srcId="{928947E0-BF11-4DD4-BA42-76C50F7574A0}" destId="{26BA6B10-71CC-4AA0-97EF-7AA767E1BDBE}" srcOrd="0" destOrd="0" presId="urn:microsoft.com/office/officeart/2005/8/layout/hierarchy2"/>
    <dgm:cxn modelId="{EEB5BB50-E987-46D0-9048-0DFE9816065B}" srcId="{1F510098-DA9E-4614-83DE-CBD167378CC2}" destId="{928947E0-BF11-4DD4-BA42-76C50F7574A0}" srcOrd="6" destOrd="0" parTransId="{FF3B6312-13C5-4CC5-8A8D-63E57D091BD1}" sibTransId="{9B8C0A36-8320-476B-BC61-10E10B519E72}"/>
    <dgm:cxn modelId="{CCF7A1A0-314B-4611-8D30-BD9C5AB8FAAF}" type="presOf" srcId="{25DF74C9-2F62-4344-8E83-F4068A222291}" destId="{CDDCE4E1-CD79-4AAF-988D-26C2C5F3FB36}" srcOrd="0" destOrd="0" presId="urn:microsoft.com/office/officeart/2005/8/layout/hierarchy2"/>
    <dgm:cxn modelId="{A686BEE4-D4DA-4DD0-BB2E-8608EE24F3FF}" type="presParOf" srcId="{D3AA999A-3C30-48EF-B7B7-A9AAC4E6681C}" destId="{FDBD0183-97DC-4EC3-B356-082FDBA84A04}" srcOrd="0" destOrd="0" presId="urn:microsoft.com/office/officeart/2005/8/layout/hierarchy2"/>
    <dgm:cxn modelId="{8DA10473-5817-4291-8248-9E198B0FF541}" type="presParOf" srcId="{FDBD0183-97DC-4EC3-B356-082FDBA84A04}" destId="{B881DF31-A2E0-44EB-AE8D-801954BD6986}" srcOrd="0" destOrd="0" presId="urn:microsoft.com/office/officeart/2005/8/layout/hierarchy2"/>
    <dgm:cxn modelId="{43ACBECE-DA61-4C67-ADCF-6D3B4B785F58}" type="presParOf" srcId="{FDBD0183-97DC-4EC3-B356-082FDBA84A04}" destId="{6752ED69-177E-4E29-9EEF-9AA3F0673515}" srcOrd="1" destOrd="0" presId="urn:microsoft.com/office/officeart/2005/8/layout/hierarchy2"/>
    <dgm:cxn modelId="{E6EAB7B1-651B-4C81-AC11-0AB6E072B0F7}" type="presParOf" srcId="{6752ED69-177E-4E29-9EEF-9AA3F0673515}" destId="{BA2F0C1F-2BF2-42E8-B232-03BC3D280A6E}" srcOrd="0" destOrd="0" presId="urn:microsoft.com/office/officeart/2005/8/layout/hierarchy2"/>
    <dgm:cxn modelId="{08029076-F7F5-45AA-9922-20F000E172E1}" type="presParOf" srcId="{BA2F0C1F-2BF2-42E8-B232-03BC3D280A6E}" destId="{0C2444FC-5026-4187-B5A9-1EF973A6B488}" srcOrd="0" destOrd="0" presId="urn:microsoft.com/office/officeart/2005/8/layout/hierarchy2"/>
    <dgm:cxn modelId="{21961B0A-CD1D-493D-BDD9-E48C46AE7D3E}" type="presParOf" srcId="{6752ED69-177E-4E29-9EEF-9AA3F0673515}" destId="{1269BC53-5222-44F8-8D7D-D318DE281176}" srcOrd="1" destOrd="0" presId="urn:microsoft.com/office/officeart/2005/8/layout/hierarchy2"/>
    <dgm:cxn modelId="{85239612-EA37-407A-AAC0-A8A450EAA04A}" type="presParOf" srcId="{1269BC53-5222-44F8-8D7D-D318DE281176}" destId="{51C47E01-BCCC-4E38-B7DD-0BE57C970DAC}" srcOrd="0" destOrd="0" presId="urn:microsoft.com/office/officeart/2005/8/layout/hierarchy2"/>
    <dgm:cxn modelId="{5300F79F-EC55-47AE-B6D4-08413B8CEB11}" type="presParOf" srcId="{1269BC53-5222-44F8-8D7D-D318DE281176}" destId="{B46E6AD0-6B7F-40BB-8216-E891BD7D03BA}" srcOrd="1" destOrd="0" presId="urn:microsoft.com/office/officeart/2005/8/layout/hierarchy2"/>
    <dgm:cxn modelId="{CD1EB2C7-5DA1-45DE-A931-3A68B4B240CC}" type="presParOf" srcId="{B46E6AD0-6B7F-40BB-8216-E891BD7D03BA}" destId="{653C9D95-C656-4C6E-BD5A-121A966B13DF}" srcOrd="0" destOrd="0" presId="urn:microsoft.com/office/officeart/2005/8/layout/hierarchy2"/>
    <dgm:cxn modelId="{74B14076-72E9-43D4-B89A-7B5FCF1F69EB}" type="presParOf" srcId="{653C9D95-C656-4C6E-BD5A-121A966B13DF}" destId="{DB78205E-EC2D-4DD7-AC89-E44E0E026C6F}" srcOrd="0" destOrd="0" presId="urn:microsoft.com/office/officeart/2005/8/layout/hierarchy2"/>
    <dgm:cxn modelId="{9B640FF8-4D1D-4FE4-AB11-AE493D1C6DFD}" type="presParOf" srcId="{B46E6AD0-6B7F-40BB-8216-E891BD7D03BA}" destId="{4ACCA14E-D361-4873-AA5B-7A39AF960EE4}" srcOrd="1" destOrd="0" presId="urn:microsoft.com/office/officeart/2005/8/layout/hierarchy2"/>
    <dgm:cxn modelId="{E58E9769-31A5-4811-A3E4-A340A4397150}" type="presParOf" srcId="{4ACCA14E-D361-4873-AA5B-7A39AF960EE4}" destId="{75448FB6-E425-4DAD-B91B-B110B94E61A8}" srcOrd="0" destOrd="0" presId="urn:microsoft.com/office/officeart/2005/8/layout/hierarchy2"/>
    <dgm:cxn modelId="{443A0046-0D3A-4B4C-A63F-994E1AE4CDD9}" type="presParOf" srcId="{4ACCA14E-D361-4873-AA5B-7A39AF960EE4}" destId="{F3C70B3E-06CC-454F-808D-08C5F1A0272D}" srcOrd="1" destOrd="0" presId="urn:microsoft.com/office/officeart/2005/8/layout/hierarchy2"/>
    <dgm:cxn modelId="{142A679F-0AD2-4C3F-A0A6-BD81B93A12A0}" type="presParOf" srcId="{F3C70B3E-06CC-454F-808D-08C5F1A0272D}" destId="{8106C540-B174-4521-8596-A26AE3F7D386}" srcOrd="0" destOrd="0" presId="urn:microsoft.com/office/officeart/2005/8/layout/hierarchy2"/>
    <dgm:cxn modelId="{3A53FF20-920E-4B56-A2C2-575D83894CE3}" type="presParOf" srcId="{8106C540-B174-4521-8596-A26AE3F7D386}" destId="{06B2F75C-54EA-4BA6-9E85-29E7CB3ECF66}" srcOrd="0" destOrd="0" presId="urn:microsoft.com/office/officeart/2005/8/layout/hierarchy2"/>
    <dgm:cxn modelId="{DA68B843-1114-4BD4-A418-A9BB485B41A6}" type="presParOf" srcId="{F3C70B3E-06CC-454F-808D-08C5F1A0272D}" destId="{F061FC5B-D1CB-4FD5-998D-6C80F4463B7F}" srcOrd="1" destOrd="0" presId="urn:microsoft.com/office/officeart/2005/8/layout/hierarchy2"/>
    <dgm:cxn modelId="{D968B23E-DC0A-45CA-816A-CA856136AA1D}" type="presParOf" srcId="{F061FC5B-D1CB-4FD5-998D-6C80F4463B7F}" destId="{B12BAA3C-5A70-4504-855E-CB005EEDB2EC}" srcOrd="0" destOrd="0" presId="urn:microsoft.com/office/officeart/2005/8/layout/hierarchy2"/>
    <dgm:cxn modelId="{557EC555-D54D-48F0-8F9C-744497158123}" type="presParOf" srcId="{F061FC5B-D1CB-4FD5-998D-6C80F4463B7F}" destId="{D51F5E12-BCDE-4424-B308-7B625BA14067}" srcOrd="1" destOrd="0" presId="urn:microsoft.com/office/officeart/2005/8/layout/hierarchy2"/>
    <dgm:cxn modelId="{E05A6806-98B6-4018-BED2-152AD65B3C51}" type="presParOf" srcId="{F3C70B3E-06CC-454F-808D-08C5F1A0272D}" destId="{F5A20F78-059B-47E2-BAE5-24BFB7748CA9}" srcOrd="2" destOrd="0" presId="urn:microsoft.com/office/officeart/2005/8/layout/hierarchy2"/>
    <dgm:cxn modelId="{0C53D3C0-F229-40C2-AC59-ACB30112820B}" type="presParOf" srcId="{F5A20F78-059B-47E2-BAE5-24BFB7748CA9}" destId="{00E3BE8D-6407-4CFA-B133-DFB2291ECD8A}" srcOrd="0" destOrd="0" presId="urn:microsoft.com/office/officeart/2005/8/layout/hierarchy2"/>
    <dgm:cxn modelId="{43AF1484-0FD1-4611-9FE5-BCF61E7A30DF}" type="presParOf" srcId="{F3C70B3E-06CC-454F-808D-08C5F1A0272D}" destId="{C0C4FF9E-E582-4739-ABBC-0FFBCE45DAA9}" srcOrd="3" destOrd="0" presId="urn:microsoft.com/office/officeart/2005/8/layout/hierarchy2"/>
    <dgm:cxn modelId="{BD548E06-BD99-4B2F-8F98-7BDF6170EA49}" type="presParOf" srcId="{C0C4FF9E-E582-4739-ABBC-0FFBCE45DAA9}" destId="{8DE080F9-A2D9-4B53-8111-EC423F602D36}" srcOrd="0" destOrd="0" presId="urn:microsoft.com/office/officeart/2005/8/layout/hierarchy2"/>
    <dgm:cxn modelId="{55661655-273D-432F-9724-7F959CBF7D4F}" type="presParOf" srcId="{C0C4FF9E-E582-4739-ABBC-0FFBCE45DAA9}" destId="{35787B47-ECBE-4608-9D01-14B4A6F145B5}" srcOrd="1" destOrd="0" presId="urn:microsoft.com/office/officeart/2005/8/layout/hierarchy2"/>
    <dgm:cxn modelId="{F660E4D2-3E18-47AB-B2AA-A69E960C2608}" type="presParOf" srcId="{F3C70B3E-06CC-454F-808D-08C5F1A0272D}" destId="{3FF95E97-DE90-4A1D-B6AC-14C58F789F21}" srcOrd="4" destOrd="0" presId="urn:microsoft.com/office/officeart/2005/8/layout/hierarchy2"/>
    <dgm:cxn modelId="{6223961B-C99B-4D39-A7D7-BAB16E508A78}" type="presParOf" srcId="{3FF95E97-DE90-4A1D-B6AC-14C58F789F21}" destId="{E972F352-CF01-4174-B396-2A43F3B1CF6A}" srcOrd="0" destOrd="0" presId="urn:microsoft.com/office/officeart/2005/8/layout/hierarchy2"/>
    <dgm:cxn modelId="{B450C965-CE7C-4583-8FD9-811A13DB95F5}" type="presParOf" srcId="{F3C70B3E-06CC-454F-808D-08C5F1A0272D}" destId="{3F8753FE-A97D-4339-B574-DD550AC200E1}" srcOrd="5" destOrd="0" presId="urn:microsoft.com/office/officeart/2005/8/layout/hierarchy2"/>
    <dgm:cxn modelId="{A3807BF9-3892-4356-99EA-41DC3FE83ABC}" type="presParOf" srcId="{3F8753FE-A97D-4339-B574-DD550AC200E1}" destId="{E1686874-E693-49EE-B022-FC2A71EB1653}" srcOrd="0" destOrd="0" presId="urn:microsoft.com/office/officeart/2005/8/layout/hierarchy2"/>
    <dgm:cxn modelId="{442FEB24-062E-4DDA-8C01-07F47C973BD0}" type="presParOf" srcId="{3F8753FE-A97D-4339-B574-DD550AC200E1}" destId="{57E86C52-3AEF-4828-9046-9C8AA15B447A}" srcOrd="1" destOrd="0" presId="urn:microsoft.com/office/officeart/2005/8/layout/hierarchy2"/>
    <dgm:cxn modelId="{B46BA8B3-B7EA-44EB-8452-F04B7C5F66B4}" type="presParOf" srcId="{B46E6AD0-6B7F-40BB-8216-E891BD7D03BA}" destId="{996086EB-53AA-423D-828B-637A3522A3A7}" srcOrd="2" destOrd="0" presId="urn:microsoft.com/office/officeart/2005/8/layout/hierarchy2"/>
    <dgm:cxn modelId="{354CFD86-C1AB-4DCB-967C-1F12FDFB3907}" type="presParOf" srcId="{996086EB-53AA-423D-828B-637A3522A3A7}" destId="{5679155D-7AA6-4A7F-9C91-EFF567EBE28F}" srcOrd="0" destOrd="0" presId="urn:microsoft.com/office/officeart/2005/8/layout/hierarchy2"/>
    <dgm:cxn modelId="{3143D26B-13E9-4614-B403-5EEAF968CC97}" type="presParOf" srcId="{B46E6AD0-6B7F-40BB-8216-E891BD7D03BA}" destId="{EF48CF0F-6BF0-4889-8E18-AD3A93F871F5}" srcOrd="3" destOrd="0" presId="urn:microsoft.com/office/officeart/2005/8/layout/hierarchy2"/>
    <dgm:cxn modelId="{6265FBA4-E303-4739-9C7A-457669E0351D}" type="presParOf" srcId="{EF48CF0F-6BF0-4889-8E18-AD3A93F871F5}" destId="{58F79854-059E-4D28-B981-54F2A33BFFDC}" srcOrd="0" destOrd="0" presId="urn:microsoft.com/office/officeart/2005/8/layout/hierarchy2"/>
    <dgm:cxn modelId="{EFB3317F-9096-41B3-818D-E67522128F86}" type="presParOf" srcId="{EF48CF0F-6BF0-4889-8E18-AD3A93F871F5}" destId="{A37F8F6E-45B8-4A83-87EA-F5B6AD44AF12}" srcOrd="1" destOrd="0" presId="urn:microsoft.com/office/officeart/2005/8/layout/hierarchy2"/>
    <dgm:cxn modelId="{5FC079D0-BC6B-4DAA-BE01-8E9A8A6487C3}" type="presParOf" srcId="{B46E6AD0-6B7F-40BB-8216-E891BD7D03BA}" destId="{4A2AE8AC-A96E-49B8-9613-E199877BB277}" srcOrd="4" destOrd="0" presId="urn:microsoft.com/office/officeart/2005/8/layout/hierarchy2"/>
    <dgm:cxn modelId="{4ABD1FC3-C42C-451C-95A8-11B117513C91}" type="presParOf" srcId="{4A2AE8AC-A96E-49B8-9613-E199877BB277}" destId="{B114925E-E734-4B9B-A70E-5230E8D3D92B}" srcOrd="0" destOrd="0" presId="urn:microsoft.com/office/officeart/2005/8/layout/hierarchy2"/>
    <dgm:cxn modelId="{3333E9EE-9579-4EA8-802F-FE980A333007}" type="presParOf" srcId="{B46E6AD0-6B7F-40BB-8216-E891BD7D03BA}" destId="{2F30DE24-6EE6-4024-9171-ED2846352E37}" srcOrd="5" destOrd="0" presId="urn:microsoft.com/office/officeart/2005/8/layout/hierarchy2"/>
    <dgm:cxn modelId="{AF227782-595C-486B-9257-9E601871A8E3}" type="presParOf" srcId="{2F30DE24-6EE6-4024-9171-ED2846352E37}" destId="{164DBD52-FBC5-40CC-AE70-35D7949C1B17}" srcOrd="0" destOrd="0" presId="urn:microsoft.com/office/officeart/2005/8/layout/hierarchy2"/>
    <dgm:cxn modelId="{340A6921-E7E3-4F31-8A26-3F0F81FCDFBD}" type="presParOf" srcId="{2F30DE24-6EE6-4024-9171-ED2846352E37}" destId="{C3AD1BD0-8191-4A3C-86C4-FEA361840A26}" srcOrd="1" destOrd="0" presId="urn:microsoft.com/office/officeart/2005/8/layout/hierarchy2"/>
    <dgm:cxn modelId="{D07C163E-2C91-4106-854F-F44D2178B244}" type="presParOf" srcId="{B46E6AD0-6B7F-40BB-8216-E891BD7D03BA}" destId="{8D9D50A1-10AA-4299-81A4-20F7FE13AC14}" srcOrd="6" destOrd="0" presId="urn:microsoft.com/office/officeart/2005/8/layout/hierarchy2"/>
    <dgm:cxn modelId="{82FF135D-4091-4AB3-9036-BAF7D6DB51C3}" type="presParOf" srcId="{8D9D50A1-10AA-4299-81A4-20F7FE13AC14}" destId="{5D0793FA-F38D-4E53-8533-D3D5AA994B19}" srcOrd="0" destOrd="0" presId="urn:microsoft.com/office/officeart/2005/8/layout/hierarchy2"/>
    <dgm:cxn modelId="{E859642B-2E76-452D-91F6-491820549F1F}" type="presParOf" srcId="{B46E6AD0-6B7F-40BB-8216-E891BD7D03BA}" destId="{365A5393-E587-4F80-B05F-827287AC1771}" srcOrd="7" destOrd="0" presId="urn:microsoft.com/office/officeart/2005/8/layout/hierarchy2"/>
    <dgm:cxn modelId="{5047D04F-683C-43B8-8002-275945EA8C2B}" type="presParOf" srcId="{365A5393-E587-4F80-B05F-827287AC1771}" destId="{8E3C4A61-887C-4006-BF20-0311B6AD20FA}" srcOrd="0" destOrd="0" presId="urn:microsoft.com/office/officeart/2005/8/layout/hierarchy2"/>
    <dgm:cxn modelId="{BC472810-DBE5-4E35-9424-7E3697F3B165}" type="presParOf" srcId="{365A5393-E587-4F80-B05F-827287AC1771}" destId="{C5363379-B665-493D-8538-4856568143B1}" srcOrd="1" destOrd="0" presId="urn:microsoft.com/office/officeart/2005/8/layout/hierarchy2"/>
    <dgm:cxn modelId="{71B96A4C-2876-4726-9B77-94256507A6BB}" type="presParOf" srcId="{B46E6AD0-6B7F-40BB-8216-E891BD7D03BA}" destId="{5FB92ECD-EE5D-44DA-827C-DF280BF9671A}" srcOrd="8" destOrd="0" presId="urn:microsoft.com/office/officeart/2005/8/layout/hierarchy2"/>
    <dgm:cxn modelId="{C68DF404-8195-49A6-9AA7-1D6C1CAF1F82}" type="presParOf" srcId="{5FB92ECD-EE5D-44DA-827C-DF280BF9671A}" destId="{A007027D-E039-4151-97F9-E1E89123820E}" srcOrd="0" destOrd="0" presId="urn:microsoft.com/office/officeart/2005/8/layout/hierarchy2"/>
    <dgm:cxn modelId="{ED733E1B-1907-4A6E-80B6-A28B338A611E}" type="presParOf" srcId="{B46E6AD0-6B7F-40BB-8216-E891BD7D03BA}" destId="{B474351C-D449-4617-8571-513CD665533F}" srcOrd="9" destOrd="0" presId="urn:microsoft.com/office/officeart/2005/8/layout/hierarchy2"/>
    <dgm:cxn modelId="{311DB0A6-AA21-4AB8-A23A-6942042D4DC0}" type="presParOf" srcId="{B474351C-D449-4617-8571-513CD665533F}" destId="{613CF7FD-5F5E-4A07-862F-D4F5DAE5CDCE}" srcOrd="0" destOrd="0" presId="urn:microsoft.com/office/officeart/2005/8/layout/hierarchy2"/>
    <dgm:cxn modelId="{547A33D6-EFC0-47CF-AF0A-DEA5B0CBAF73}" type="presParOf" srcId="{B474351C-D449-4617-8571-513CD665533F}" destId="{8FF6D2F2-A0EB-40E8-8CAC-94DBE84988F4}" srcOrd="1" destOrd="0" presId="urn:microsoft.com/office/officeart/2005/8/layout/hierarchy2"/>
    <dgm:cxn modelId="{ABADAD8F-A07B-4A26-A4CD-B5DD1FA2D19C}" type="presParOf" srcId="{B46E6AD0-6B7F-40BB-8216-E891BD7D03BA}" destId="{738ACDFB-625B-4804-A7DE-7CB32AA1CD0A}" srcOrd="10" destOrd="0" presId="urn:microsoft.com/office/officeart/2005/8/layout/hierarchy2"/>
    <dgm:cxn modelId="{A706A639-24C8-456D-99B2-8BCDF62AE41C}" type="presParOf" srcId="{738ACDFB-625B-4804-A7DE-7CB32AA1CD0A}" destId="{1475386F-CF06-426D-8AC3-4A464934D5B4}" srcOrd="0" destOrd="0" presId="urn:microsoft.com/office/officeart/2005/8/layout/hierarchy2"/>
    <dgm:cxn modelId="{B9314851-FAF0-4559-8FC4-960DEEA957B4}" type="presParOf" srcId="{B46E6AD0-6B7F-40BB-8216-E891BD7D03BA}" destId="{8F7E13BA-46CE-4780-8AA7-E0C3A47BB247}" srcOrd="11" destOrd="0" presId="urn:microsoft.com/office/officeart/2005/8/layout/hierarchy2"/>
    <dgm:cxn modelId="{6FE89FBD-55B9-4294-A01E-B22965A4D227}" type="presParOf" srcId="{8F7E13BA-46CE-4780-8AA7-E0C3A47BB247}" destId="{583EC5A2-1424-4F8F-A778-26C268030428}" srcOrd="0" destOrd="0" presId="urn:microsoft.com/office/officeart/2005/8/layout/hierarchy2"/>
    <dgm:cxn modelId="{052DE301-3D86-474F-959A-97364D89D827}" type="presParOf" srcId="{8F7E13BA-46CE-4780-8AA7-E0C3A47BB247}" destId="{FE8DC491-04CB-48D1-80D9-65C625687B0F}" srcOrd="1" destOrd="0" presId="urn:microsoft.com/office/officeart/2005/8/layout/hierarchy2"/>
    <dgm:cxn modelId="{F2CD3BC0-0FEB-41BE-A7A7-058A26EDBA8D}" type="presParOf" srcId="{B46E6AD0-6B7F-40BB-8216-E891BD7D03BA}" destId="{0961F5A3-A3BE-4848-9622-ECF5C08977A2}" srcOrd="12" destOrd="0" presId="urn:microsoft.com/office/officeart/2005/8/layout/hierarchy2"/>
    <dgm:cxn modelId="{9E3FABF6-2410-4138-AC18-AF57243E125E}" type="presParOf" srcId="{0961F5A3-A3BE-4848-9622-ECF5C08977A2}" destId="{913EA426-28C9-4D12-BACA-64081E236126}" srcOrd="0" destOrd="0" presId="urn:microsoft.com/office/officeart/2005/8/layout/hierarchy2"/>
    <dgm:cxn modelId="{D35804FD-EECE-4E84-94AF-805B1DF34406}" type="presParOf" srcId="{B46E6AD0-6B7F-40BB-8216-E891BD7D03BA}" destId="{9AA750B9-4142-4008-81A8-E8DBBDEE2891}" srcOrd="13" destOrd="0" presId="urn:microsoft.com/office/officeart/2005/8/layout/hierarchy2"/>
    <dgm:cxn modelId="{AACC22C0-4ED8-4916-9245-DA9D4068FA0C}" type="presParOf" srcId="{9AA750B9-4142-4008-81A8-E8DBBDEE2891}" destId="{26BA6B10-71CC-4AA0-97EF-7AA767E1BDBE}" srcOrd="0" destOrd="0" presId="urn:microsoft.com/office/officeart/2005/8/layout/hierarchy2"/>
    <dgm:cxn modelId="{6D131020-E396-40FE-A1DE-BCB550C3A6DA}" type="presParOf" srcId="{9AA750B9-4142-4008-81A8-E8DBBDEE2891}" destId="{2FD934B0-CDBF-463A-8558-2713A9975990}" srcOrd="1" destOrd="0" presId="urn:microsoft.com/office/officeart/2005/8/layout/hierarchy2"/>
    <dgm:cxn modelId="{1497A76C-2619-4336-AB30-075711CDC6F9}" type="presParOf" srcId="{6752ED69-177E-4E29-9EEF-9AA3F0673515}" destId="{02DA8A05-5D07-4B8E-82AD-355611E24BFE}" srcOrd="2" destOrd="0" presId="urn:microsoft.com/office/officeart/2005/8/layout/hierarchy2"/>
    <dgm:cxn modelId="{AA1BB346-5FC2-4B7B-B8F9-B64F28E2A76F}" type="presParOf" srcId="{02DA8A05-5D07-4B8E-82AD-355611E24BFE}" destId="{B65E879A-FA66-4FD1-BAF5-79345A212332}" srcOrd="0" destOrd="0" presId="urn:microsoft.com/office/officeart/2005/8/layout/hierarchy2"/>
    <dgm:cxn modelId="{6691D174-D23C-4AAF-94CF-0C7986E33B96}" type="presParOf" srcId="{6752ED69-177E-4E29-9EEF-9AA3F0673515}" destId="{5409D0DA-6229-4DCB-A311-7AF301A508CF}" srcOrd="3" destOrd="0" presId="urn:microsoft.com/office/officeart/2005/8/layout/hierarchy2"/>
    <dgm:cxn modelId="{A3FD9281-6270-47F9-815A-CD640232606F}" type="presParOf" srcId="{5409D0DA-6229-4DCB-A311-7AF301A508CF}" destId="{EE89B8F8-FA1C-44A4-85A5-9F498C6B7DD4}" srcOrd="0" destOrd="0" presId="urn:microsoft.com/office/officeart/2005/8/layout/hierarchy2"/>
    <dgm:cxn modelId="{326A181D-ACDE-4141-8118-E959EBADF633}" type="presParOf" srcId="{5409D0DA-6229-4DCB-A311-7AF301A508CF}" destId="{05C7BC4C-3561-4454-97D7-07CA8D015264}" srcOrd="1" destOrd="0" presId="urn:microsoft.com/office/officeart/2005/8/layout/hierarchy2"/>
    <dgm:cxn modelId="{16350232-9AEE-4475-8D55-863749FDA990}" type="presParOf" srcId="{05C7BC4C-3561-4454-97D7-07CA8D015264}" destId="{0C74F1C0-BD54-44AB-B4F6-AB1300913345}" srcOrd="0" destOrd="0" presId="urn:microsoft.com/office/officeart/2005/8/layout/hierarchy2"/>
    <dgm:cxn modelId="{97AD7B56-2A49-4363-AF11-1A8E2AA8AC8D}" type="presParOf" srcId="{0C74F1C0-BD54-44AB-B4F6-AB1300913345}" destId="{62265B63-A0BB-4E04-BFEE-64EB0F3CE255}" srcOrd="0" destOrd="0" presId="urn:microsoft.com/office/officeart/2005/8/layout/hierarchy2"/>
    <dgm:cxn modelId="{0AF8EDAC-0EBA-4993-9680-5E14AE3C1E2B}" type="presParOf" srcId="{05C7BC4C-3561-4454-97D7-07CA8D015264}" destId="{B939B5C6-E474-4121-A643-47E0EBABA8E6}" srcOrd="1" destOrd="0" presId="urn:microsoft.com/office/officeart/2005/8/layout/hierarchy2"/>
    <dgm:cxn modelId="{ABC8F3B5-FEEF-4C95-A70B-03899AE9BB39}" type="presParOf" srcId="{B939B5C6-E474-4121-A643-47E0EBABA8E6}" destId="{CDDCE4E1-CD79-4AAF-988D-26C2C5F3FB36}" srcOrd="0" destOrd="0" presId="urn:microsoft.com/office/officeart/2005/8/layout/hierarchy2"/>
    <dgm:cxn modelId="{BAA4ABA5-D02E-4D26-8317-7F2E8AF6C0FB}" type="presParOf" srcId="{B939B5C6-E474-4121-A643-47E0EBABA8E6}" destId="{5DE35921-C03A-4920-98FF-15E691277AB4}" srcOrd="1" destOrd="0" presId="urn:microsoft.com/office/officeart/2005/8/layout/hierarchy2"/>
    <dgm:cxn modelId="{4733C379-B787-44DD-984A-D0B359FEA192}" type="presParOf" srcId="{05C7BC4C-3561-4454-97D7-07CA8D015264}" destId="{17EA8281-C572-436A-A54A-F24A998E11BF}" srcOrd="2" destOrd="0" presId="urn:microsoft.com/office/officeart/2005/8/layout/hierarchy2"/>
    <dgm:cxn modelId="{1E050262-2951-4BDE-AAAA-F3DB9FDFF078}" type="presParOf" srcId="{17EA8281-C572-436A-A54A-F24A998E11BF}" destId="{EF7374DA-2290-4AD8-9DED-C77F31149A14}" srcOrd="0" destOrd="0" presId="urn:microsoft.com/office/officeart/2005/8/layout/hierarchy2"/>
    <dgm:cxn modelId="{E0BD7145-8E72-4065-9D5F-59A033695771}" type="presParOf" srcId="{05C7BC4C-3561-4454-97D7-07CA8D015264}" destId="{39841C5B-34FC-4DA3-8474-4E1E9C38EBA6}" srcOrd="3" destOrd="0" presId="urn:microsoft.com/office/officeart/2005/8/layout/hierarchy2"/>
    <dgm:cxn modelId="{65329544-81EB-44EB-8C9A-6C442EBBAEFB}" type="presParOf" srcId="{39841C5B-34FC-4DA3-8474-4E1E9C38EBA6}" destId="{C4A30F8A-8093-4C6B-8E2B-E0D9DB4E37BD}" srcOrd="0" destOrd="0" presId="urn:microsoft.com/office/officeart/2005/8/layout/hierarchy2"/>
    <dgm:cxn modelId="{9E2D3A0E-3BF1-43FB-A372-35A7DAD8B1D0}" type="presParOf" srcId="{39841C5B-34FC-4DA3-8474-4E1E9C38EBA6}" destId="{874B3904-B585-4E11-80BC-BE9A1E62BBD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2524C-7566-47BB-AED9-A3FA8FEC55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92D3031-E7A5-4922-B2EE-D0BCCFBE3896}">
      <dgm:prSet phldrT="[Metin]" custT="1"/>
      <dgm:spPr>
        <a:solidFill>
          <a:schemeClr val="accent1">
            <a:lumMod val="40000"/>
            <a:lumOff val="60000"/>
            <a:alpha val="90000"/>
          </a:schemeClr>
        </a:solidFill>
      </dgm:spPr>
      <dgm:t>
        <a:bodyPr/>
        <a:lstStyle/>
        <a:p>
          <a:r>
            <a:rPr lang="tr-TR" sz="2400" b="1" dirty="0" smtClean="0"/>
            <a:t>OSMANLI EKONOMİSİ</a:t>
          </a:r>
          <a:endParaRPr lang="tr-TR" sz="2400" b="1" dirty="0"/>
        </a:p>
      </dgm:t>
    </dgm:pt>
    <dgm:pt modelId="{F2BF2EEE-8048-4A64-92E8-87259A87EC32}" type="parTrans" cxnId="{C06C3D2E-2E77-49E3-ACBD-118509A4F021}">
      <dgm:prSet/>
      <dgm:spPr/>
      <dgm:t>
        <a:bodyPr/>
        <a:lstStyle/>
        <a:p>
          <a:endParaRPr lang="tr-TR"/>
        </a:p>
      </dgm:t>
    </dgm:pt>
    <dgm:pt modelId="{D52A6047-E27D-4BC3-8705-10FC86096698}" type="sibTrans" cxnId="{C06C3D2E-2E77-49E3-ACBD-118509A4F021}">
      <dgm:prSet/>
      <dgm:spPr/>
      <dgm:t>
        <a:bodyPr/>
        <a:lstStyle/>
        <a:p>
          <a:endParaRPr lang="tr-TR"/>
        </a:p>
      </dgm:t>
    </dgm:pt>
    <dgm:pt modelId="{18747DF4-AAB9-4A93-A0F8-ABF330516EA1}">
      <dgm:prSet phldrT="[Metin]" custT="1"/>
      <dgm:spPr>
        <a:solidFill>
          <a:srgbClr val="FFFF00">
            <a:alpha val="90000"/>
          </a:srgbClr>
        </a:solidFill>
      </dgm:spPr>
      <dgm:t>
        <a:bodyPr/>
        <a:lstStyle/>
        <a:p>
          <a:r>
            <a:rPr lang="tr-TR" sz="1600" b="1" dirty="0" smtClean="0"/>
            <a:t>OSMANLILARDA TİCARET</a:t>
          </a:r>
          <a:endParaRPr lang="tr-TR" sz="1600" b="1" dirty="0"/>
        </a:p>
      </dgm:t>
    </dgm:pt>
    <dgm:pt modelId="{8744E12E-9481-4471-B3C4-04F15D2CF55D}" type="parTrans" cxnId="{C304A5E2-49D7-43EF-91F9-030884C99054}">
      <dgm:prSet/>
      <dgm:spPr/>
      <dgm:t>
        <a:bodyPr/>
        <a:lstStyle/>
        <a:p>
          <a:endParaRPr lang="tr-TR"/>
        </a:p>
      </dgm:t>
    </dgm:pt>
    <dgm:pt modelId="{8D58D0E4-CDD3-4FB2-AA34-7BE8EE3E65F4}" type="sibTrans" cxnId="{C304A5E2-49D7-43EF-91F9-030884C99054}">
      <dgm:prSet/>
      <dgm:spPr/>
      <dgm:t>
        <a:bodyPr/>
        <a:lstStyle/>
        <a:p>
          <a:endParaRPr lang="tr-TR"/>
        </a:p>
      </dgm:t>
    </dgm:pt>
    <dgm:pt modelId="{E343A7CC-B50B-4CE2-879F-3DC08B839778}">
      <dgm:prSet phldrT="[Metin]" custT="1"/>
      <dgm:spPr>
        <a:solidFill>
          <a:srgbClr val="FFFF00">
            <a:alpha val="90000"/>
          </a:srgbClr>
        </a:solidFill>
      </dgm:spPr>
      <dgm:t>
        <a:bodyPr/>
        <a:lstStyle/>
        <a:p>
          <a:r>
            <a:rPr lang="tr-TR" sz="1600" b="0" dirty="0" smtClean="0"/>
            <a:t>Osmanlı Devletinde tüccarlar niteliklerine göre üç gruba ayrılmışlardı:</a:t>
          </a:r>
          <a:endParaRPr lang="tr-TR" sz="1600" dirty="0" smtClean="0"/>
        </a:p>
        <a:p>
          <a:r>
            <a:rPr lang="tr-TR" sz="1600" b="1" dirty="0" smtClean="0"/>
            <a:t>a)- Sermayedar(Tacir-i mütemekkin):</a:t>
          </a:r>
          <a:r>
            <a:rPr lang="tr-TR" sz="1600" b="0" dirty="0" smtClean="0"/>
            <a:t>Bunlar çoğunlukla bir malı ucuz ve bol bulunduğu dönemde alır ve </a:t>
          </a:r>
          <a:r>
            <a:rPr lang="tr-TR" sz="1600" b="0" dirty="0" err="1" smtClean="0"/>
            <a:t>fiat</a:t>
          </a:r>
          <a:r>
            <a:rPr lang="tr-TR" sz="1600" b="0" dirty="0" smtClean="0"/>
            <a:t>  yükseldiğinde satarak kar ederlerdi.</a:t>
          </a:r>
          <a:endParaRPr lang="tr-TR" sz="1600" dirty="0" smtClean="0"/>
        </a:p>
        <a:p>
          <a:r>
            <a:rPr lang="tr-TR" sz="1600" b="1" dirty="0" smtClean="0"/>
            <a:t>b)- Taciri </a:t>
          </a:r>
          <a:r>
            <a:rPr lang="tr-TR" sz="1600" b="1" dirty="0" err="1" smtClean="0"/>
            <a:t>Seffar</a:t>
          </a:r>
          <a:r>
            <a:rPr lang="tr-TR" sz="1600" b="1" dirty="0" smtClean="0"/>
            <a:t>:</a:t>
          </a:r>
          <a:r>
            <a:rPr lang="tr-TR" sz="1600" b="0" dirty="0" smtClean="0"/>
            <a:t> Bunlar bir malı ucuz olan bölgeden alarak,pahalı olan bölgeye getirerek satarlardı.</a:t>
          </a:r>
          <a:endParaRPr lang="tr-TR" sz="1600" dirty="0" smtClean="0"/>
        </a:p>
        <a:p>
          <a:r>
            <a:rPr lang="tr-TR" sz="1600" b="1" dirty="0" smtClean="0"/>
            <a:t>c)- Örgütlenmiş Tüccar:</a:t>
          </a:r>
          <a:r>
            <a:rPr lang="tr-TR" sz="1600" b="0" dirty="0" smtClean="0"/>
            <a:t> Belli bir yerde mal gönderebileceği güvenilir temsilcileri olan tüccarlar.</a:t>
          </a:r>
          <a:endParaRPr lang="tr-TR" sz="1600" dirty="0"/>
        </a:p>
      </dgm:t>
    </dgm:pt>
    <dgm:pt modelId="{54A62852-E0C1-422D-B325-8A57153E5E84}" type="parTrans" cxnId="{D084477C-45AE-4EA6-AAC9-6D5C0F83C527}">
      <dgm:prSet/>
      <dgm:spPr/>
      <dgm:t>
        <a:bodyPr/>
        <a:lstStyle/>
        <a:p>
          <a:endParaRPr lang="tr-TR"/>
        </a:p>
      </dgm:t>
    </dgm:pt>
    <dgm:pt modelId="{4E2F7D2D-7B74-4B44-A758-D6B43CA7F4E0}" type="sibTrans" cxnId="{D084477C-45AE-4EA6-AAC9-6D5C0F83C527}">
      <dgm:prSet/>
      <dgm:spPr/>
      <dgm:t>
        <a:bodyPr/>
        <a:lstStyle/>
        <a:p>
          <a:endParaRPr lang="tr-TR"/>
        </a:p>
      </dgm:t>
    </dgm:pt>
    <dgm:pt modelId="{933F0ACB-AABF-4A18-BF63-E58D09A20AE8}">
      <dgm:prSet custT="1"/>
      <dgm:spPr>
        <a:solidFill>
          <a:srgbClr val="FFCCCC">
            <a:alpha val="90000"/>
          </a:srgbClr>
        </a:solidFill>
      </dgm:spPr>
      <dgm:t>
        <a:bodyPr/>
        <a:lstStyle/>
        <a:p>
          <a:r>
            <a:rPr lang="tr-TR" sz="1400" b="1" dirty="0" smtClean="0"/>
            <a:t>OSMANLI EKONOMİSİNİN TABİİ KAYNAKLARI:</a:t>
          </a:r>
          <a:endParaRPr lang="tr-TR" sz="1400" dirty="0"/>
        </a:p>
      </dgm:t>
    </dgm:pt>
    <dgm:pt modelId="{3D3D2A79-537C-4F8F-BBD4-4A9847E6AE8A}" type="parTrans" cxnId="{2B8381AB-A062-4227-8782-3063A71A6AA5}">
      <dgm:prSet/>
      <dgm:spPr/>
      <dgm:t>
        <a:bodyPr/>
        <a:lstStyle/>
        <a:p>
          <a:endParaRPr lang="tr-TR"/>
        </a:p>
      </dgm:t>
    </dgm:pt>
    <dgm:pt modelId="{3807054C-6C4D-4BFB-968C-0EFFD17B1F39}" type="sibTrans" cxnId="{2B8381AB-A062-4227-8782-3063A71A6AA5}">
      <dgm:prSet/>
      <dgm:spPr/>
      <dgm:t>
        <a:bodyPr/>
        <a:lstStyle/>
        <a:p>
          <a:endParaRPr lang="tr-TR"/>
        </a:p>
      </dgm:t>
    </dgm:pt>
    <dgm:pt modelId="{0A9F019B-036F-44D1-A743-CA634965C2A4}">
      <dgm:prSet custT="1"/>
      <dgm:spPr>
        <a:solidFill>
          <a:srgbClr val="FFCCCC">
            <a:alpha val="90000"/>
          </a:srgbClr>
        </a:solidFill>
      </dgm:spPr>
      <dgm:t>
        <a:bodyPr/>
        <a:lstStyle/>
        <a:p>
          <a:r>
            <a:rPr lang="tr-TR" sz="2000" b="1" dirty="0" smtClean="0"/>
            <a:t>İNSAN </a:t>
          </a:r>
          <a:endParaRPr lang="tr-TR" sz="2000" dirty="0"/>
        </a:p>
      </dgm:t>
    </dgm:pt>
    <dgm:pt modelId="{1C49A2C5-57DE-4FB0-94BD-426E4AA2EDF4}" type="parTrans" cxnId="{6D332EDE-37F6-4373-BF5E-4122CDA329EC}">
      <dgm:prSet/>
      <dgm:spPr/>
      <dgm:t>
        <a:bodyPr/>
        <a:lstStyle/>
        <a:p>
          <a:endParaRPr lang="tr-TR"/>
        </a:p>
      </dgm:t>
    </dgm:pt>
    <dgm:pt modelId="{C90601B3-5061-463C-ABE1-6433D8913A82}" type="sibTrans" cxnId="{6D332EDE-37F6-4373-BF5E-4122CDA329EC}">
      <dgm:prSet/>
      <dgm:spPr/>
      <dgm:t>
        <a:bodyPr/>
        <a:lstStyle/>
        <a:p>
          <a:endParaRPr lang="tr-TR"/>
        </a:p>
      </dgm:t>
    </dgm:pt>
    <dgm:pt modelId="{A2DF15E1-9647-448E-BB56-C29B7F0157EB}">
      <dgm:prSet custT="1"/>
      <dgm:spPr>
        <a:solidFill>
          <a:srgbClr val="FFCCCC">
            <a:alpha val="90000"/>
          </a:srgbClr>
        </a:solidFill>
      </dgm:spPr>
      <dgm:t>
        <a:bodyPr/>
        <a:lstStyle/>
        <a:p>
          <a:r>
            <a:rPr lang="tr-TR" sz="2000" b="1" dirty="0" smtClean="0"/>
            <a:t>TOPRAK</a:t>
          </a:r>
          <a:endParaRPr lang="tr-TR" sz="2000" dirty="0"/>
        </a:p>
      </dgm:t>
    </dgm:pt>
    <dgm:pt modelId="{D6CDC458-22A2-4707-9A44-F94AF686AF76}" type="parTrans" cxnId="{AA23D959-E682-40CA-889A-36933F7AB302}">
      <dgm:prSet/>
      <dgm:spPr/>
      <dgm:t>
        <a:bodyPr/>
        <a:lstStyle/>
        <a:p>
          <a:endParaRPr lang="tr-TR"/>
        </a:p>
      </dgm:t>
    </dgm:pt>
    <dgm:pt modelId="{E98D2C74-DF51-4F32-8BDA-FEF1BF6DED70}" type="sibTrans" cxnId="{AA23D959-E682-40CA-889A-36933F7AB302}">
      <dgm:prSet/>
      <dgm:spPr/>
      <dgm:t>
        <a:bodyPr/>
        <a:lstStyle/>
        <a:p>
          <a:endParaRPr lang="tr-TR"/>
        </a:p>
      </dgm:t>
    </dgm:pt>
    <dgm:pt modelId="{E40C38ED-DFF9-4D09-8B1E-E3C5A83FCD21}">
      <dgm:prSet custT="1"/>
      <dgm:spPr>
        <a:solidFill>
          <a:srgbClr val="FFCCCC">
            <a:alpha val="90000"/>
          </a:srgbClr>
        </a:solidFill>
      </dgm:spPr>
      <dgm:t>
        <a:bodyPr/>
        <a:lstStyle/>
        <a:p>
          <a:r>
            <a:rPr lang="tr-TR" sz="1800" b="0" dirty="0" smtClean="0"/>
            <a:t>Bir yer fethedildiğinde ya da belirli aralıklarla kaza ve sancakların vergi yükümlüsü "erkek nüfusunu" ve bunların ödeyeceği vergi miktarını saptamak amacıyla "</a:t>
          </a:r>
          <a:r>
            <a:rPr lang="tr-TR" sz="1800" b="0" dirty="0" err="1" smtClean="0"/>
            <a:t>TAHRîR</a:t>
          </a:r>
          <a:r>
            <a:rPr lang="tr-TR" sz="1800" b="0" dirty="0" smtClean="0"/>
            <a:t>" denilen bir sayım yapılırdı. Tahrir defterlerini "Nişancı" tutar, bir örneği de Eyalette saklanırdı.</a:t>
          </a:r>
          <a:endParaRPr lang="tr-TR" sz="1800" dirty="0"/>
        </a:p>
      </dgm:t>
    </dgm:pt>
    <dgm:pt modelId="{48F76275-1E15-4220-A4A6-6265A90FE91D}" type="parTrans" cxnId="{B3259A82-CF14-499D-A574-00CD9F11D3D9}">
      <dgm:prSet/>
      <dgm:spPr/>
      <dgm:t>
        <a:bodyPr/>
        <a:lstStyle/>
        <a:p>
          <a:endParaRPr lang="tr-TR"/>
        </a:p>
      </dgm:t>
    </dgm:pt>
    <dgm:pt modelId="{A8599E4E-29D0-4DCD-8C64-6FBAF710E961}" type="sibTrans" cxnId="{B3259A82-CF14-499D-A574-00CD9F11D3D9}">
      <dgm:prSet/>
      <dgm:spPr/>
      <dgm:t>
        <a:bodyPr/>
        <a:lstStyle/>
        <a:p>
          <a:endParaRPr lang="tr-TR"/>
        </a:p>
      </dgm:t>
    </dgm:pt>
    <dgm:pt modelId="{43D92F2C-33A7-421F-B137-7E6354C4714F}">
      <dgm:prSet custT="1"/>
      <dgm:spPr>
        <a:solidFill>
          <a:srgbClr val="FFCCCC">
            <a:alpha val="90000"/>
          </a:srgbClr>
        </a:solidFill>
      </dgm:spPr>
      <dgm:t>
        <a:bodyPr/>
        <a:lstStyle/>
        <a:p>
          <a:r>
            <a:rPr lang="tr-TR" sz="1400" b="0" dirty="0" smtClean="0"/>
            <a:t>Osmanlı Devletinde ekonominin en önemli  kaynağı topraktı. Osmanlı Devleti,ekonominin en ö-nemli kaynağı olan toprağı,genel olarak miri arazi tanımıyla kendi mülkiyetinde tutmuştur. Osmanlı Devleti,toplumun beslenmesi için özellikle ,susuz tarım yapılan,yani büyük ölçekli hububat üretimi için gerekli topraklar başta olmak üzere,ekim yapılan kasaba ve şehir sınırları dışında kalan toprakları,tasarrufu köylüde olmak üzere,kendi mülkiyetinde tutmuştur. </a:t>
          </a:r>
          <a:endParaRPr lang="tr-TR" sz="1400" dirty="0"/>
        </a:p>
      </dgm:t>
    </dgm:pt>
    <dgm:pt modelId="{FC6E09A8-4F96-44FD-94B1-D59995A7F2B3}" type="parTrans" cxnId="{76C90B2E-00E8-4910-927E-2472BA645353}">
      <dgm:prSet/>
      <dgm:spPr/>
      <dgm:t>
        <a:bodyPr/>
        <a:lstStyle/>
        <a:p>
          <a:endParaRPr lang="tr-TR"/>
        </a:p>
      </dgm:t>
    </dgm:pt>
    <dgm:pt modelId="{6E760099-2A6D-4B98-A665-C232B9C5D83C}" type="sibTrans" cxnId="{76C90B2E-00E8-4910-927E-2472BA645353}">
      <dgm:prSet/>
      <dgm:spPr/>
      <dgm:t>
        <a:bodyPr/>
        <a:lstStyle/>
        <a:p>
          <a:endParaRPr lang="tr-TR"/>
        </a:p>
      </dgm:t>
    </dgm:pt>
    <dgm:pt modelId="{6FEDB866-27E0-4DB2-A6C1-CAAF60397DB9}" type="pres">
      <dgm:prSet presAssocID="{0012524C-7566-47BB-AED9-A3FA8FEC5595}" presName="hierChild1" presStyleCnt="0">
        <dgm:presLayoutVars>
          <dgm:chPref val="1"/>
          <dgm:dir/>
          <dgm:animOne val="branch"/>
          <dgm:animLvl val="lvl"/>
          <dgm:resizeHandles/>
        </dgm:presLayoutVars>
      </dgm:prSet>
      <dgm:spPr/>
      <dgm:t>
        <a:bodyPr/>
        <a:lstStyle/>
        <a:p>
          <a:endParaRPr lang="tr-TR"/>
        </a:p>
      </dgm:t>
    </dgm:pt>
    <dgm:pt modelId="{B5376CF6-5377-4CB1-BADF-A5474E414CD7}" type="pres">
      <dgm:prSet presAssocID="{A92D3031-E7A5-4922-B2EE-D0BCCFBE3896}" presName="hierRoot1" presStyleCnt="0"/>
      <dgm:spPr/>
    </dgm:pt>
    <dgm:pt modelId="{2D120C8C-733C-498E-922A-F0CB5EA3C48A}" type="pres">
      <dgm:prSet presAssocID="{A92D3031-E7A5-4922-B2EE-D0BCCFBE3896}" presName="composite" presStyleCnt="0"/>
      <dgm:spPr/>
    </dgm:pt>
    <dgm:pt modelId="{1CB1B6C2-3CE6-406B-BA3C-7E8AE3518264}" type="pres">
      <dgm:prSet presAssocID="{A92D3031-E7A5-4922-B2EE-D0BCCFBE3896}" presName="background" presStyleLbl="node0" presStyleIdx="0" presStyleCnt="1"/>
      <dgm:spPr/>
    </dgm:pt>
    <dgm:pt modelId="{45203AD5-8479-4EDA-9F79-763645BAB293}" type="pres">
      <dgm:prSet presAssocID="{A92D3031-E7A5-4922-B2EE-D0BCCFBE3896}" presName="text" presStyleLbl="fgAcc0" presStyleIdx="0" presStyleCnt="1" custScaleX="273330" custScaleY="86170">
        <dgm:presLayoutVars>
          <dgm:chPref val="3"/>
        </dgm:presLayoutVars>
      </dgm:prSet>
      <dgm:spPr/>
      <dgm:t>
        <a:bodyPr/>
        <a:lstStyle/>
        <a:p>
          <a:endParaRPr lang="tr-TR"/>
        </a:p>
      </dgm:t>
    </dgm:pt>
    <dgm:pt modelId="{F393815A-E658-4104-903F-D9C74E87C491}" type="pres">
      <dgm:prSet presAssocID="{A92D3031-E7A5-4922-B2EE-D0BCCFBE3896}" presName="hierChild2" presStyleCnt="0"/>
      <dgm:spPr/>
    </dgm:pt>
    <dgm:pt modelId="{1A6DDEB1-10A4-4CB6-88AC-92D2C051B835}" type="pres">
      <dgm:prSet presAssocID="{8744E12E-9481-4471-B3C4-04F15D2CF55D}" presName="Name10" presStyleLbl="parChTrans1D2" presStyleIdx="0" presStyleCnt="2"/>
      <dgm:spPr/>
      <dgm:t>
        <a:bodyPr/>
        <a:lstStyle/>
        <a:p>
          <a:endParaRPr lang="tr-TR"/>
        </a:p>
      </dgm:t>
    </dgm:pt>
    <dgm:pt modelId="{26825B71-6E7B-4F7E-A42F-C980BB560E1E}" type="pres">
      <dgm:prSet presAssocID="{18747DF4-AAB9-4A93-A0F8-ABF330516EA1}" presName="hierRoot2" presStyleCnt="0"/>
      <dgm:spPr/>
    </dgm:pt>
    <dgm:pt modelId="{09A16602-4B24-4E99-BCDB-46EDC292943F}" type="pres">
      <dgm:prSet presAssocID="{18747DF4-AAB9-4A93-A0F8-ABF330516EA1}" presName="composite2" presStyleCnt="0"/>
      <dgm:spPr/>
    </dgm:pt>
    <dgm:pt modelId="{0A9C01F1-B5E2-4DE9-B384-2E9C8D06FFFA}" type="pres">
      <dgm:prSet presAssocID="{18747DF4-AAB9-4A93-A0F8-ABF330516EA1}" presName="background2" presStyleLbl="node2" presStyleIdx="0" presStyleCnt="2"/>
      <dgm:spPr/>
    </dgm:pt>
    <dgm:pt modelId="{E8DD3198-0999-46D0-B7E1-425078108456}" type="pres">
      <dgm:prSet presAssocID="{18747DF4-AAB9-4A93-A0F8-ABF330516EA1}" presName="text2" presStyleLbl="fgAcc2" presStyleIdx="0" presStyleCnt="2" custScaleX="178353" custScaleY="55059" custLinFactNeighborX="2926" custLinFactNeighborY="23434">
        <dgm:presLayoutVars>
          <dgm:chPref val="3"/>
        </dgm:presLayoutVars>
      </dgm:prSet>
      <dgm:spPr/>
      <dgm:t>
        <a:bodyPr/>
        <a:lstStyle/>
        <a:p>
          <a:endParaRPr lang="tr-TR"/>
        </a:p>
      </dgm:t>
    </dgm:pt>
    <dgm:pt modelId="{CE5639DC-532A-4E6C-9EE4-B509ED99363B}" type="pres">
      <dgm:prSet presAssocID="{18747DF4-AAB9-4A93-A0F8-ABF330516EA1}" presName="hierChild3" presStyleCnt="0"/>
      <dgm:spPr/>
    </dgm:pt>
    <dgm:pt modelId="{96C295C9-8293-4EF5-878B-077CD13498C8}" type="pres">
      <dgm:prSet presAssocID="{54A62852-E0C1-422D-B325-8A57153E5E84}" presName="Name17" presStyleLbl="parChTrans1D3" presStyleIdx="0" presStyleCnt="3"/>
      <dgm:spPr/>
      <dgm:t>
        <a:bodyPr/>
        <a:lstStyle/>
        <a:p>
          <a:endParaRPr lang="tr-TR"/>
        </a:p>
      </dgm:t>
    </dgm:pt>
    <dgm:pt modelId="{D8574FC9-57B5-4C33-A844-97C9E9A30079}" type="pres">
      <dgm:prSet presAssocID="{E343A7CC-B50B-4CE2-879F-3DC08B839778}" presName="hierRoot3" presStyleCnt="0"/>
      <dgm:spPr/>
    </dgm:pt>
    <dgm:pt modelId="{2178BB54-3A40-42AE-815C-4A8294693EBE}" type="pres">
      <dgm:prSet presAssocID="{E343A7CC-B50B-4CE2-879F-3DC08B839778}" presName="composite3" presStyleCnt="0"/>
      <dgm:spPr/>
    </dgm:pt>
    <dgm:pt modelId="{C4386276-C456-483A-B099-737E1549FB99}" type="pres">
      <dgm:prSet presAssocID="{E343A7CC-B50B-4CE2-879F-3DC08B839778}" presName="background3" presStyleLbl="node3" presStyleIdx="0" presStyleCnt="3"/>
      <dgm:spPr/>
    </dgm:pt>
    <dgm:pt modelId="{B607C93F-483D-4F31-B16E-2FED813A2930}" type="pres">
      <dgm:prSet presAssocID="{E343A7CC-B50B-4CE2-879F-3DC08B839778}" presName="text3" presStyleLbl="fgAcc3" presStyleIdx="0" presStyleCnt="3" custScaleX="274432" custScaleY="515771" custLinFactNeighborX="3122" custLinFactNeighborY="16755">
        <dgm:presLayoutVars>
          <dgm:chPref val="3"/>
        </dgm:presLayoutVars>
      </dgm:prSet>
      <dgm:spPr/>
      <dgm:t>
        <a:bodyPr/>
        <a:lstStyle/>
        <a:p>
          <a:endParaRPr lang="tr-TR"/>
        </a:p>
      </dgm:t>
    </dgm:pt>
    <dgm:pt modelId="{959FCCCB-66DE-4FE3-8A5A-46962BF71CDE}" type="pres">
      <dgm:prSet presAssocID="{E343A7CC-B50B-4CE2-879F-3DC08B839778}" presName="hierChild4" presStyleCnt="0"/>
      <dgm:spPr/>
    </dgm:pt>
    <dgm:pt modelId="{A2A1FD19-CFCE-49AE-A7E5-9D98547AE3B9}" type="pres">
      <dgm:prSet presAssocID="{3D3D2A79-537C-4F8F-BBD4-4A9847E6AE8A}" presName="Name10" presStyleLbl="parChTrans1D2" presStyleIdx="1" presStyleCnt="2"/>
      <dgm:spPr/>
      <dgm:t>
        <a:bodyPr/>
        <a:lstStyle/>
        <a:p>
          <a:endParaRPr lang="tr-TR"/>
        </a:p>
      </dgm:t>
    </dgm:pt>
    <dgm:pt modelId="{51A50118-CA68-444B-9749-1ED314032CBD}" type="pres">
      <dgm:prSet presAssocID="{933F0ACB-AABF-4A18-BF63-E58D09A20AE8}" presName="hierRoot2" presStyleCnt="0"/>
      <dgm:spPr/>
    </dgm:pt>
    <dgm:pt modelId="{288466A6-5F7F-49D5-9635-B3945ABAAA7D}" type="pres">
      <dgm:prSet presAssocID="{933F0ACB-AABF-4A18-BF63-E58D09A20AE8}" presName="composite2" presStyleCnt="0"/>
      <dgm:spPr/>
    </dgm:pt>
    <dgm:pt modelId="{249C9106-60E7-471F-AF40-7DD383C8A103}" type="pres">
      <dgm:prSet presAssocID="{933F0ACB-AABF-4A18-BF63-E58D09A20AE8}" presName="background2" presStyleLbl="node2" presStyleIdx="1" presStyleCnt="2"/>
      <dgm:spPr/>
    </dgm:pt>
    <dgm:pt modelId="{DCFD5E35-412E-4323-96CB-2F6C74544098}" type="pres">
      <dgm:prSet presAssocID="{933F0ACB-AABF-4A18-BF63-E58D09A20AE8}" presName="text2" presStyleLbl="fgAcc2" presStyleIdx="1" presStyleCnt="2" custScaleX="231773" custScaleY="68895">
        <dgm:presLayoutVars>
          <dgm:chPref val="3"/>
        </dgm:presLayoutVars>
      </dgm:prSet>
      <dgm:spPr/>
      <dgm:t>
        <a:bodyPr/>
        <a:lstStyle/>
        <a:p>
          <a:endParaRPr lang="tr-TR"/>
        </a:p>
      </dgm:t>
    </dgm:pt>
    <dgm:pt modelId="{D6DF1A34-F2CE-4DA7-A823-846424E86F48}" type="pres">
      <dgm:prSet presAssocID="{933F0ACB-AABF-4A18-BF63-E58D09A20AE8}" presName="hierChild3" presStyleCnt="0"/>
      <dgm:spPr/>
    </dgm:pt>
    <dgm:pt modelId="{7561B42E-F2D8-40EB-8EBC-1B7734934531}" type="pres">
      <dgm:prSet presAssocID="{1C49A2C5-57DE-4FB0-94BD-426E4AA2EDF4}" presName="Name17" presStyleLbl="parChTrans1D3" presStyleIdx="1" presStyleCnt="3"/>
      <dgm:spPr/>
      <dgm:t>
        <a:bodyPr/>
        <a:lstStyle/>
        <a:p>
          <a:endParaRPr lang="tr-TR"/>
        </a:p>
      </dgm:t>
    </dgm:pt>
    <dgm:pt modelId="{3E39039B-5208-4181-9BBF-152C6493416F}" type="pres">
      <dgm:prSet presAssocID="{0A9F019B-036F-44D1-A743-CA634965C2A4}" presName="hierRoot3" presStyleCnt="0"/>
      <dgm:spPr/>
    </dgm:pt>
    <dgm:pt modelId="{CAF66ED0-E9E9-4AD4-AECB-91F01C650C48}" type="pres">
      <dgm:prSet presAssocID="{0A9F019B-036F-44D1-A743-CA634965C2A4}" presName="composite3" presStyleCnt="0"/>
      <dgm:spPr/>
    </dgm:pt>
    <dgm:pt modelId="{4B766BC3-CDAA-4277-8EF5-EAEDCE2099C4}" type="pres">
      <dgm:prSet presAssocID="{0A9F019B-036F-44D1-A743-CA634965C2A4}" presName="background3" presStyleLbl="node3" presStyleIdx="1" presStyleCnt="3"/>
      <dgm:spPr/>
    </dgm:pt>
    <dgm:pt modelId="{FB9354DF-FD96-4CBC-B889-CD68BFBE008E}" type="pres">
      <dgm:prSet presAssocID="{0A9F019B-036F-44D1-A743-CA634965C2A4}" presName="text3" presStyleLbl="fgAcc3" presStyleIdx="1" presStyleCnt="3" custScaleX="171764" custScaleY="45544">
        <dgm:presLayoutVars>
          <dgm:chPref val="3"/>
        </dgm:presLayoutVars>
      </dgm:prSet>
      <dgm:spPr/>
      <dgm:t>
        <a:bodyPr/>
        <a:lstStyle/>
        <a:p>
          <a:endParaRPr lang="tr-TR"/>
        </a:p>
      </dgm:t>
    </dgm:pt>
    <dgm:pt modelId="{C9543EDE-CF0C-42D6-92F6-1B997FAE6177}" type="pres">
      <dgm:prSet presAssocID="{0A9F019B-036F-44D1-A743-CA634965C2A4}" presName="hierChild4" presStyleCnt="0"/>
      <dgm:spPr/>
    </dgm:pt>
    <dgm:pt modelId="{8D7F1DAB-B1D2-4A7C-A604-CD5F3E1EB6A9}" type="pres">
      <dgm:prSet presAssocID="{48F76275-1E15-4220-A4A6-6265A90FE91D}" presName="Name23" presStyleLbl="parChTrans1D4" presStyleIdx="0" presStyleCnt="2"/>
      <dgm:spPr/>
      <dgm:t>
        <a:bodyPr/>
        <a:lstStyle/>
        <a:p>
          <a:endParaRPr lang="tr-TR"/>
        </a:p>
      </dgm:t>
    </dgm:pt>
    <dgm:pt modelId="{33E16600-20F8-481D-9D7C-97C612D69278}" type="pres">
      <dgm:prSet presAssocID="{E40C38ED-DFF9-4D09-8B1E-E3C5A83FCD21}" presName="hierRoot4" presStyleCnt="0"/>
      <dgm:spPr/>
    </dgm:pt>
    <dgm:pt modelId="{8DF5D9EC-3F75-4437-9F94-AECAF6489D4D}" type="pres">
      <dgm:prSet presAssocID="{E40C38ED-DFF9-4D09-8B1E-E3C5A83FCD21}" presName="composite4" presStyleCnt="0"/>
      <dgm:spPr/>
    </dgm:pt>
    <dgm:pt modelId="{B91C4FDB-F6E5-4FC7-9FF1-14B7CF887A97}" type="pres">
      <dgm:prSet presAssocID="{E40C38ED-DFF9-4D09-8B1E-E3C5A83FCD21}" presName="background4" presStyleLbl="node4" presStyleIdx="0" presStyleCnt="2"/>
      <dgm:spPr/>
    </dgm:pt>
    <dgm:pt modelId="{A839DCD4-B595-4072-B4C8-285AD14C3EF5}" type="pres">
      <dgm:prSet presAssocID="{E40C38ED-DFF9-4D09-8B1E-E3C5A83FCD21}" presName="text4" presStyleLbl="fgAcc4" presStyleIdx="0" presStyleCnt="2" custScaleX="190475" custScaleY="438836">
        <dgm:presLayoutVars>
          <dgm:chPref val="3"/>
        </dgm:presLayoutVars>
      </dgm:prSet>
      <dgm:spPr/>
      <dgm:t>
        <a:bodyPr/>
        <a:lstStyle/>
        <a:p>
          <a:endParaRPr lang="tr-TR"/>
        </a:p>
      </dgm:t>
    </dgm:pt>
    <dgm:pt modelId="{F555C2DB-26FE-40F3-AB5A-A299EB25B39C}" type="pres">
      <dgm:prSet presAssocID="{E40C38ED-DFF9-4D09-8B1E-E3C5A83FCD21}" presName="hierChild5" presStyleCnt="0"/>
      <dgm:spPr/>
    </dgm:pt>
    <dgm:pt modelId="{E67B515B-09A0-406C-B81A-65F5D9718DFE}" type="pres">
      <dgm:prSet presAssocID="{D6CDC458-22A2-4707-9A44-F94AF686AF76}" presName="Name17" presStyleLbl="parChTrans1D3" presStyleIdx="2" presStyleCnt="3"/>
      <dgm:spPr/>
      <dgm:t>
        <a:bodyPr/>
        <a:lstStyle/>
        <a:p>
          <a:endParaRPr lang="tr-TR"/>
        </a:p>
      </dgm:t>
    </dgm:pt>
    <dgm:pt modelId="{F4FA7BA3-16F7-4093-BF27-B655C8D4B5DE}" type="pres">
      <dgm:prSet presAssocID="{A2DF15E1-9647-448E-BB56-C29B7F0157EB}" presName="hierRoot3" presStyleCnt="0"/>
      <dgm:spPr/>
    </dgm:pt>
    <dgm:pt modelId="{47B0CF42-5522-4047-BFC9-4F476DE92975}" type="pres">
      <dgm:prSet presAssocID="{A2DF15E1-9647-448E-BB56-C29B7F0157EB}" presName="composite3" presStyleCnt="0"/>
      <dgm:spPr/>
    </dgm:pt>
    <dgm:pt modelId="{D89E5199-8C12-4721-88FD-5DCA346B2103}" type="pres">
      <dgm:prSet presAssocID="{A2DF15E1-9647-448E-BB56-C29B7F0157EB}" presName="background3" presStyleLbl="node3" presStyleIdx="2" presStyleCnt="3"/>
      <dgm:spPr/>
    </dgm:pt>
    <dgm:pt modelId="{FD1B4237-4E2E-4ACE-8F71-137583C49F8B}" type="pres">
      <dgm:prSet presAssocID="{A2DF15E1-9647-448E-BB56-C29B7F0157EB}" presName="text3" presStyleLbl="fgAcc3" presStyleIdx="2" presStyleCnt="3" custScaleX="145347" custScaleY="45587">
        <dgm:presLayoutVars>
          <dgm:chPref val="3"/>
        </dgm:presLayoutVars>
      </dgm:prSet>
      <dgm:spPr/>
      <dgm:t>
        <a:bodyPr/>
        <a:lstStyle/>
        <a:p>
          <a:endParaRPr lang="tr-TR"/>
        </a:p>
      </dgm:t>
    </dgm:pt>
    <dgm:pt modelId="{857915A8-58E8-40DC-B8BB-8CBCBEC6CE14}" type="pres">
      <dgm:prSet presAssocID="{A2DF15E1-9647-448E-BB56-C29B7F0157EB}" presName="hierChild4" presStyleCnt="0"/>
      <dgm:spPr/>
    </dgm:pt>
    <dgm:pt modelId="{B17DB0AE-501A-41C4-A5BC-2C197ED00412}" type="pres">
      <dgm:prSet presAssocID="{FC6E09A8-4F96-44FD-94B1-D59995A7F2B3}" presName="Name23" presStyleLbl="parChTrans1D4" presStyleIdx="1" presStyleCnt="2"/>
      <dgm:spPr/>
      <dgm:t>
        <a:bodyPr/>
        <a:lstStyle/>
        <a:p>
          <a:endParaRPr lang="tr-TR"/>
        </a:p>
      </dgm:t>
    </dgm:pt>
    <dgm:pt modelId="{9580D1E6-8D98-483E-B9FB-3BBB22033CA7}" type="pres">
      <dgm:prSet presAssocID="{43D92F2C-33A7-421F-B137-7E6354C4714F}" presName="hierRoot4" presStyleCnt="0"/>
      <dgm:spPr/>
    </dgm:pt>
    <dgm:pt modelId="{C519826C-B54C-41C4-B823-BDC0EF113AB4}" type="pres">
      <dgm:prSet presAssocID="{43D92F2C-33A7-421F-B137-7E6354C4714F}" presName="composite4" presStyleCnt="0"/>
      <dgm:spPr/>
    </dgm:pt>
    <dgm:pt modelId="{10B420D2-36D0-445A-9BAA-7E4C7D13C87D}" type="pres">
      <dgm:prSet presAssocID="{43D92F2C-33A7-421F-B137-7E6354C4714F}" presName="background4" presStyleLbl="node4" presStyleIdx="1" presStyleCnt="2"/>
      <dgm:spPr/>
    </dgm:pt>
    <dgm:pt modelId="{84A52B00-0731-4768-819A-F2DC561B3799}" type="pres">
      <dgm:prSet presAssocID="{43D92F2C-33A7-421F-B137-7E6354C4714F}" presName="text4" presStyleLbl="fgAcc4" presStyleIdx="1" presStyleCnt="2" custScaleX="193763" custScaleY="441445">
        <dgm:presLayoutVars>
          <dgm:chPref val="3"/>
        </dgm:presLayoutVars>
      </dgm:prSet>
      <dgm:spPr/>
      <dgm:t>
        <a:bodyPr/>
        <a:lstStyle/>
        <a:p>
          <a:endParaRPr lang="tr-TR"/>
        </a:p>
      </dgm:t>
    </dgm:pt>
    <dgm:pt modelId="{D2AC3BE3-B218-42DC-9591-1DD1108D98E1}" type="pres">
      <dgm:prSet presAssocID="{43D92F2C-33A7-421F-B137-7E6354C4714F}" presName="hierChild5" presStyleCnt="0"/>
      <dgm:spPr/>
    </dgm:pt>
  </dgm:ptLst>
  <dgm:cxnLst>
    <dgm:cxn modelId="{C304A5E2-49D7-43EF-91F9-030884C99054}" srcId="{A92D3031-E7A5-4922-B2EE-D0BCCFBE3896}" destId="{18747DF4-AAB9-4A93-A0F8-ABF330516EA1}" srcOrd="0" destOrd="0" parTransId="{8744E12E-9481-4471-B3C4-04F15D2CF55D}" sibTransId="{8D58D0E4-CDD3-4FB2-AA34-7BE8EE3E65F4}"/>
    <dgm:cxn modelId="{12F68F65-9D16-4EF9-A246-BF14DB189CAC}" type="presOf" srcId="{933F0ACB-AABF-4A18-BF63-E58D09A20AE8}" destId="{DCFD5E35-412E-4323-96CB-2F6C74544098}" srcOrd="0" destOrd="0" presId="urn:microsoft.com/office/officeart/2005/8/layout/hierarchy1"/>
    <dgm:cxn modelId="{B3259A82-CF14-499D-A574-00CD9F11D3D9}" srcId="{0A9F019B-036F-44D1-A743-CA634965C2A4}" destId="{E40C38ED-DFF9-4D09-8B1E-E3C5A83FCD21}" srcOrd="0" destOrd="0" parTransId="{48F76275-1E15-4220-A4A6-6265A90FE91D}" sibTransId="{A8599E4E-29D0-4DCD-8C64-6FBAF710E961}"/>
    <dgm:cxn modelId="{44C9A2D9-DDA2-4997-B4CC-923A049EF343}" type="presOf" srcId="{E40C38ED-DFF9-4D09-8B1E-E3C5A83FCD21}" destId="{A839DCD4-B595-4072-B4C8-285AD14C3EF5}" srcOrd="0" destOrd="0" presId="urn:microsoft.com/office/officeart/2005/8/layout/hierarchy1"/>
    <dgm:cxn modelId="{C13F2AC6-FB72-43A7-801C-574A742C384D}" type="presOf" srcId="{3D3D2A79-537C-4F8F-BBD4-4A9847E6AE8A}" destId="{A2A1FD19-CFCE-49AE-A7E5-9D98547AE3B9}" srcOrd="0" destOrd="0" presId="urn:microsoft.com/office/officeart/2005/8/layout/hierarchy1"/>
    <dgm:cxn modelId="{F6B66BBA-80BC-4851-98D2-B3EC5261E5E6}" type="presOf" srcId="{54A62852-E0C1-422D-B325-8A57153E5E84}" destId="{96C295C9-8293-4EF5-878B-077CD13498C8}" srcOrd="0" destOrd="0" presId="urn:microsoft.com/office/officeart/2005/8/layout/hierarchy1"/>
    <dgm:cxn modelId="{B22E03AD-7B52-483D-A516-71B12392CBA7}" type="presOf" srcId="{FC6E09A8-4F96-44FD-94B1-D59995A7F2B3}" destId="{B17DB0AE-501A-41C4-A5BC-2C197ED00412}" srcOrd="0" destOrd="0" presId="urn:microsoft.com/office/officeart/2005/8/layout/hierarchy1"/>
    <dgm:cxn modelId="{EC3F8750-5477-40BA-B115-6FCC0B03B312}" type="presOf" srcId="{A92D3031-E7A5-4922-B2EE-D0BCCFBE3896}" destId="{45203AD5-8479-4EDA-9F79-763645BAB293}" srcOrd="0" destOrd="0" presId="urn:microsoft.com/office/officeart/2005/8/layout/hierarchy1"/>
    <dgm:cxn modelId="{F201E824-64D4-499E-BB50-C7C426B22ED8}" type="presOf" srcId="{8744E12E-9481-4471-B3C4-04F15D2CF55D}" destId="{1A6DDEB1-10A4-4CB6-88AC-92D2C051B835}" srcOrd="0" destOrd="0" presId="urn:microsoft.com/office/officeart/2005/8/layout/hierarchy1"/>
    <dgm:cxn modelId="{792E143F-014A-4957-8192-504C83058F3B}" type="presOf" srcId="{0A9F019B-036F-44D1-A743-CA634965C2A4}" destId="{FB9354DF-FD96-4CBC-B889-CD68BFBE008E}" srcOrd="0" destOrd="0" presId="urn:microsoft.com/office/officeart/2005/8/layout/hierarchy1"/>
    <dgm:cxn modelId="{2B8381AB-A062-4227-8782-3063A71A6AA5}" srcId="{A92D3031-E7A5-4922-B2EE-D0BCCFBE3896}" destId="{933F0ACB-AABF-4A18-BF63-E58D09A20AE8}" srcOrd="1" destOrd="0" parTransId="{3D3D2A79-537C-4F8F-BBD4-4A9847E6AE8A}" sibTransId="{3807054C-6C4D-4BFB-968C-0EFFD17B1F39}"/>
    <dgm:cxn modelId="{3B03056B-DF33-447F-BADF-058F43C47706}" type="presOf" srcId="{48F76275-1E15-4220-A4A6-6265A90FE91D}" destId="{8D7F1DAB-B1D2-4A7C-A604-CD5F3E1EB6A9}" srcOrd="0" destOrd="0" presId="urn:microsoft.com/office/officeart/2005/8/layout/hierarchy1"/>
    <dgm:cxn modelId="{E935B7F5-10F9-4DD1-86CE-83ACE8E36283}" type="presOf" srcId="{18747DF4-AAB9-4A93-A0F8-ABF330516EA1}" destId="{E8DD3198-0999-46D0-B7E1-425078108456}" srcOrd="0" destOrd="0" presId="urn:microsoft.com/office/officeart/2005/8/layout/hierarchy1"/>
    <dgm:cxn modelId="{4976451B-B6CC-4963-8BA3-00A3030D8C0E}" type="presOf" srcId="{1C49A2C5-57DE-4FB0-94BD-426E4AA2EDF4}" destId="{7561B42E-F2D8-40EB-8EBC-1B7734934531}" srcOrd="0" destOrd="0" presId="urn:microsoft.com/office/officeart/2005/8/layout/hierarchy1"/>
    <dgm:cxn modelId="{79F0DFBF-E186-4E0F-95D7-14FC054F8906}" type="presOf" srcId="{43D92F2C-33A7-421F-B137-7E6354C4714F}" destId="{84A52B00-0731-4768-819A-F2DC561B3799}" srcOrd="0" destOrd="0" presId="urn:microsoft.com/office/officeart/2005/8/layout/hierarchy1"/>
    <dgm:cxn modelId="{D084477C-45AE-4EA6-AAC9-6D5C0F83C527}" srcId="{18747DF4-AAB9-4A93-A0F8-ABF330516EA1}" destId="{E343A7CC-B50B-4CE2-879F-3DC08B839778}" srcOrd="0" destOrd="0" parTransId="{54A62852-E0C1-422D-B325-8A57153E5E84}" sibTransId="{4E2F7D2D-7B74-4B44-A758-D6B43CA7F4E0}"/>
    <dgm:cxn modelId="{6D332EDE-37F6-4373-BF5E-4122CDA329EC}" srcId="{933F0ACB-AABF-4A18-BF63-E58D09A20AE8}" destId="{0A9F019B-036F-44D1-A743-CA634965C2A4}" srcOrd="0" destOrd="0" parTransId="{1C49A2C5-57DE-4FB0-94BD-426E4AA2EDF4}" sibTransId="{C90601B3-5061-463C-ABE1-6433D8913A82}"/>
    <dgm:cxn modelId="{C06C3D2E-2E77-49E3-ACBD-118509A4F021}" srcId="{0012524C-7566-47BB-AED9-A3FA8FEC5595}" destId="{A92D3031-E7A5-4922-B2EE-D0BCCFBE3896}" srcOrd="0" destOrd="0" parTransId="{F2BF2EEE-8048-4A64-92E8-87259A87EC32}" sibTransId="{D52A6047-E27D-4BC3-8705-10FC86096698}"/>
    <dgm:cxn modelId="{55578880-E8FB-42EA-B128-45AC5B99AD46}" type="presOf" srcId="{D6CDC458-22A2-4707-9A44-F94AF686AF76}" destId="{E67B515B-09A0-406C-B81A-65F5D9718DFE}" srcOrd="0" destOrd="0" presId="urn:microsoft.com/office/officeart/2005/8/layout/hierarchy1"/>
    <dgm:cxn modelId="{3B31026F-3FB6-4565-9223-A5D7321C405B}" type="presOf" srcId="{E343A7CC-B50B-4CE2-879F-3DC08B839778}" destId="{B607C93F-483D-4F31-B16E-2FED813A2930}" srcOrd="0" destOrd="0" presId="urn:microsoft.com/office/officeart/2005/8/layout/hierarchy1"/>
    <dgm:cxn modelId="{2E934B0D-A0E5-4828-B1F7-D4B1D4B611EF}" type="presOf" srcId="{A2DF15E1-9647-448E-BB56-C29B7F0157EB}" destId="{FD1B4237-4E2E-4ACE-8F71-137583C49F8B}" srcOrd="0" destOrd="0" presId="urn:microsoft.com/office/officeart/2005/8/layout/hierarchy1"/>
    <dgm:cxn modelId="{AA23D959-E682-40CA-889A-36933F7AB302}" srcId="{933F0ACB-AABF-4A18-BF63-E58D09A20AE8}" destId="{A2DF15E1-9647-448E-BB56-C29B7F0157EB}" srcOrd="1" destOrd="0" parTransId="{D6CDC458-22A2-4707-9A44-F94AF686AF76}" sibTransId="{E98D2C74-DF51-4F32-8BDA-FEF1BF6DED70}"/>
    <dgm:cxn modelId="{71E84907-31A6-47F5-9645-283475AFF952}" type="presOf" srcId="{0012524C-7566-47BB-AED9-A3FA8FEC5595}" destId="{6FEDB866-27E0-4DB2-A6C1-CAAF60397DB9}" srcOrd="0" destOrd="0" presId="urn:microsoft.com/office/officeart/2005/8/layout/hierarchy1"/>
    <dgm:cxn modelId="{76C90B2E-00E8-4910-927E-2472BA645353}" srcId="{A2DF15E1-9647-448E-BB56-C29B7F0157EB}" destId="{43D92F2C-33A7-421F-B137-7E6354C4714F}" srcOrd="0" destOrd="0" parTransId="{FC6E09A8-4F96-44FD-94B1-D59995A7F2B3}" sibTransId="{6E760099-2A6D-4B98-A665-C232B9C5D83C}"/>
    <dgm:cxn modelId="{498228FC-F27B-48A0-B164-9C9789906F9D}" type="presParOf" srcId="{6FEDB866-27E0-4DB2-A6C1-CAAF60397DB9}" destId="{B5376CF6-5377-4CB1-BADF-A5474E414CD7}" srcOrd="0" destOrd="0" presId="urn:microsoft.com/office/officeart/2005/8/layout/hierarchy1"/>
    <dgm:cxn modelId="{B66A0906-B946-48E2-BB7B-666B26CE19C7}" type="presParOf" srcId="{B5376CF6-5377-4CB1-BADF-A5474E414CD7}" destId="{2D120C8C-733C-498E-922A-F0CB5EA3C48A}" srcOrd="0" destOrd="0" presId="urn:microsoft.com/office/officeart/2005/8/layout/hierarchy1"/>
    <dgm:cxn modelId="{5DB0634B-9580-4271-861B-95D51DB4F425}" type="presParOf" srcId="{2D120C8C-733C-498E-922A-F0CB5EA3C48A}" destId="{1CB1B6C2-3CE6-406B-BA3C-7E8AE3518264}" srcOrd="0" destOrd="0" presId="urn:microsoft.com/office/officeart/2005/8/layout/hierarchy1"/>
    <dgm:cxn modelId="{A4D58DF6-EBA2-4BEB-BAE7-27647E05AA48}" type="presParOf" srcId="{2D120C8C-733C-498E-922A-F0CB5EA3C48A}" destId="{45203AD5-8479-4EDA-9F79-763645BAB293}" srcOrd="1" destOrd="0" presId="urn:microsoft.com/office/officeart/2005/8/layout/hierarchy1"/>
    <dgm:cxn modelId="{1B8FE032-BA1A-4EED-AF06-7C4177CE1C7F}" type="presParOf" srcId="{B5376CF6-5377-4CB1-BADF-A5474E414CD7}" destId="{F393815A-E658-4104-903F-D9C74E87C491}" srcOrd="1" destOrd="0" presId="urn:microsoft.com/office/officeart/2005/8/layout/hierarchy1"/>
    <dgm:cxn modelId="{78CE344D-A1AF-40CD-81E1-23BE4B170F26}" type="presParOf" srcId="{F393815A-E658-4104-903F-D9C74E87C491}" destId="{1A6DDEB1-10A4-4CB6-88AC-92D2C051B835}" srcOrd="0" destOrd="0" presId="urn:microsoft.com/office/officeart/2005/8/layout/hierarchy1"/>
    <dgm:cxn modelId="{08221F73-4755-42A5-8145-31D529FD7C19}" type="presParOf" srcId="{F393815A-E658-4104-903F-D9C74E87C491}" destId="{26825B71-6E7B-4F7E-A42F-C980BB560E1E}" srcOrd="1" destOrd="0" presId="urn:microsoft.com/office/officeart/2005/8/layout/hierarchy1"/>
    <dgm:cxn modelId="{4881581F-0DF4-40F1-8EFF-951719930296}" type="presParOf" srcId="{26825B71-6E7B-4F7E-A42F-C980BB560E1E}" destId="{09A16602-4B24-4E99-BCDB-46EDC292943F}" srcOrd="0" destOrd="0" presId="urn:microsoft.com/office/officeart/2005/8/layout/hierarchy1"/>
    <dgm:cxn modelId="{399A5730-BD2F-434D-B730-FA87A404545F}" type="presParOf" srcId="{09A16602-4B24-4E99-BCDB-46EDC292943F}" destId="{0A9C01F1-B5E2-4DE9-B384-2E9C8D06FFFA}" srcOrd="0" destOrd="0" presId="urn:microsoft.com/office/officeart/2005/8/layout/hierarchy1"/>
    <dgm:cxn modelId="{1984E5B3-5433-471A-81D3-078DDAA5DDE9}" type="presParOf" srcId="{09A16602-4B24-4E99-BCDB-46EDC292943F}" destId="{E8DD3198-0999-46D0-B7E1-425078108456}" srcOrd="1" destOrd="0" presId="urn:microsoft.com/office/officeart/2005/8/layout/hierarchy1"/>
    <dgm:cxn modelId="{28A32794-6210-48C6-A45E-76D40765EE70}" type="presParOf" srcId="{26825B71-6E7B-4F7E-A42F-C980BB560E1E}" destId="{CE5639DC-532A-4E6C-9EE4-B509ED99363B}" srcOrd="1" destOrd="0" presId="urn:microsoft.com/office/officeart/2005/8/layout/hierarchy1"/>
    <dgm:cxn modelId="{41B653FD-6DFD-430B-864D-0C89700E78B1}" type="presParOf" srcId="{CE5639DC-532A-4E6C-9EE4-B509ED99363B}" destId="{96C295C9-8293-4EF5-878B-077CD13498C8}" srcOrd="0" destOrd="0" presId="urn:microsoft.com/office/officeart/2005/8/layout/hierarchy1"/>
    <dgm:cxn modelId="{E21ED883-C1C8-44ED-85D2-2BFB47CBDA32}" type="presParOf" srcId="{CE5639DC-532A-4E6C-9EE4-B509ED99363B}" destId="{D8574FC9-57B5-4C33-A844-97C9E9A30079}" srcOrd="1" destOrd="0" presId="urn:microsoft.com/office/officeart/2005/8/layout/hierarchy1"/>
    <dgm:cxn modelId="{F4CC6E7C-5179-4128-96CA-9E5F6350B864}" type="presParOf" srcId="{D8574FC9-57B5-4C33-A844-97C9E9A30079}" destId="{2178BB54-3A40-42AE-815C-4A8294693EBE}" srcOrd="0" destOrd="0" presId="urn:microsoft.com/office/officeart/2005/8/layout/hierarchy1"/>
    <dgm:cxn modelId="{8F959BA2-08E3-419B-AEF5-96D91BFEBD93}" type="presParOf" srcId="{2178BB54-3A40-42AE-815C-4A8294693EBE}" destId="{C4386276-C456-483A-B099-737E1549FB99}" srcOrd="0" destOrd="0" presId="urn:microsoft.com/office/officeart/2005/8/layout/hierarchy1"/>
    <dgm:cxn modelId="{E1381804-7397-43BF-958C-880ED6265D13}" type="presParOf" srcId="{2178BB54-3A40-42AE-815C-4A8294693EBE}" destId="{B607C93F-483D-4F31-B16E-2FED813A2930}" srcOrd="1" destOrd="0" presId="urn:microsoft.com/office/officeart/2005/8/layout/hierarchy1"/>
    <dgm:cxn modelId="{AF90D16A-CBA6-4BE8-8C27-2A25C525F719}" type="presParOf" srcId="{D8574FC9-57B5-4C33-A844-97C9E9A30079}" destId="{959FCCCB-66DE-4FE3-8A5A-46962BF71CDE}" srcOrd="1" destOrd="0" presId="urn:microsoft.com/office/officeart/2005/8/layout/hierarchy1"/>
    <dgm:cxn modelId="{EF099592-7482-4E51-A2AF-BF9BB3BD72DD}" type="presParOf" srcId="{F393815A-E658-4104-903F-D9C74E87C491}" destId="{A2A1FD19-CFCE-49AE-A7E5-9D98547AE3B9}" srcOrd="2" destOrd="0" presId="urn:microsoft.com/office/officeart/2005/8/layout/hierarchy1"/>
    <dgm:cxn modelId="{CFCF6426-DEFD-491B-AE0A-7E44A15E00F0}" type="presParOf" srcId="{F393815A-E658-4104-903F-D9C74E87C491}" destId="{51A50118-CA68-444B-9749-1ED314032CBD}" srcOrd="3" destOrd="0" presId="urn:microsoft.com/office/officeart/2005/8/layout/hierarchy1"/>
    <dgm:cxn modelId="{4A5526F9-311B-4F4E-BCA7-EED2EFF56D7E}" type="presParOf" srcId="{51A50118-CA68-444B-9749-1ED314032CBD}" destId="{288466A6-5F7F-49D5-9635-B3945ABAAA7D}" srcOrd="0" destOrd="0" presId="urn:microsoft.com/office/officeart/2005/8/layout/hierarchy1"/>
    <dgm:cxn modelId="{2EF39B3A-0D38-413D-9D02-FDBCB053B675}" type="presParOf" srcId="{288466A6-5F7F-49D5-9635-B3945ABAAA7D}" destId="{249C9106-60E7-471F-AF40-7DD383C8A103}" srcOrd="0" destOrd="0" presId="urn:microsoft.com/office/officeart/2005/8/layout/hierarchy1"/>
    <dgm:cxn modelId="{50F4AF21-D6CE-45DF-98BF-896519818D89}" type="presParOf" srcId="{288466A6-5F7F-49D5-9635-B3945ABAAA7D}" destId="{DCFD5E35-412E-4323-96CB-2F6C74544098}" srcOrd="1" destOrd="0" presId="urn:microsoft.com/office/officeart/2005/8/layout/hierarchy1"/>
    <dgm:cxn modelId="{8E4A7071-1A03-499C-885B-0AB839598835}" type="presParOf" srcId="{51A50118-CA68-444B-9749-1ED314032CBD}" destId="{D6DF1A34-F2CE-4DA7-A823-846424E86F48}" srcOrd="1" destOrd="0" presId="urn:microsoft.com/office/officeart/2005/8/layout/hierarchy1"/>
    <dgm:cxn modelId="{65DD5BBA-3645-43C7-A79A-F4E2B77C10E0}" type="presParOf" srcId="{D6DF1A34-F2CE-4DA7-A823-846424E86F48}" destId="{7561B42E-F2D8-40EB-8EBC-1B7734934531}" srcOrd="0" destOrd="0" presId="urn:microsoft.com/office/officeart/2005/8/layout/hierarchy1"/>
    <dgm:cxn modelId="{E93828FA-8BDC-4F31-9C7D-B3B5B948F197}" type="presParOf" srcId="{D6DF1A34-F2CE-4DA7-A823-846424E86F48}" destId="{3E39039B-5208-4181-9BBF-152C6493416F}" srcOrd="1" destOrd="0" presId="urn:microsoft.com/office/officeart/2005/8/layout/hierarchy1"/>
    <dgm:cxn modelId="{171D4859-E0BD-42DC-A272-B9D4000D3DCB}" type="presParOf" srcId="{3E39039B-5208-4181-9BBF-152C6493416F}" destId="{CAF66ED0-E9E9-4AD4-AECB-91F01C650C48}" srcOrd="0" destOrd="0" presId="urn:microsoft.com/office/officeart/2005/8/layout/hierarchy1"/>
    <dgm:cxn modelId="{9BABB892-3B25-4CA8-BE8D-C70BED3E54CC}" type="presParOf" srcId="{CAF66ED0-E9E9-4AD4-AECB-91F01C650C48}" destId="{4B766BC3-CDAA-4277-8EF5-EAEDCE2099C4}" srcOrd="0" destOrd="0" presId="urn:microsoft.com/office/officeart/2005/8/layout/hierarchy1"/>
    <dgm:cxn modelId="{2B53670B-7E10-40EC-8E3F-028E8A9AABAF}" type="presParOf" srcId="{CAF66ED0-E9E9-4AD4-AECB-91F01C650C48}" destId="{FB9354DF-FD96-4CBC-B889-CD68BFBE008E}" srcOrd="1" destOrd="0" presId="urn:microsoft.com/office/officeart/2005/8/layout/hierarchy1"/>
    <dgm:cxn modelId="{EE2F1A5A-AFBB-487A-93E5-7591053F9447}" type="presParOf" srcId="{3E39039B-5208-4181-9BBF-152C6493416F}" destId="{C9543EDE-CF0C-42D6-92F6-1B997FAE6177}" srcOrd="1" destOrd="0" presId="urn:microsoft.com/office/officeart/2005/8/layout/hierarchy1"/>
    <dgm:cxn modelId="{2408A3B4-E691-4C05-B7E3-02825F12A525}" type="presParOf" srcId="{C9543EDE-CF0C-42D6-92F6-1B997FAE6177}" destId="{8D7F1DAB-B1D2-4A7C-A604-CD5F3E1EB6A9}" srcOrd="0" destOrd="0" presId="urn:microsoft.com/office/officeart/2005/8/layout/hierarchy1"/>
    <dgm:cxn modelId="{AFA18A01-C8FE-44E1-812A-A5323A9D8C9E}" type="presParOf" srcId="{C9543EDE-CF0C-42D6-92F6-1B997FAE6177}" destId="{33E16600-20F8-481D-9D7C-97C612D69278}" srcOrd="1" destOrd="0" presId="urn:microsoft.com/office/officeart/2005/8/layout/hierarchy1"/>
    <dgm:cxn modelId="{6344F554-7056-4FB4-BA83-4140E3C780D6}" type="presParOf" srcId="{33E16600-20F8-481D-9D7C-97C612D69278}" destId="{8DF5D9EC-3F75-4437-9F94-AECAF6489D4D}" srcOrd="0" destOrd="0" presId="urn:microsoft.com/office/officeart/2005/8/layout/hierarchy1"/>
    <dgm:cxn modelId="{CC04E6DB-809E-4D85-B7D4-13524AD50757}" type="presParOf" srcId="{8DF5D9EC-3F75-4437-9F94-AECAF6489D4D}" destId="{B91C4FDB-F6E5-4FC7-9FF1-14B7CF887A97}" srcOrd="0" destOrd="0" presId="urn:microsoft.com/office/officeart/2005/8/layout/hierarchy1"/>
    <dgm:cxn modelId="{AB8D98EC-5CD1-410D-AB09-E7955D36FE62}" type="presParOf" srcId="{8DF5D9EC-3F75-4437-9F94-AECAF6489D4D}" destId="{A839DCD4-B595-4072-B4C8-285AD14C3EF5}" srcOrd="1" destOrd="0" presId="urn:microsoft.com/office/officeart/2005/8/layout/hierarchy1"/>
    <dgm:cxn modelId="{CDE86FE7-28B7-432B-A8A6-80E34DB4C326}" type="presParOf" srcId="{33E16600-20F8-481D-9D7C-97C612D69278}" destId="{F555C2DB-26FE-40F3-AB5A-A299EB25B39C}" srcOrd="1" destOrd="0" presId="urn:microsoft.com/office/officeart/2005/8/layout/hierarchy1"/>
    <dgm:cxn modelId="{D40E1E12-2B7B-4AA6-AED9-3AA9D14A7572}" type="presParOf" srcId="{D6DF1A34-F2CE-4DA7-A823-846424E86F48}" destId="{E67B515B-09A0-406C-B81A-65F5D9718DFE}" srcOrd="2" destOrd="0" presId="urn:microsoft.com/office/officeart/2005/8/layout/hierarchy1"/>
    <dgm:cxn modelId="{CB1EB7A3-F934-4434-B49C-7AA43622647B}" type="presParOf" srcId="{D6DF1A34-F2CE-4DA7-A823-846424E86F48}" destId="{F4FA7BA3-16F7-4093-BF27-B655C8D4B5DE}" srcOrd="3" destOrd="0" presId="urn:microsoft.com/office/officeart/2005/8/layout/hierarchy1"/>
    <dgm:cxn modelId="{B4617C86-BAAF-4134-839D-238C59FB8BB1}" type="presParOf" srcId="{F4FA7BA3-16F7-4093-BF27-B655C8D4B5DE}" destId="{47B0CF42-5522-4047-BFC9-4F476DE92975}" srcOrd="0" destOrd="0" presId="urn:microsoft.com/office/officeart/2005/8/layout/hierarchy1"/>
    <dgm:cxn modelId="{27D46A4B-76D9-468C-9FFC-64F62AA59DC0}" type="presParOf" srcId="{47B0CF42-5522-4047-BFC9-4F476DE92975}" destId="{D89E5199-8C12-4721-88FD-5DCA346B2103}" srcOrd="0" destOrd="0" presId="urn:microsoft.com/office/officeart/2005/8/layout/hierarchy1"/>
    <dgm:cxn modelId="{1EAC3AFE-25E8-4DEC-A5C4-D6CCFE594F92}" type="presParOf" srcId="{47B0CF42-5522-4047-BFC9-4F476DE92975}" destId="{FD1B4237-4E2E-4ACE-8F71-137583C49F8B}" srcOrd="1" destOrd="0" presId="urn:microsoft.com/office/officeart/2005/8/layout/hierarchy1"/>
    <dgm:cxn modelId="{1346E89E-61C2-483F-A167-99C340CD729D}" type="presParOf" srcId="{F4FA7BA3-16F7-4093-BF27-B655C8D4B5DE}" destId="{857915A8-58E8-40DC-B8BB-8CBCBEC6CE14}" srcOrd="1" destOrd="0" presId="urn:microsoft.com/office/officeart/2005/8/layout/hierarchy1"/>
    <dgm:cxn modelId="{3958F2A5-D858-406F-A40C-046A06637A63}" type="presParOf" srcId="{857915A8-58E8-40DC-B8BB-8CBCBEC6CE14}" destId="{B17DB0AE-501A-41C4-A5BC-2C197ED00412}" srcOrd="0" destOrd="0" presId="urn:microsoft.com/office/officeart/2005/8/layout/hierarchy1"/>
    <dgm:cxn modelId="{9D7D2F46-13DE-4A73-933B-B78BD21B5C7E}" type="presParOf" srcId="{857915A8-58E8-40DC-B8BB-8CBCBEC6CE14}" destId="{9580D1E6-8D98-483E-B9FB-3BBB22033CA7}" srcOrd="1" destOrd="0" presId="urn:microsoft.com/office/officeart/2005/8/layout/hierarchy1"/>
    <dgm:cxn modelId="{FC15F95D-E943-479B-9B57-DF1B2F439315}" type="presParOf" srcId="{9580D1E6-8D98-483E-B9FB-3BBB22033CA7}" destId="{C519826C-B54C-41C4-B823-BDC0EF113AB4}" srcOrd="0" destOrd="0" presId="urn:microsoft.com/office/officeart/2005/8/layout/hierarchy1"/>
    <dgm:cxn modelId="{3BB9A9AE-8E34-41EE-847B-82A1E87CA46C}" type="presParOf" srcId="{C519826C-B54C-41C4-B823-BDC0EF113AB4}" destId="{10B420D2-36D0-445A-9BAA-7E4C7D13C87D}" srcOrd="0" destOrd="0" presId="urn:microsoft.com/office/officeart/2005/8/layout/hierarchy1"/>
    <dgm:cxn modelId="{011A1E3B-939A-4666-BFA9-72E83FD2BDC9}" type="presParOf" srcId="{C519826C-B54C-41C4-B823-BDC0EF113AB4}" destId="{84A52B00-0731-4768-819A-F2DC561B3799}" srcOrd="1" destOrd="0" presId="urn:microsoft.com/office/officeart/2005/8/layout/hierarchy1"/>
    <dgm:cxn modelId="{2B5323C6-C4A8-442D-ACE1-3A8EA2ACB524}" type="presParOf" srcId="{9580D1E6-8D98-483E-B9FB-3BBB22033CA7}" destId="{D2AC3BE3-B218-42DC-9591-1DD1108D98E1}"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2524C-7566-47BB-AED9-A3FA8FEC55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92D3031-E7A5-4922-B2EE-D0BCCFBE3896}">
      <dgm:prSet phldrT="[Metin]" custT="1"/>
      <dgm:spPr>
        <a:solidFill>
          <a:srgbClr val="92D050">
            <a:alpha val="90000"/>
          </a:srgbClr>
        </a:solidFill>
      </dgm:spPr>
      <dgm:t>
        <a:bodyPr/>
        <a:lstStyle/>
        <a:p>
          <a:r>
            <a:rPr lang="tr-TR" sz="2400" b="1" dirty="0" smtClean="0"/>
            <a:t>OSMANLI EKONOMİSİ</a:t>
          </a:r>
          <a:endParaRPr lang="tr-TR" sz="2400" b="1" dirty="0"/>
        </a:p>
      </dgm:t>
    </dgm:pt>
    <dgm:pt modelId="{F2BF2EEE-8048-4A64-92E8-87259A87EC32}" type="parTrans" cxnId="{C06C3D2E-2E77-49E3-ACBD-118509A4F021}">
      <dgm:prSet/>
      <dgm:spPr/>
      <dgm:t>
        <a:bodyPr/>
        <a:lstStyle/>
        <a:p>
          <a:endParaRPr lang="tr-TR"/>
        </a:p>
      </dgm:t>
    </dgm:pt>
    <dgm:pt modelId="{D52A6047-E27D-4BC3-8705-10FC86096698}" type="sibTrans" cxnId="{C06C3D2E-2E77-49E3-ACBD-118509A4F021}">
      <dgm:prSet/>
      <dgm:spPr/>
      <dgm:t>
        <a:bodyPr/>
        <a:lstStyle/>
        <a:p>
          <a:endParaRPr lang="tr-TR"/>
        </a:p>
      </dgm:t>
    </dgm:pt>
    <dgm:pt modelId="{B70EDD76-5F85-48DC-A087-CB2F1CA81E3A}">
      <dgm:prSet custT="1"/>
      <dgm:spPr>
        <a:solidFill>
          <a:srgbClr val="FFFF00">
            <a:alpha val="90000"/>
          </a:srgbClr>
        </a:solidFill>
      </dgm:spPr>
      <dgm:t>
        <a:bodyPr/>
        <a:lstStyle/>
        <a:p>
          <a:r>
            <a:rPr lang="tr-TR" sz="1800" b="1" dirty="0" smtClean="0"/>
            <a:t>OSMANLI DEVLETİNDE ÜRETİM</a:t>
          </a:r>
          <a:endParaRPr lang="tr-TR" sz="1800" dirty="0"/>
        </a:p>
      </dgm:t>
    </dgm:pt>
    <dgm:pt modelId="{9543F140-23AD-49BB-9A9A-71F8F9305E96}" type="parTrans" cxnId="{56C7CAE1-BB5F-45AB-8E18-D9990EEFA756}">
      <dgm:prSet/>
      <dgm:spPr/>
      <dgm:t>
        <a:bodyPr/>
        <a:lstStyle/>
        <a:p>
          <a:endParaRPr lang="tr-TR"/>
        </a:p>
      </dgm:t>
    </dgm:pt>
    <dgm:pt modelId="{91D1CD92-8475-4D24-8BC6-19D47D7583E2}" type="sibTrans" cxnId="{56C7CAE1-BB5F-45AB-8E18-D9990EEFA756}">
      <dgm:prSet/>
      <dgm:spPr/>
      <dgm:t>
        <a:bodyPr/>
        <a:lstStyle/>
        <a:p>
          <a:endParaRPr lang="tr-TR"/>
        </a:p>
      </dgm:t>
    </dgm:pt>
    <dgm:pt modelId="{09B10CE9-B85C-4592-B304-0D920C3CB297}">
      <dgm:prSet custT="1"/>
      <dgm:spPr>
        <a:solidFill>
          <a:srgbClr val="FFC000">
            <a:alpha val="90000"/>
          </a:srgbClr>
        </a:solidFill>
      </dgm:spPr>
      <dgm:t>
        <a:bodyPr/>
        <a:lstStyle/>
        <a:p>
          <a:r>
            <a:rPr lang="tr-TR" sz="1400" b="1" dirty="0" smtClean="0"/>
            <a:t>TARIM</a:t>
          </a:r>
          <a:endParaRPr lang="tr-TR" sz="1400" dirty="0"/>
        </a:p>
      </dgm:t>
    </dgm:pt>
    <dgm:pt modelId="{19A5A817-F99E-4A1F-8438-89CBEDD671AC}" type="parTrans" cxnId="{89D6FB4F-DC0B-4BDA-B5E8-DFFA5766105B}">
      <dgm:prSet/>
      <dgm:spPr/>
      <dgm:t>
        <a:bodyPr/>
        <a:lstStyle/>
        <a:p>
          <a:endParaRPr lang="tr-TR"/>
        </a:p>
      </dgm:t>
    </dgm:pt>
    <dgm:pt modelId="{D78BD141-9901-4A62-904D-8BC37438655D}" type="sibTrans" cxnId="{89D6FB4F-DC0B-4BDA-B5E8-DFFA5766105B}">
      <dgm:prSet/>
      <dgm:spPr/>
      <dgm:t>
        <a:bodyPr/>
        <a:lstStyle/>
        <a:p>
          <a:endParaRPr lang="tr-TR"/>
        </a:p>
      </dgm:t>
    </dgm:pt>
    <dgm:pt modelId="{C151772F-160E-4F01-AF77-7B7103B3AAE7}">
      <dgm:prSet custT="1"/>
      <dgm:spPr>
        <a:solidFill>
          <a:srgbClr val="FFCCCC">
            <a:alpha val="90000"/>
          </a:srgbClr>
        </a:solidFill>
      </dgm:spPr>
      <dgm:t>
        <a:bodyPr/>
        <a:lstStyle/>
        <a:p>
          <a:r>
            <a:rPr lang="tr-TR" sz="1400" b="1" dirty="0" smtClean="0"/>
            <a:t>HAYVANCILIK</a:t>
          </a:r>
          <a:endParaRPr lang="tr-TR" sz="1400" dirty="0"/>
        </a:p>
      </dgm:t>
    </dgm:pt>
    <dgm:pt modelId="{F8DB1FE7-A3D4-43C4-9F6C-6102E461BA54}" type="parTrans" cxnId="{5E3ECED8-7884-4855-9CA3-1C3F1E1725CA}">
      <dgm:prSet/>
      <dgm:spPr/>
      <dgm:t>
        <a:bodyPr/>
        <a:lstStyle/>
        <a:p>
          <a:endParaRPr lang="tr-TR"/>
        </a:p>
      </dgm:t>
    </dgm:pt>
    <dgm:pt modelId="{A7E9197E-CF76-4DD0-ABD0-582B501D1626}" type="sibTrans" cxnId="{5E3ECED8-7884-4855-9CA3-1C3F1E1725CA}">
      <dgm:prSet/>
      <dgm:spPr/>
      <dgm:t>
        <a:bodyPr/>
        <a:lstStyle/>
        <a:p>
          <a:endParaRPr lang="tr-TR"/>
        </a:p>
      </dgm:t>
    </dgm:pt>
    <dgm:pt modelId="{1957D685-AC58-43D3-8FA4-E0E61A4C8DF7}">
      <dgm:prSet custT="1"/>
      <dgm:spPr>
        <a:solidFill>
          <a:srgbClr val="FFCCCC">
            <a:alpha val="90000"/>
          </a:srgbClr>
        </a:solidFill>
      </dgm:spPr>
      <dgm:t>
        <a:bodyPr/>
        <a:lstStyle/>
        <a:p>
          <a:r>
            <a:rPr lang="tr-TR" sz="1400" b="1" dirty="0" smtClean="0"/>
            <a:t>MADENCİLİK</a:t>
          </a:r>
          <a:endParaRPr lang="tr-TR" sz="1400" dirty="0"/>
        </a:p>
      </dgm:t>
    </dgm:pt>
    <dgm:pt modelId="{03289A2A-96E4-4042-BCA0-A6FC390CAEDD}" type="parTrans" cxnId="{F89819B8-D897-4648-B2A8-5FD39D4259C0}">
      <dgm:prSet/>
      <dgm:spPr/>
      <dgm:t>
        <a:bodyPr/>
        <a:lstStyle/>
        <a:p>
          <a:endParaRPr lang="tr-TR"/>
        </a:p>
      </dgm:t>
    </dgm:pt>
    <dgm:pt modelId="{16227FBD-16B6-412A-AF2C-EF70BB5825D8}" type="sibTrans" cxnId="{F89819B8-D897-4648-B2A8-5FD39D4259C0}">
      <dgm:prSet/>
      <dgm:spPr/>
      <dgm:t>
        <a:bodyPr/>
        <a:lstStyle/>
        <a:p>
          <a:endParaRPr lang="tr-TR"/>
        </a:p>
      </dgm:t>
    </dgm:pt>
    <dgm:pt modelId="{6F73C057-1EF9-4E6E-8E3E-CA5B32951FFF}">
      <dgm:prSet custT="1"/>
      <dgm:spPr>
        <a:solidFill>
          <a:schemeClr val="accent1">
            <a:lumMod val="40000"/>
            <a:lumOff val="60000"/>
            <a:alpha val="90000"/>
          </a:schemeClr>
        </a:solidFill>
      </dgm:spPr>
      <dgm:t>
        <a:bodyPr/>
        <a:lstStyle/>
        <a:p>
          <a:r>
            <a:rPr lang="tr-TR" sz="1400" b="1" dirty="0" smtClean="0"/>
            <a:t>4-ESNAFLIK (SANAYİ)</a:t>
          </a:r>
          <a:endParaRPr lang="tr-TR" sz="1400" dirty="0"/>
        </a:p>
      </dgm:t>
    </dgm:pt>
    <dgm:pt modelId="{70CD8812-B134-4913-9486-7BB208590841}" type="parTrans" cxnId="{CBADC711-9856-4788-8B62-2795532BDD20}">
      <dgm:prSet/>
      <dgm:spPr/>
      <dgm:t>
        <a:bodyPr/>
        <a:lstStyle/>
        <a:p>
          <a:endParaRPr lang="tr-TR"/>
        </a:p>
      </dgm:t>
    </dgm:pt>
    <dgm:pt modelId="{52106EDC-12CE-4AAA-816F-24C903B91240}" type="sibTrans" cxnId="{CBADC711-9856-4788-8B62-2795532BDD20}">
      <dgm:prSet/>
      <dgm:spPr/>
      <dgm:t>
        <a:bodyPr/>
        <a:lstStyle/>
        <a:p>
          <a:endParaRPr lang="tr-TR"/>
        </a:p>
      </dgm:t>
    </dgm:pt>
    <dgm:pt modelId="{1B915ACD-5022-4DC8-8E69-E8355FE54334}">
      <dgm:prSet custT="1"/>
      <dgm:spPr>
        <a:solidFill>
          <a:srgbClr val="FFC000">
            <a:alpha val="90000"/>
          </a:srgbClr>
        </a:solidFill>
      </dgm:spPr>
      <dgm:t>
        <a:bodyPr/>
        <a:lstStyle/>
        <a:p>
          <a:r>
            <a:rPr lang="tr-TR" sz="1800" b="0" dirty="0" smtClean="0"/>
            <a:t>Osmanlı ekonomisinin en önemli sektörü tarımdır. 17. yüzyılın başlarına kadar Osmanlı devleti tarım ürünleri bakımından kendine yeten bir ülkeydi. </a:t>
          </a:r>
          <a:endParaRPr lang="tr-TR" sz="1800" dirty="0"/>
        </a:p>
      </dgm:t>
    </dgm:pt>
    <dgm:pt modelId="{6E767498-AC27-498C-B71E-FAB7EFE5D15C}" type="parTrans" cxnId="{9917E78A-E8AC-4535-BD9C-63A770C434E1}">
      <dgm:prSet/>
      <dgm:spPr/>
      <dgm:t>
        <a:bodyPr/>
        <a:lstStyle/>
        <a:p>
          <a:endParaRPr lang="tr-TR"/>
        </a:p>
      </dgm:t>
    </dgm:pt>
    <dgm:pt modelId="{CFF25248-E0C3-416F-971B-96A1ED7BD5D4}" type="sibTrans" cxnId="{9917E78A-E8AC-4535-BD9C-63A770C434E1}">
      <dgm:prSet/>
      <dgm:spPr/>
      <dgm:t>
        <a:bodyPr/>
        <a:lstStyle/>
        <a:p>
          <a:endParaRPr lang="tr-TR"/>
        </a:p>
      </dgm:t>
    </dgm:pt>
    <dgm:pt modelId="{712E48DF-6C94-4FE6-BE11-5ADD13E0EEEA}">
      <dgm:prSet custT="1"/>
      <dgm:spPr>
        <a:solidFill>
          <a:srgbClr val="FFCCCC">
            <a:alpha val="90000"/>
          </a:srgbClr>
        </a:solidFill>
      </dgm:spPr>
      <dgm:t>
        <a:bodyPr/>
        <a:lstStyle/>
        <a:p>
          <a:r>
            <a:rPr lang="tr-TR" sz="1400" b="0" dirty="0" smtClean="0"/>
            <a:t>Hayvancılık,tarım ekonomisinin ve genel ekonominin önemli unsurlarından biridir. Genel olarak göçebelerin uğraşı olsa da,köylüler de bu alanda önemli bir rol üstlenmişlerdir. Sadece göçebelerden alınan </a:t>
          </a:r>
          <a:r>
            <a:rPr lang="tr-TR" sz="1400" b="0" dirty="0" err="1" smtClean="0"/>
            <a:t>resm</a:t>
          </a:r>
          <a:r>
            <a:rPr lang="tr-TR" sz="1400" b="0" dirty="0" smtClean="0"/>
            <a:t>-i yaylak ve resmi kışlak yerine, hayvan besleyen herkesten adet-i ağnam denen vergi alınıyordu</a:t>
          </a:r>
          <a:r>
            <a:rPr lang="tr-TR" sz="1800" b="0" dirty="0" smtClean="0"/>
            <a:t>.</a:t>
          </a:r>
          <a:endParaRPr lang="tr-TR" sz="1800" dirty="0"/>
        </a:p>
      </dgm:t>
    </dgm:pt>
    <dgm:pt modelId="{D0633765-3375-4997-B1D0-4C50A3613B05}" type="parTrans" cxnId="{1C894489-7F85-44F7-8D3C-5BD0B2BDEAB1}">
      <dgm:prSet/>
      <dgm:spPr/>
      <dgm:t>
        <a:bodyPr/>
        <a:lstStyle/>
        <a:p>
          <a:endParaRPr lang="tr-TR"/>
        </a:p>
      </dgm:t>
    </dgm:pt>
    <dgm:pt modelId="{8609CA28-FBA1-4C63-AF61-16BD16F4B7F2}" type="sibTrans" cxnId="{1C894489-7F85-44F7-8D3C-5BD0B2BDEAB1}">
      <dgm:prSet/>
      <dgm:spPr/>
      <dgm:t>
        <a:bodyPr/>
        <a:lstStyle/>
        <a:p>
          <a:endParaRPr lang="tr-TR"/>
        </a:p>
      </dgm:t>
    </dgm:pt>
    <dgm:pt modelId="{58A52BEF-26B7-4170-960F-B0E8F86982CE}">
      <dgm:prSet/>
      <dgm:spPr>
        <a:solidFill>
          <a:schemeClr val="accent1">
            <a:lumMod val="40000"/>
            <a:lumOff val="60000"/>
            <a:alpha val="90000"/>
          </a:schemeClr>
        </a:solidFill>
      </dgm:spPr>
      <dgm:t>
        <a:bodyPr/>
        <a:lstStyle/>
        <a:p>
          <a:r>
            <a:rPr lang="tr-TR" b="0" dirty="0" smtClean="0"/>
            <a:t>Osmanlı toplumunda esnaflar LONCA adı verilen teşkilatlara sahiptiler. Her esnaf muhakkak bir loncaya kayıtlı olur, loncasının koruması ve denetimi altında bulunurdu. Bugünkü tabipler odası, mimarlar odası, şoförler cemiyeti gibi...  Dükkan açma hakkına GEDİK denilirdi. Gedik'e sahip olmak için çıraklık, kalfalık yapıp, ustalık belgesini almak gerekirdi.</a:t>
          </a:r>
          <a:endParaRPr lang="tr-TR" dirty="0"/>
        </a:p>
      </dgm:t>
    </dgm:pt>
    <dgm:pt modelId="{147B00EE-2FB3-4D07-AE2B-BD9E229A85D8}" type="parTrans" cxnId="{5F32BC5B-D342-4365-8663-DDE421A0F297}">
      <dgm:prSet/>
      <dgm:spPr/>
      <dgm:t>
        <a:bodyPr/>
        <a:lstStyle/>
        <a:p>
          <a:endParaRPr lang="tr-TR"/>
        </a:p>
      </dgm:t>
    </dgm:pt>
    <dgm:pt modelId="{1A302FEE-E4A4-4B44-B6C5-08971C692562}" type="sibTrans" cxnId="{5F32BC5B-D342-4365-8663-DDE421A0F297}">
      <dgm:prSet/>
      <dgm:spPr/>
      <dgm:t>
        <a:bodyPr/>
        <a:lstStyle/>
        <a:p>
          <a:endParaRPr lang="tr-TR"/>
        </a:p>
      </dgm:t>
    </dgm:pt>
    <dgm:pt modelId="{EEEF21E5-7D92-4EF0-9784-923CA0617FD8}">
      <dgm:prSet custT="1"/>
      <dgm:spPr>
        <a:solidFill>
          <a:srgbClr val="FFCCCC">
            <a:alpha val="90000"/>
          </a:srgbClr>
        </a:solidFill>
      </dgm:spPr>
      <dgm:t>
        <a:bodyPr/>
        <a:lstStyle/>
        <a:p>
          <a:r>
            <a:rPr lang="tr-TR" sz="1200" b="0" dirty="0" smtClean="0"/>
            <a:t>Osmanlı Devleti'nde madenler iltizam olarak dağıtılırdı. Çıkartılan madenlerin çoğu ülke içinde işlenemediğinden dışarıya ihraç edilirdi.</a:t>
          </a:r>
          <a:endParaRPr lang="tr-TR" sz="1200" dirty="0" smtClean="0"/>
        </a:p>
        <a:p>
          <a:r>
            <a:rPr lang="tr-TR" sz="1200" b="1" dirty="0" smtClean="0"/>
            <a:t>NOT:</a:t>
          </a:r>
          <a:r>
            <a:rPr lang="tr-TR" sz="1200" b="0" dirty="0" smtClean="0"/>
            <a:t> Osmanlılarda ilk madenin işletilmesi Osman Bey zamanındadır. Bilecik'in fethi ile buradaki demir madeni işletilmiştir.</a:t>
          </a:r>
          <a:endParaRPr lang="tr-TR" sz="1200" dirty="0"/>
        </a:p>
      </dgm:t>
    </dgm:pt>
    <dgm:pt modelId="{222D34E0-A1C1-4D29-8988-27052F284082}" type="parTrans" cxnId="{2D03517D-F859-42DF-B7B2-DFFA378DD30B}">
      <dgm:prSet/>
      <dgm:spPr/>
      <dgm:t>
        <a:bodyPr/>
        <a:lstStyle/>
        <a:p>
          <a:endParaRPr lang="tr-TR"/>
        </a:p>
      </dgm:t>
    </dgm:pt>
    <dgm:pt modelId="{FF24D3AA-32C2-4BC7-A31A-529E47EDBB39}" type="sibTrans" cxnId="{2D03517D-F859-42DF-B7B2-DFFA378DD30B}">
      <dgm:prSet/>
      <dgm:spPr/>
      <dgm:t>
        <a:bodyPr/>
        <a:lstStyle/>
        <a:p>
          <a:endParaRPr lang="tr-TR"/>
        </a:p>
      </dgm:t>
    </dgm:pt>
    <dgm:pt modelId="{6FEDB866-27E0-4DB2-A6C1-CAAF60397DB9}" type="pres">
      <dgm:prSet presAssocID="{0012524C-7566-47BB-AED9-A3FA8FEC5595}" presName="hierChild1" presStyleCnt="0">
        <dgm:presLayoutVars>
          <dgm:chPref val="1"/>
          <dgm:dir/>
          <dgm:animOne val="branch"/>
          <dgm:animLvl val="lvl"/>
          <dgm:resizeHandles/>
        </dgm:presLayoutVars>
      </dgm:prSet>
      <dgm:spPr/>
      <dgm:t>
        <a:bodyPr/>
        <a:lstStyle/>
        <a:p>
          <a:endParaRPr lang="tr-TR"/>
        </a:p>
      </dgm:t>
    </dgm:pt>
    <dgm:pt modelId="{B5376CF6-5377-4CB1-BADF-A5474E414CD7}" type="pres">
      <dgm:prSet presAssocID="{A92D3031-E7A5-4922-B2EE-D0BCCFBE3896}" presName="hierRoot1" presStyleCnt="0"/>
      <dgm:spPr/>
    </dgm:pt>
    <dgm:pt modelId="{2D120C8C-733C-498E-922A-F0CB5EA3C48A}" type="pres">
      <dgm:prSet presAssocID="{A92D3031-E7A5-4922-B2EE-D0BCCFBE3896}" presName="composite" presStyleCnt="0"/>
      <dgm:spPr/>
    </dgm:pt>
    <dgm:pt modelId="{1CB1B6C2-3CE6-406B-BA3C-7E8AE3518264}" type="pres">
      <dgm:prSet presAssocID="{A92D3031-E7A5-4922-B2EE-D0BCCFBE3896}" presName="background" presStyleLbl="node0" presStyleIdx="0" presStyleCnt="1"/>
      <dgm:spPr/>
    </dgm:pt>
    <dgm:pt modelId="{45203AD5-8479-4EDA-9F79-763645BAB293}" type="pres">
      <dgm:prSet presAssocID="{A92D3031-E7A5-4922-B2EE-D0BCCFBE3896}" presName="text" presStyleLbl="fgAcc0" presStyleIdx="0" presStyleCnt="1" custScaleX="211949" custScaleY="43623">
        <dgm:presLayoutVars>
          <dgm:chPref val="3"/>
        </dgm:presLayoutVars>
      </dgm:prSet>
      <dgm:spPr/>
      <dgm:t>
        <a:bodyPr/>
        <a:lstStyle/>
        <a:p>
          <a:endParaRPr lang="tr-TR"/>
        </a:p>
      </dgm:t>
    </dgm:pt>
    <dgm:pt modelId="{F393815A-E658-4104-903F-D9C74E87C491}" type="pres">
      <dgm:prSet presAssocID="{A92D3031-E7A5-4922-B2EE-D0BCCFBE3896}" presName="hierChild2" presStyleCnt="0"/>
      <dgm:spPr/>
    </dgm:pt>
    <dgm:pt modelId="{4EC86102-8AF8-434A-A9D7-0189BF484D96}" type="pres">
      <dgm:prSet presAssocID="{9543F140-23AD-49BB-9A9A-71F8F9305E96}" presName="Name10" presStyleLbl="parChTrans1D2" presStyleIdx="0" presStyleCnt="1"/>
      <dgm:spPr/>
      <dgm:t>
        <a:bodyPr/>
        <a:lstStyle/>
        <a:p>
          <a:endParaRPr lang="tr-TR"/>
        </a:p>
      </dgm:t>
    </dgm:pt>
    <dgm:pt modelId="{0BC7777E-8F09-42D5-8633-EE6138267978}" type="pres">
      <dgm:prSet presAssocID="{B70EDD76-5F85-48DC-A087-CB2F1CA81E3A}" presName="hierRoot2" presStyleCnt="0"/>
      <dgm:spPr/>
    </dgm:pt>
    <dgm:pt modelId="{4B8EB892-DD10-49E4-8D3C-0CE9B4D843D8}" type="pres">
      <dgm:prSet presAssocID="{B70EDD76-5F85-48DC-A087-CB2F1CA81E3A}" presName="composite2" presStyleCnt="0"/>
      <dgm:spPr/>
    </dgm:pt>
    <dgm:pt modelId="{66D8A2BE-19B5-43D8-8715-6A4B9E4FA354}" type="pres">
      <dgm:prSet presAssocID="{B70EDD76-5F85-48DC-A087-CB2F1CA81E3A}" presName="background2" presStyleLbl="node2" presStyleIdx="0" presStyleCnt="1"/>
      <dgm:spPr/>
    </dgm:pt>
    <dgm:pt modelId="{56CD542A-147C-4BE2-8251-0801F6D8D545}" type="pres">
      <dgm:prSet presAssocID="{B70EDD76-5F85-48DC-A087-CB2F1CA81E3A}" presName="text2" presStyleLbl="fgAcc2" presStyleIdx="0" presStyleCnt="1" custScaleX="188752" custScaleY="46348">
        <dgm:presLayoutVars>
          <dgm:chPref val="3"/>
        </dgm:presLayoutVars>
      </dgm:prSet>
      <dgm:spPr/>
      <dgm:t>
        <a:bodyPr/>
        <a:lstStyle/>
        <a:p>
          <a:endParaRPr lang="tr-TR"/>
        </a:p>
      </dgm:t>
    </dgm:pt>
    <dgm:pt modelId="{6612AA14-7305-4E89-88E8-15E7D2553005}" type="pres">
      <dgm:prSet presAssocID="{B70EDD76-5F85-48DC-A087-CB2F1CA81E3A}" presName="hierChild3" presStyleCnt="0"/>
      <dgm:spPr/>
    </dgm:pt>
    <dgm:pt modelId="{CA62DE5E-E27E-49E6-96A2-B9F76A1C04F1}" type="pres">
      <dgm:prSet presAssocID="{F8DB1FE7-A3D4-43C4-9F6C-6102E461BA54}" presName="Name17" presStyleLbl="parChTrans1D3" presStyleIdx="0" presStyleCnt="4"/>
      <dgm:spPr/>
      <dgm:t>
        <a:bodyPr/>
        <a:lstStyle/>
        <a:p>
          <a:endParaRPr lang="tr-TR"/>
        </a:p>
      </dgm:t>
    </dgm:pt>
    <dgm:pt modelId="{B78C3BFE-CB6B-4CCC-810B-C9536BCF546C}" type="pres">
      <dgm:prSet presAssocID="{C151772F-160E-4F01-AF77-7B7103B3AAE7}" presName="hierRoot3" presStyleCnt="0"/>
      <dgm:spPr/>
    </dgm:pt>
    <dgm:pt modelId="{0AA854A0-0F4F-4B1C-AE4D-9D8C45167E17}" type="pres">
      <dgm:prSet presAssocID="{C151772F-160E-4F01-AF77-7B7103B3AAE7}" presName="composite3" presStyleCnt="0"/>
      <dgm:spPr/>
    </dgm:pt>
    <dgm:pt modelId="{250E38A7-677B-47A9-B66B-297A8935B0C8}" type="pres">
      <dgm:prSet presAssocID="{C151772F-160E-4F01-AF77-7B7103B3AAE7}" presName="background3" presStyleLbl="node3" presStyleIdx="0" presStyleCnt="4"/>
      <dgm:spPr/>
      <dgm:t>
        <a:bodyPr/>
        <a:lstStyle/>
        <a:p>
          <a:endParaRPr lang="tr-TR"/>
        </a:p>
      </dgm:t>
    </dgm:pt>
    <dgm:pt modelId="{6887396D-DCEB-4B0D-AAAB-7416FF96AD53}" type="pres">
      <dgm:prSet presAssocID="{C151772F-160E-4F01-AF77-7B7103B3AAE7}" presName="text3" presStyleLbl="fgAcc3" presStyleIdx="0" presStyleCnt="4" custScaleX="138869" custScaleY="42846" custLinFactNeighborX="-214" custLinFactNeighborY="2309">
        <dgm:presLayoutVars>
          <dgm:chPref val="3"/>
        </dgm:presLayoutVars>
      </dgm:prSet>
      <dgm:spPr/>
      <dgm:t>
        <a:bodyPr/>
        <a:lstStyle/>
        <a:p>
          <a:endParaRPr lang="tr-TR"/>
        </a:p>
      </dgm:t>
    </dgm:pt>
    <dgm:pt modelId="{B7AF20B8-C9BA-45CC-B723-F2666D59D38D}" type="pres">
      <dgm:prSet presAssocID="{C151772F-160E-4F01-AF77-7B7103B3AAE7}" presName="hierChild4" presStyleCnt="0"/>
      <dgm:spPr/>
    </dgm:pt>
    <dgm:pt modelId="{8383E000-02BA-48FD-81E5-CE3DF57A0533}" type="pres">
      <dgm:prSet presAssocID="{D0633765-3375-4997-B1D0-4C50A3613B05}" presName="Name23" presStyleLbl="parChTrans1D4" presStyleIdx="0" presStyleCnt="4"/>
      <dgm:spPr/>
      <dgm:t>
        <a:bodyPr/>
        <a:lstStyle/>
        <a:p>
          <a:endParaRPr lang="tr-TR"/>
        </a:p>
      </dgm:t>
    </dgm:pt>
    <dgm:pt modelId="{BC0B37A6-5394-4087-9DC9-3D01B4DA75FC}" type="pres">
      <dgm:prSet presAssocID="{712E48DF-6C94-4FE6-BE11-5ADD13E0EEEA}" presName="hierRoot4" presStyleCnt="0"/>
      <dgm:spPr/>
    </dgm:pt>
    <dgm:pt modelId="{C356274C-024B-4278-9A9A-95A8EC073491}" type="pres">
      <dgm:prSet presAssocID="{712E48DF-6C94-4FE6-BE11-5ADD13E0EEEA}" presName="composite4" presStyleCnt="0"/>
      <dgm:spPr/>
    </dgm:pt>
    <dgm:pt modelId="{2898F0EB-C6CB-464D-8F43-E12F8DA47105}" type="pres">
      <dgm:prSet presAssocID="{712E48DF-6C94-4FE6-BE11-5ADD13E0EEEA}" presName="background4" presStyleLbl="node4" presStyleIdx="0" presStyleCnt="4"/>
      <dgm:spPr/>
    </dgm:pt>
    <dgm:pt modelId="{2ECBEF8D-E254-439F-AD84-A0115B3B31D4}" type="pres">
      <dgm:prSet presAssocID="{712E48DF-6C94-4FE6-BE11-5ADD13E0EEEA}" presName="text4" presStyleLbl="fgAcc4" presStyleIdx="0" presStyleCnt="4" custScaleX="121258" custScaleY="259169">
        <dgm:presLayoutVars>
          <dgm:chPref val="3"/>
        </dgm:presLayoutVars>
      </dgm:prSet>
      <dgm:spPr/>
      <dgm:t>
        <a:bodyPr/>
        <a:lstStyle/>
        <a:p>
          <a:endParaRPr lang="tr-TR"/>
        </a:p>
      </dgm:t>
    </dgm:pt>
    <dgm:pt modelId="{E02F6385-6B1B-4106-B947-951128C367DA}" type="pres">
      <dgm:prSet presAssocID="{712E48DF-6C94-4FE6-BE11-5ADD13E0EEEA}" presName="hierChild5" presStyleCnt="0"/>
      <dgm:spPr/>
    </dgm:pt>
    <dgm:pt modelId="{390D68B8-B524-4DED-B236-E9C597DB2925}" type="pres">
      <dgm:prSet presAssocID="{19A5A817-F99E-4A1F-8438-89CBEDD671AC}" presName="Name17" presStyleLbl="parChTrans1D3" presStyleIdx="1" presStyleCnt="4"/>
      <dgm:spPr/>
      <dgm:t>
        <a:bodyPr/>
        <a:lstStyle/>
        <a:p>
          <a:endParaRPr lang="tr-TR"/>
        </a:p>
      </dgm:t>
    </dgm:pt>
    <dgm:pt modelId="{9C9DF33B-23DA-423E-A047-8C3AEF027C49}" type="pres">
      <dgm:prSet presAssocID="{09B10CE9-B85C-4592-B304-0D920C3CB297}" presName="hierRoot3" presStyleCnt="0"/>
      <dgm:spPr/>
    </dgm:pt>
    <dgm:pt modelId="{297EAA0E-9EE6-486E-8F17-E20A1D6CB0C5}" type="pres">
      <dgm:prSet presAssocID="{09B10CE9-B85C-4592-B304-0D920C3CB297}" presName="composite3" presStyleCnt="0"/>
      <dgm:spPr/>
    </dgm:pt>
    <dgm:pt modelId="{F4018BC0-0469-481A-9B3A-E8E90109A2F8}" type="pres">
      <dgm:prSet presAssocID="{09B10CE9-B85C-4592-B304-0D920C3CB297}" presName="background3" presStyleLbl="node3" presStyleIdx="1" presStyleCnt="4"/>
      <dgm:spPr/>
    </dgm:pt>
    <dgm:pt modelId="{764D08FA-D4F1-4A1C-AFF6-21CA9191C954}" type="pres">
      <dgm:prSet presAssocID="{09B10CE9-B85C-4592-B304-0D920C3CB297}" presName="text3" presStyleLbl="fgAcc3" presStyleIdx="1" presStyleCnt="4" custScaleY="38889">
        <dgm:presLayoutVars>
          <dgm:chPref val="3"/>
        </dgm:presLayoutVars>
      </dgm:prSet>
      <dgm:spPr/>
      <dgm:t>
        <a:bodyPr/>
        <a:lstStyle/>
        <a:p>
          <a:endParaRPr lang="tr-TR"/>
        </a:p>
      </dgm:t>
    </dgm:pt>
    <dgm:pt modelId="{14515876-E7FE-43D9-B4E9-0DAD73CDA56C}" type="pres">
      <dgm:prSet presAssocID="{09B10CE9-B85C-4592-B304-0D920C3CB297}" presName="hierChild4" presStyleCnt="0"/>
      <dgm:spPr/>
    </dgm:pt>
    <dgm:pt modelId="{F4C28E1A-DCFD-4392-93A8-C9A1F64BBE01}" type="pres">
      <dgm:prSet presAssocID="{6E767498-AC27-498C-B71E-FAB7EFE5D15C}" presName="Name23" presStyleLbl="parChTrans1D4" presStyleIdx="1" presStyleCnt="4"/>
      <dgm:spPr/>
      <dgm:t>
        <a:bodyPr/>
        <a:lstStyle/>
        <a:p>
          <a:endParaRPr lang="tr-TR"/>
        </a:p>
      </dgm:t>
    </dgm:pt>
    <dgm:pt modelId="{6051242C-24BE-408B-896C-9E2943609B0B}" type="pres">
      <dgm:prSet presAssocID="{1B915ACD-5022-4DC8-8E69-E8355FE54334}" presName="hierRoot4" presStyleCnt="0"/>
      <dgm:spPr/>
    </dgm:pt>
    <dgm:pt modelId="{7B968E18-E1A2-4234-8E57-04679B25F10A}" type="pres">
      <dgm:prSet presAssocID="{1B915ACD-5022-4DC8-8E69-E8355FE54334}" presName="composite4" presStyleCnt="0"/>
      <dgm:spPr/>
    </dgm:pt>
    <dgm:pt modelId="{D3201E14-B9EC-40E7-856D-0E74CF138A78}" type="pres">
      <dgm:prSet presAssocID="{1B915ACD-5022-4DC8-8E69-E8355FE54334}" presName="background4" presStyleLbl="node4" presStyleIdx="1" presStyleCnt="4"/>
      <dgm:spPr/>
    </dgm:pt>
    <dgm:pt modelId="{5E2B978A-4CE7-48D0-918A-C850D399D606}" type="pres">
      <dgm:prSet presAssocID="{1B915ACD-5022-4DC8-8E69-E8355FE54334}" presName="text4" presStyleLbl="fgAcc4" presStyleIdx="1" presStyleCnt="4" custScaleX="117871" custScaleY="269826">
        <dgm:presLayoutVars>
          <dgm:chPref val="3"/>
        </dgm:presLayoutVars>
      </dgm:prSet>
      <dgm:spPr/>
      <dgm:t>
        <a:bodyPr/>
        <a:lstStyle/>
        <a:p>
          <a:endParaRPr lang="tr-TR"/>
        </a:p>
      </dgm:t>
    </dgm:pt>
    <dgm:pt modelId="{9BB0A4A1-9DD8-44F9-8D32-C84C2F9306EF}" type="pres">
      <dgm:prSet presAssocID="{1B915ACD-5022-4DC8-8E69-E8355FE54334}" presName="hierChild5" presStyleCnt="0"/>
      <dgm:spPr/>
    </dgm:pt>
    <dgm:pt modelId="{AA40FB8F-C6CF-407C-AC64-891447141862}" type="pres">
      <dgm:prSet presAssocID="{70CD8812-B134-4913-9486-7BB208590841}" presName="Name17" presStyleLbl="parChTrans1D3" presStyleIdx="2" presStyleCnt="4"/>
      <dgm:spPr/>
      <dgm:t>
        <a:bodyPr/>
        <a:lstStyle/>
        <a:p>
          <a:endParaRPr lang="tr-TR"/>
        </a:p>
      </dgm:t>
    </dgm:pt>
    <dgm:pt modelId="{452A32C2-D83D-4378-B6F8-3BEBD362122E}" type="pres">
      <dgm:prSet presAssocID="{6F73C057-1EF9-4E6E-8E3E-CA5B32951FFF}" presName="hierRoot3" presStyleCnt="0"/>
      <dgm:spPr/>
    </dgm:pt>
    <dgm:pt modelId="{78AA5368-15C6-4A86-B65F-E57E2AEF74D9}" type="pres">
      <dgm:prSet presAssocID="{6F73C057-1EF9-4E6E-8E3E-CA5B32951FFF}" presName="composite3" presStyleCnt="0"/>
      <dgm:spPr/>
    </dgm:pt>
    <dgm:pt modelId="{3BB9E70F-447F-45BA-AB34-1310B76BE1DE}" type="pres">
      <dgm:prSet presAssocID="{6F73C057-1EF9-4E6E-8E3E-CA5B32951FFF}" presName="background3" presStyleLbl="node3" presStyleIdx="2" presStyleCnt="4"/>
      <dgm:spPr/>
    </dgm:pt>
    <dgm:pt modelId="{8E9880E8-8272-4393-BC26-44FA9935223E}" type="pres">
      <dgm:prSet presAssocID="{6F73C057-1EF9-4E6E-8E3E-CA5B32951FFF}" presName="text3" presStyleLbl="fgAcc3" presStyleIdx="2" presStyleCnt="4" custScaleY="44971">
        <dgm:presLayoutVars>
          <dgm:chPref val="3"/>
        </dgm:presLayoutVars>
      </dgm:prSet>
      <dgm:spPr/>
      <dgm:t>
        <a:bodyPr/>
        <a:lstStyle/>
        <a:p>
          <a:endParaRPr lang="tr-TR"/>
        </a:p>
      </dgm:t>
    </dgm:pt>
    <dgm:pt modelId="{FF5C83E4-1340-4E06-AD39-FF98AA6A35E4}" type="pres">
      <dgm:prSet presAssocID="{6F73C057-1EF9-4E6E-8E3E-CA5B32951FFF}" presName="hierChild4" presStyleCnt="0"/>
      <dgm:spPr/>
    </dgm:pt>
    <dgm:pt modelId="{BF8C888B-23FB-442D-AEDC-B9FF0BCF6705}" type="pres">
      <dgm:prSet presAssocID="{147B00EE-2FB3-4D07-AE2B-BD9E229A85D8}" presName="Name23" presStyleLbl="parChTrans1D4" presStyleIdx="2" presStyleCnt="4"/>
      <dgm:spPr/>
      <dgm:t>
        <a:bodyPr/>
        <a:lstStyle/>
        <a:p>
          <a:endParaRPr lang="tr-TR"/>
        </a:p>
      </dgm:t>
    </dgm:pt>
    <dgm:pt modelId="{24EBD079-A39B-4202-BB16-B038EDB3E712}" type="pres">
      <dgm:prSet presAssocID="{58A52BEF-26B7-4170-960F-B0E8F86982CE}" presName="hierRoot4" presStyleCnt="0"/>
      <dgm:spPr/>
    </dgm:pt>
    <dgm:pt modelId="{F36F6457-AFFE-444B-A005-EC758478A9B8}" type="pres">
      <dgm:prSet presAssocID="{58A52BEF-26B7-4170-960F-B0E8F86982CE}" presName="composite4" presStyleCnt="0"/>
      <dgm:spPr/>
    </dgm:pt>
    <dgm:pt modelId="{CA6D8ED2-2729-43C1-8DB6-2DF48109868A}" type="pres">
      <dgm:prSet presAssocID="{58A52BEF-26B7-4170-960F-B0E8F86982CE}" presName="background4" presStyleLbl="node4" presStyleIdx="2" presStyleCnt="4"/>
      <dgm:spPr/>
    </dgm:pt>
    <dgm:pt modelId="{C506755C-09B2-4FE6-8F77-046A58BE12FE}" type="pres">
      <dgm:prSet presAssocID="{58A52BEF-26B7-4170-960F-B0E8F86982CE}" presName="text4" presStyleLbl="fgAcc4" presStyleIdx="2" presStyleCnt="4" custScaleX="123721" custScaleY="258281">
        <dgm:presLayoutVars>
          <dgm:chPref val="3"/>
        </dgm:presLayoutVars>
      </dgm:prSet>
      <dgm:spPr/>
      <dgm:t>
        <a:bodyPr/>
        <a:lstStyle/>
        <a:p>
          <a:endParaRPr lang="tr-TR"/>
        </a:p>
      </dgm:t>
    </dgm:pt>
    <dgm:pt modelId="{852003D8-2305-4F43-A421-B2DA4F9FD3ED}" type="pres">
      <dgm:prSet presAssocID="{58A52BEF-26B7-4170-960F-B0E8F86982CE}" presName="hierChild5" presStyleCnt="0"/>
      <dgm:spPr/>
    </dgm:pt>
    <dgm:pt modelId="{E1EE31B7-69E5-46BF-821C-CBE7E17908FE}" type="pres">
      <dgm:prSet presAssocID="{03289A2A-96E4-4042-BCA0-A6FC390CAEDD}" presName="Name17" presStyleLbl="parChTrans1D3" presStyleIdx="3" presStyleCnt="4"/>
      <dgm:spPr/>
      <dgm:t>
        <a:bodyPr/>
        <a:lstStyle/>
        <a:p>
          <a:endParaRPr lang="tr-TR"/>
        </a:p>
      </dgm:t>
    </dgm:pt>
    <dgm:pt modelId="{72DA7841-8AB4-4E2B-9906-4071D3246B5E}" type="pres">
      <dgm:prSet presAssocID="{1957D685-AC58-43D3-8FA4-E0E61A4C8DF7}" presName="hierRoot3" presStyleCnt="0"/>
      <dgm:spPr/>
    </dgm:pt>
    <dgm:pt modelId="{092C4F0D-CD9E-4E7B-88F9-83D029144155}" type="pres">
      <dgm:prSet presAssocID="{1957D685-AC58-43D3-8FA4-E0E61A4C8DF7}" presName="composite3" presStyleCnt="0"/>
      <dgm:spPr/>
    </dgm:pt>
    <dgm:pt modelId="{23B46DD4-1AFA-476E-AA07-FE623B0316FE}" type="pres">
      <dgm:prSet presAssocID="{1957D685-AC58-43D3-8FA4-E0E61A4C8DF7}" presName="background3" presStyleLbl="node3" presStyleIdx="3" presStyleCnt="4"/>
      <dgm:spPr/>
    </dgm:pt>
    <dgm:pt modelId="{581C40F9-C1E3-4241-9B1E-E4D4CB772367}" type="pres">
      <dgm:prSet presAssocID="{1957D685-AC58-43D3-8FA4-E0E61A4C8DF7}" presName="text3" presStyleLbl="fgAcc3" presStyleIdx="3" presStyleCnt="4" custScaleY="45315">
        <dgm:presLayoutVars>
          <dgm:chPref val="3"/>
        </dgm:presLayoutVars>
      </dgm:prSet>
      <dgm:spPr/>
      <dgm:t>
        <a:bodyPr/>
        <a:lstStyle/>
        <a:p>
          <a:endParaRPr lang="tr-TR"/>
        </a:p>
      </dgm:t>
    </dgm:pt>
    <dgm:pt modelId="{CC7D0F2C-2E26-4353-BF0E-2CE9541E8389}" type="pres">
      <dgm:prSet presAssocID="{1957D685-AC58-43D3-8FA4-E0E61A4C8DF7}" presName="hierChild4" presStyleCnt="0"/>
      <dgm:spPr/>
    </dgm:pt>
    <dgm:pt modelId="{0F448BE9-C0E9-4CE1-8C21-D47DFE2D9C2F}" type="pres">
      <dgm:prSet presAssocID="{222D34E0-A1C1-4D29-8988-27052F284082}" presName="Name23" presStyleLbl="parChTrans1D4" presStyleIdx="3" presStyleCnt="4"/>
      <dgm:spPr/>
      <dgm:t>
        <a:bodyPr/>
        <a:lstStyle/>
        <a:p>
          <a:endParaRPr lang="tr-TR"/>
        </a:p>
      </dgm:t>
    </dgm:pt>
    <dgm:pt modelId="{528E7D9E-0E94-44C3-B3BA-CC4C974466BD}" type="pres">
      <dgm:prSet presAssocID="{EEEF21E5-7D92-4EF0-9784-923CA0617FD8}" presName="hierRoot4" presStyleCnt="0"/>
      <dgm:spPr/>
    </dgm:pt>
    <dgm:pt modelId="{F7832B1C-D426-4031-BF1F-BF9BABCEF604}" type="pres">
      <dgm:prSet presAssocID="{EEEF21E5-7D92-4EF0-9784-923CA0617FD8}" presName="composite4" presStyleCnt="0"/>
      <dgm:spPr/>
    </dgm:pt>
    <dgm:pt modelId="{37BF1A08-6F10-46BF-95F9-D62759D79629}" type="pres">
      <dgm:prSet presAssocID="{EEEF21E5-7D92-4EF0-9784-923CA0617FD8}" presName="background4" presStyleLbl="node4" presStyleIdx="3" presStyleCnt="4"/>
      <dgm:spPr/>
    </dgm:pt>
    <dgm:pt modelId="{E3A8FBD9-4C63-4CE6-B041-20870B3E435B}" type="pres">
      <dgm:prSet presAssocID="{EEEF21E5-7D92-4EF0-9784-923CA0617FD8}" presName="text4" presStyleLbl="fgAcc4" presStyleIdx="3" presStyleCnt="4" custScaleY="258854">
        <dgm:presLayoutVars>
          <dgm:chPref val="3"/>
        </dgm:presLayoutVars>
      </dgm:prSet>
      <dgm:spPr/>
      <dgm:t>
        <a:bodyPr/>
        <a:lstStyle/>
        <a:p>
          <a:endParaRPr lang="tr-TR"/>
        </a:p>
      </dgm:t>
    </dgm:pt>
    <dgm:pt modelId="{5556D100-D2A9-4F8C-8852-AE20BD6C5E03}" type="pres">
      <dgm:prSet presAssocID="{EEEF21E5-7D92-4EF0-9784-923CA0617FD8}" presName="hierChild5" presStyleCnt="0"/>
      <dgm:spPr/>
    </dgm:pt>
  </dgm:ptLst>
  <dgm:cxnLst>
    <dgm:cxn modelId="{5F32BC5B-D342-4365-8663-DDE421A0F297}" srcId="{6F73C057-1EF9-4E6E-8E3E-CA5B32951FFF}" destId="{58A52BEF-26B7-4170-960F-B0E8F86982CE}" srcOrd="0" destOrd="0" parTransId="{147B00EE-2FB3-4D07-AE2B-BD9E229A85D8}" sibTransId="{1A302FEE-E4A4-4B44-B6C5-08971C692562}"/>
    <dgm:cxn modelId="{9917E78A-E8AC-4535-BD9C-63A770C434E1}" srcId="{09B10CE9-B85C-4592-B304-0D920C3CB297}" destId="{1B915ACD-5022-4DC8-8E69-E8355FE54334}" srcOrd="0" destOrd="0" parTransId="{6E767498-AC27-498C-B71E-FAB7EFE5D15C}" sibTransId="{CFF25248-E0C3-416F-971B-96A1ED7BD5D4}"/>
    <dgm:cxn modelId="{D73211B3-7D7E-4E32-B935-29481596C2C2}" type="presOf" srcId="{A92D3031-E7A5-4922-B2EE-D0BCCFBE3896}" destId="{45203AD5-8479-4EDA-9F79-763645BAB293}" srcOrd="0" destOrd="0" presId="urn:microsoft.com/office/officeart/2005/8/layout/hierarchy1"/>
    <dgm:cxn modelId="{1C894489-7F85-44F7-8D3C-5BD0B2BDEAB1}" srcId="{C151772F-160E-4F01-AF77-7B7103B3AAE7}" destId="{712E48DF-6C94-4FE6-BE11-5ADD13E0EEEA}" srcOrd="0" destOrd="0" parTransId="{D0633765-3375-4997-B1D0-4C50A3613B05}" sibTransId="{8609CA28-FBA1-4C63-AF61-16BD16F4B7F2}"/>
    <dgm:cxn modelId="{8E03EBD6-05F1-4C90-8169-C6466203D390}" type="presOf" srcId="{C151772F-160E-4F01-AF77-7B7103B3AAE7}" destId="{6887396D-DCEB-4B0D-AAAB-7416FF96AD53}" srcOrd="0" destOrd="0" presId="urn:microsoft.com/office/officeart/2005/8/layout/hierarchy1"/>
    <dgm:cxn modelId="{F71B8083-ADE7-46DE-856F-C8A4767167F5}" type="presOf" srcId="{03289A2A-96E4-4042-BCA0-A6FC390CAEDD}" destId="{E1EE31B7-69E5-46BF-821C-CBE7E17908FE}" srcOrd="0" destOrd="0" presId="urn:microsoft.com/office/officeart/2005/8/layout/hierarchy1"/>
    <dgm:cxn modelId="{753C6CA0-71AF-4C07-BE45-3C441C9E43CC}" type="presOf" srcId="{1B915ACD-5022-4DC8-8E69-E8355FE54334}" destId="{5E2B978A-4CE7-48D0-918A-C850D399D606}" srcOrd="0" destOrd="0" presId="urn:microsoft.com/office/officeart/2005/8/layout/hierarchy1"/>
    <dgm:cxn modelId="{7D9F7115-2420-4EBE-8CB8-8B3964106EFB}" type="presOf" srcId="{0012524C-7566-47BB-AED9-A3FA8FEC5595}" destId="{6FEDB866-27E0-4DB2-A6C1-CAAF60397DB9}" srcOrd="0" destOrd="0" presId="urn:microsoft.com/office/officeart/2005/8/layout/hierarchy1"/>
    <dgm:cxn modelId="{3988614E-4954-4201-84E6-63AF91279BD0}" type="presOf" srcId="{147B00EE-2FB3-4D07-AE2B-BD9E229A85D8}" destId="{BF8C888B-23FB-442D-AEDC-B9FF0BCF6705}" srcOrd="0" destOrd="0" presId="urn:microsoft.com/office/officeart/2005/8/layout/hierarchy1"/>
    <dgm:cxn modelId="{F89819B8-D897-4648-B2A8-5FD39D4259C0}" srcId="{B70EDD76-5F85-48DC-A087-CB2F1CA81E3A}" destId="{1957D685-AC58-43D3-8FA4-E0E61A4C8DF7}" srcOrd="3" destOrd="0" parTransId="{03289A2A-96E4-4042-BCA0-A6FC390CAEDD}" sibTransId="{16227FBD-16B6-412A-AF2C-EF70BB5825D8}"/>
    <dgm:cxn modelId="{6B8B041D-0E8C-444A-B32C-B9BE55AFB5ED}" type="presOf" srcId="{D0633765-3375-4997-B1D0-4C50A3613B05}" destId="{8383E000-02BA-48FD-81E5-CE3DF57A0533}" srcOrd="0" destOrd="0" presId="urn:microsoft.com/office/officeart/2005/8/layout/hierarchy1"/>
    <dgm:cxn modelId="{F915FFB9-3B16-4939-AE5A-6D106294A7DB}" type="presOf" srcId="{EEEF21E5-7D92-4EF0-9784-923CA0617FD8}" destId="{E3A8FBD9-4C63-4CE6-B041-20870B3E435B}" srcOrd="0" destOrd="0" presId="urn:microsoft.com/office/officeart/2005/8/layout/hierarchy1"/>
    <dgm:cxn modelId="{10E7C1C7-F857-410C-94DB-7879C9480AC6}" type="presOf" srcId="{B70EDD76-5F85-48DC-A087-CB2F1CA81E3A}" destId="{56CD542A-147C-4BE2-8251-0801F6D8D545}" srcOrd="0" destOrd="0" presId="urn:microsoft.com/office/officeart/2005/8/layout/hierarchy1"/>
    <dgm:cxn modelId="{56C7CAE1-BB5F-45AB-8E18-D9990EEFA756}" srcId="{A92D3031-E7A5-4922-B2EE-D0BCCFBE3896}" destId="{B70EDD76-5F85-48DC-A087-CB2F1CA81E3A}" srcOrd="0" destOrd="0" parTransId="{9543F140-23AD-49BB-9A9A-71F8F9305E96}" sibTransId="{91D1CD92-8475-4D24-8BC6-19D47D7583E2}"/>
    <dgm:cxn modelId="{A27AA419-D54C-4A23-8A5A-C361FE285F29}" type="presOf" srcId="{F8DB1FE7-A3D4-43C4-9F6C-6102E461BA54}" destId="{CA62DE5E-E27E-49E6-96A2-B9F76A1C04F1}" srcOrd="0" destOrd="0" presId="urn:microsoft.com/office/officeart/2005/8/layout/hierarchy1"/>
    <dgm:cxn modelId="{F2097691-BBEC-4255-B086-FCCE1FDBE764}" type="presOf" srcId="{9543F140-23AD-49BB-9A9A-71F8F9305E96}" destId="{4EC86102-8AF8-434A-A9D7-0189BF484D96}" srcOrd="0" destOrd="0" presId="urn:microsoft.com/office/officeart/2005/8/layout/hierarchy1"/>
    <dgm:cxn modelId="{89D6FB4F-DC0B-4BDA-B5E8-DFFA5766105B}" srcId="{B70EDD76-5F85-48DC-A087-CB2F1CA81E3A}" destId="{09B10CE9-B85C-4592-B304-0D920C3CB297}" srcOrd="1" destOrd="0" parTransId="{19A5A817-F99E-4A1F-8438-89CBEDD671AC}" sibTransId="{D78BD141-9901-4A62-904D-8BC37438655D}"/>
    <dgm:cxn modelId="{47D2B01C-3D18-4EB5-A93C-6903BBB7BF29}" type="presOf" srcId="{6F73C057-1EF9-4E6E-8E3E-CA5B32951FFF}" destId="{8E9880E8-8272-4393-BC26-44FA9935223E}" srcOrd="0" destOrd="0" presId="urn:microsoft.com/office/officeart/2005/8/layout/hierarchy1"/>
    <dgm:cxn modelId="{A4A769C5-58F7-4B09-BF39-F94CE993737D}" type="presOf" srcId="{58A52BEF-26B7-4170-960F-B0E8F86982CE}" destId="{C506755C-09B2-4FE6-8F77-046A58BE12FE}" srcOrd="0" destOrd="0" presId="urn:microsoft.com/office/officeart/2005/8/layout/hierarchy1"/>
    <dgm:cxn modelId="{5E3ECED8-7884-4855-9CA3-1C3F1E1725CA}" srcId="{B70EDD76-5F85-48DC-A087-CB2F1CA81E3A}" destId="{C151772F-160E-4F01-AF77-7B7103B3AAE7}" srcOrd="0" destOrd="0" parTransId="{F8DB1FE7-A3D4-43C4-9F6C-6102E461BA54}" sibTransId="{A7E9197E-CF76-4DD0-ABD0-582B501D1626}"/>
    <dgm:cxn modelId="{CBB9EED0-7494-4169-ADF6-607BCDA4D393}" type="presOf" srcId="{222D34E0-A1C1-4D29-8988-27052F284082}" destId="{0F448BE9-C0E9-4CE1-8C21-D47DFE2D9C2F}" srcOrd="0" destOrd="0" presId="urn:microsoft.com/office/officeart/2005/8/layout/hierarchy1"/>
    <dgm:cxn modelId="{1F5AE7AF-D8FE-4AF0-B6FC-7CD2C956980E}" type="presOf" srcId="{09B10CE9-B85C-4592-B304-0D920C3CB297}" destId="{764D08FA-D4F1-4A1C-AFF6-21CA9191C954}" srcOrd="0" destOrd="0" presId="urn:microsoft.com/office/officeart/2005/8/layout/hierarchy1"/>
    <dgm:cxn modelId="{C06C3D2E-2E77-49E3-ACBD-118509A4F021}" srcId="{0012524C-7566-47BB-AED9-A3FA8FEC5595}" destId="{A92D3031-E7A5-4922-B2EE-D0BCCFBE3896}" srcOrd="0" destOrd="0" parTransId="{F2BF2EEE-8048-4A64-92E8-87259A87EC32}" sibTransId="{D52A6047-E27D-4BC3-8705-10FC86096698}"/>
    <dgm:cxn modelId="{CBADC711-9856-4788-8B62-2795532BDD20}" srcId="{B70EDD76-5F85-48DC-A087-CB2F1CA81E3A}" destId="{6F73C057-1EF9-4E6E-8E3E-CA5B32951FFF}" srcOrd="2" destOrd="0" parTransId="{70CD8812-B134-4913-9486-7BB208590841}" sibTransId="{52106EDC-12CE-4AAA-816F-24C903B91240}"/>
    <dgm:cxn modelId="{410C8573-1B50-46F8-AB91-9C31493332B9}" type="presOf" srcId="{712E48DF-6C94-4FE6-BE11-5ADD13E0EEEA}" destId="{2ECBEF8D-E254-439F-AD84-A0115B3B31D4}" srcOrd="0" destOrd="0" presId="urn:microsoft.com/office/officeart/2005/8/layout/hierarchy1"/>
    <dgm:cxn modelId="{C033F062-775B-46F1-BAB6-5A43175826A5}" type="presOf" srcId="{70CD8812-B134-4913-9486-7BB208590841}" destId="{AA40FB8F-C6CF-407C-AC64-891447141862}" srcOrd="0" destOrd="0" presId="urn:microsoft.com/office/officeart/2005/8/layout/hierarchy1"/>
    <dgm:cxn modelId="{0E3B9214-869C-4ED0-AFED-07521684B0A1}" type="presOf" srcId="{19A5A817-F99E-4A1F-8438-89CBEDD671AC}" destId="{390D68B8-B524-4DED-B236-E9C597DB2925}" srcOrd="0" destOrd="0" presId="urn:microsoft.com/office/officeart/2005/8/layout/hierarchy1"/>
    <dgm:cxn modelId="{2D03517D-F859-42DF-B7B2-DFFA378DD30B}" srcId="{1957D685-AC58-43D3-8FA4-E0E61A4C8DF7}" destId="{EEEF21E5-7D92-4EF0-9784-923CA0617FD8}" srcOrd="0" destOrd="0" parTransId="{222D34E0-A1C1-4D29-8988-27052F284082}" sibTransId="{FF24D3AA-32C2-4BC7-A31A-529E47EDBB39}"/>
    <dgm:cxn modelId="{088FFBAE-EF9B-4AFB-8E3C-8D05FC7DCDE0}" type="presOf" srcId="{6E767498-AC27-498C-B71E-FAB7EFE5D15C}" destId="{F4C28E1A-DCFD-4392-93A8-C9A1F64BBE01}" srcOrd="0" destOrd="0" presId="urn:microsoft.com/office/officeart/2005/8/layout/hierarchy1"/>
    <dgm:cxn modelId="{A0D6DAA8-751D-465C-9B9D-A186522EB517}" type="presOf" srcId="{1957D685-AC58-43D3-8FA4-E0E61A4C8DF7}" destId="{581C40F9-C1E3-4241-9B1E-E4D4CB772367}" srcOrd="0" destOrd="0" presId="urn:microsoft.com/office/officeart/2005/8/layout/hierarchy1"/>
    <dgm:cxn modelId="{B5276A90-7240-45CE-9276-6E88626D0EA3}" type="presParOf" srcId="{6FEDB866-27E0-4DB2-A6C1-CAAF60397DB9}" destId="{B5376CF6-5377-4CB1-BADF-A5474E414CD7}" srcOrd="0" destOrd="0" presId="urn:microsoft.com/office/officeart/2005/8/layout/hierarchy1"/>
    <dgm:cxn modelId="{255C8555-6754-4087-A500-92D28507E8EE}" type="presParOf" srcId="{B5376CF6-5377-4CB1-BADF-A5474E414CD7}" destId="{2D120C8C-733C-498E-922A-F0CB5EA3C48A}" srcOrd="0" destOrd="0" presId="urn:microsoft.com/office/officeart/2005/8/layout/hierarchy1"/>
    <dgm:cxn modelId="{9B110310-2070-4913-B701-34A157AF5F77}" type="presParOf" srcId="{2D120C8C-733C-498E-922A-F0CB5EA3C48A}" destId="{1CB1B6C2-3CE6-406B-BA3C-7E8AE3518264}" srcOrd="0" destOrd="0" presId="urn:microsoft.com/office/officeart/2005/8/layout/hierarchy1"/>
    <dgm:cxn modelId="{49AFE500-20EA-49CC-8794-FFCDD4E20E69}" type="presParOf" srcId="{2D120C8C-733C-498E-922A-F0CB5EA3C48A}" destId="{45203AD5-8479-4EDA-9F79-763645BAB293}" srcOrd="1" destOrd="0" presId="urn:microsoft.com/office/officeart/2005/8/layout/hierarchy1"/>
    <dgm:cxn modelId="{1875C31A-E424-474C-B505-39E533A1E4FC}" type="presParOf" srcId="{B5376CF6-5377-4CB1-BADF-A5474E414CD7}" destId="{F393815A-E658-4104-903F-D9C74E87C491}" srcOrd="1" destOrd="0" presId="urn:microsoft.com/office/officeart/2005/8/layout/hierarchy1"/>
    <dgm:cxn modelId="{D6635633-63D0-4D83-B0CC-3522CCF36024}" type="presParOf" srcId="{F393815A-E658-4104-903F-D9C74E87C491}" destId="{4EC86102-8AF8-434A-A9D7-0189BF484D96}" srcOrd="0" destOrd="0" presId="urn:microsoft.com/office/officeart/2005/8/layout/hierarchy1"/>
    <dgm:cxn modelId="{77305ED1-9C0D-49CB-B767-FB8B448EC41A}" type="presParOf" srcId="{F393815A-E658-4104-903F-D9C74E87C491}" destId="{0BC7777E-8F09-42D5-8633-EE6138267978}" srcOrd="1" destOrd="0" presId="urn:microsoft.com/office/officeart/2005/8/layout/hierarchy1"/>
    <dgm:cxn modelId="{4D5CB89C-9999-44B1-AB27-B8310FD8120C}" type="presParOf" srcId="{0BC7777E-8F09-42D5-8633-EE6138267978}" destId="{4B8EB892-DD10-49E4-8D3C-0CE9B4D843D8}" srcOrd="0" destOrd="0" presId="urn:microsoft.com/office/officeart/2005/8/layout/hierarchy1"/>
    <dgm:cxn modelId="{C61B03BB-D47E-4277-94F2-F6DA52E815A8}" type="presParOf" srcId="{4B8EB892-DD10-49E4-8D3C-0CE9B4D843D8}" destId="{66D8A2BE-19B5-43D8-8715-6A4B9E4FA354}" srcOrd="0" destOrd="0" presId="urn:microsoft.com/office/officeart/2005/8/layout/hierarchy1"/>
    <dgm:cxn modelId="{65D7AB77-93FB-43E7-ACA6-5A98DD3494A8}" type="presParOf" srcId="{4B8EB892-DD10-49E4-8D3C-0CE9B4D843D8}" destId="{56CD542A-147C-4BE2-8251-0801F6D8D545}" srcOrd="1" destOrd="0" presId="urn:microsoft.com/office/officeart/2005/8/layout/hierarchy1"/>
    <dgm:cxn modelId="{48043080-5343-4272-976A-4886C018B7E5}" type="presParOf" srcId="{0BC7777E-8F09-42D5-8633-EE6138267978}" destId="{6612AA14-7305-4E89-88E8-15E7D2553005}" srcOrd="1" destOrd="0" presId="urn:microsoft.com/office/officeart/2005/8/layout/hierarchy1"/>
    <dgm:cxn modelId="{410D0BDA-7C86-42E1-88B1-E3FA4C269AD7}" type="presParOf" srcId="{6612AA14-7305-4E89-88E8-15E7D2553005}" destId="{CA62DE5E-E27E-49E6-96A2-B9F76A1C04F1}" srcOrd="0" destOrd="0" presId="urn:microsoft.com/office/officeart/2005/8/layout/hierarchy1"/>
    <dgm:cxn modelId="{61C8B387-8E14-4C6C-84D1-1A518BD0EB29}" type="presParOf" srcId="{6612AA14-7305-4E89-88E8-15E7D2553005}" destId="{B78C3BFE-CB6B-4CCC-810B-C9536BCF546C}" srcOrd="1" destOrd="0" presId="urn:microsoft.com/office/officeart/2005/8/layout/hierarchy1"/>
    <dgm:cxn modelId="{3D18C0AE-DE87-4691-9419-38F39A42341C}" type="presParOf" srcId="{B78C3BFE-CB6B-4CCC-810B-C9536BCF546C}" destId="{0AA854A0-0F4F-4B1C-AE4D-9D8C45167E17}" srcOrd="0" destOrd="0" presId="urn:microsoft.com/office/officeart/2005/8/layout/hierarchy1"/>
    <dgm:cxn modelId="{ACBE859E-8B02-40A0-A816-F9522E459C4B}" type="presParOf" srcId="{0AA854A0-0F4F-4B1C-AE4D-9D8C45167E17}" destId="{250E38A7-677B-47A9-B66B-297A8935B0C8}" srcOrd="0" destOrd="0" presId="urn:microsoft.com/office/officeart/2005/8/layout/hierarchy1"/>
    <dgm:cxn modelId="{4B57E263-8F69-41BC-8705-A595C343061B}" type="presParOf" srcId="{0AA854A0-0F4F-4B1C-AE4D-9D8C45167E17}" destId="{6887396D-DCEB-4B0D-AAAB-7416FF96AD53}" srcOrd="1" destOrd="0" presId="urn:microsoft.com/office/officeart/2005/8/layout/hierarchy1"/>
    <dgm:cxn modelId="{12A1E203-1554-440B-9A1E-B558A16DE653}" type="presParOf" srcId="{B78C3BFE-CB6B-4CCC-810B-C9536BCF546C}" destId="{B7AF20B8-C9BA-45CC-B723-F2666D59D38D}" srcOrd="1" destOrd="0" presId="urn:microsoft.com/office/officeart/2005/8/layout/hierarchy1"/>
    <dgm:cxn modelId="{66C85D2E-EC26-43D1-A557-2082E8E166DA}" type="presParOf" srcId="{B7AF20B8-C9BA-45CC-B723-F2666D59D38D}" destId="{8383E000-02BA-48FD-81E5-CE3DF57A0533}" srcOrd="0" destOrd="0" presId="urn:microsoft.com/office/officeart/2005/8/layout/hierarchy1"/>
    <dgm:cxn modelId="{0F098378-F0CE-4045-BE4D-D7754D246759}" type="presParOf" srcId="{B7AF20B8-C9BA-45CC-B723-F2666D59D38D}" destId="{BC0B37A6-5394-4087-9DC9-3D01B4DA75FC}" srcOrd="1" destOrd="0" presId="urn:microsoft.com/office/officeart/2005/8/layout/hierarchy1"/>
    <dgm:cxn modelId="{A14B7185-B7E2-4500-98D6-C81B56D4F6D5}" type="presParOf" srcId="{BC0B37A6-5394-4087-9DC9-3D01B4DA75FC}" destId="{C356274C-024B-4278-9A9A-95A8EC073491}" srcOrd="0" destOrd="0" presId="urn:microsoft.com/office/officeart/2005/8/layout/hierarchy1"/>
    <dgm:cxn modelId="{2349E101-BF2A-435C-941D-692994675160}" type="presParOf" srcId="{C356274C-024B-4278-9A9A-95A8EC073491}" destId="{2898F0EB-C6CB-464D-8F43-E12F8DA47105}" srcOrd="0" destOrd="0" presId="urn:microsoft.com/office/officeart/2005/8/layout/hierarchy1"/>
    <dgm:cxn modelId="{BE957BD2-2B7F-4F74-B0ED-9748351552BE}" type="presParOf" srcId="{C356274C-024B-4278-9A9A-95A8EC073491}" destId="{2ECBEF8D-E254-439F-AD84-A0115B3B31D4}" srcOrd="1" destOrd="0" presId="urn:microsoft.com/office/officeart/2005/8/layout/hierarchy1"/>
    <dgm:cxn modelId="{D337E333-8754-4203-BEB2-B02267CCDF36}" type="presParOf" srcId="{BC0B37A6-5394-4087-9DC9-3D01B4DA75FC}" destId="{E02F6385-6B1B-4106-B947-951128C367DA}" srcOrd="1" destOrd="0" presId="urn:microsoft.com/office/officeart/2005/8/layout/hierarchy1"/>
    <dgm:cxn modelId="{3A8BFE1C-768A-4473-AF3C-5F3F7C45B86E}" type="presParOf" srcId="{6612AA14-7305-4E89-88E8-15E7D2553005}" destId="{390D68B8-B524-4DED-B236-E9C597DB2925}" srcOrd="2" destOrd="0" presId="urn:microsoft.com/office/officeart/2005/8/layout/hierarchy1"/>
    <dgm:cxn modelId="{D1F16EA9-0759-43B0-90E8-E7B7A2E556F9}" type="presParOf" srcId="{6612AA14-7305-4E89-88E8-15E7D2553005}" destId="{9C9DF33B-23DA-423E-A047-8C3AEF027C49}" srcOrd="3" destOrd="0" presId="urn:microsoft.com/office/officeart/2005/8/layout/hierarchy1"/>
    <dgm:cxn modelId="{629FBF21-9F41-4D85-81A2-A042064D3E10}" type="presParOf" srcId="{9C9DF33B-23DA-423E-A047-8C3AEF027C49}" destId="{297EAA0E-9EE6-486E-8F17-E20A1D6CB0C5}" srcOrd="0" destOrd="0" presId="urn:microsoft.com/office/officeart/2005/8/layout/hierarchy1"/>
    <dgm:cxn modelId="{7211EB4A-380D-4E9E-B409-16EFCC2C720B}" type="presParOf" srcId="{297EAA0E-9EE6-486E-8F17-E20A1D6CB0C5}" destId="{F4018BC0-0469-481A-9B3A-E8E90109A2F8}" srcOrd="0" destOrd="0" presId="urn:microsoft.com/office/officeart/2005/8/layout/hierarchy1"/>
    <dgm:cxn modelId="{64D7E60F-A7E5-43FC-9AA4-985063094B7F}" type="presParOf" srcId="{297EAA0E-9EE6-486E-8F17-E20A1D6CB0C5}" destId="{764D08FA-D4F1-4A1C-AFF6-21CA9191C954}" srcOrd="1" destOrd="0" presId="urn:microsoft.com/office/officeart/2005/8/layout/hierarchy1"/>
    <dgm:cxn modelId="{8600A1FE-3CF9-47FA-AAF2-A0667EAA1938}" type="presParOf" srcId="{9C9DF33B-23DA-423E-A047-8C3AEF027C49}" destId="{14515876-E7FE-43D9-B4E9-0DAD73CDA56C}" srcOrd="1" destOrd="0" presId="urn:microsoft.com/office/officeart/2005/8/layout/hierarchy1"/>
    <dgm:cxn modelId="{EB5B877F-CED9-4E09-BC43-49CD1FE07FCC}" type="presParOf" srcId="{14515876-E7FE-43D9-B4E9-0DAD73CDA56C}" destId="{F4C28E1A-DCFD-4392-93A8-C9A1F64BBE01}" srcOrd="0" destOrd="0" presId="urn:microsoft.com/office/officeart/2005/8/layout/hierarchy1"/>
    <dgm:cxn modelId="{21846137-F8D4-4F62-A8C9-BA97B3DB13F1}" type="presParOf" srcId="{14515876-E7FE-43D9-B4E9-0DAD73CDA56C}" destId="{6051242C-24BE-408B-896C-9E2943609B0B}" srcOrd="1" destOrd="0" presId="urn:microsoft.com/office/officeart/2005/8/layout/hierarchy1"/>
    <dgm:cxn modelId="{8A496F46-E536-4AFA-B8FD-65C1A23D3351}" type="presParOf" srcId="{6051242C-24BE-408B-896C-9E2943609B0B}" destId="{7B968E18-E1A2-4234-8E57-04679B25F10A}" srcOrd="0" destOrd="0" presId="urn:microsoft.com/office/officeart/2005/8/layout/hierarchy1"/>
    <dgm:cxn modelId="{6F43F33E-1272-4E1E-903B-8C5CF32D2239}" type="presParOf" srcId="{7B968E18-E1A2-4234-8E57-04679B25F10A}" destId="{D3201E14-B9EC-40E7-856D-0E74CF138A78}" srcOrd="0" destOrd="0" presId="urn:microsoft.com/office/officeart/2005/8/layout/hierarchy1"/>
    <dgm:cxn modelId="{AC549796-298B-412C-B6B5-98E0D1E42613}" type="presParOf" srcId="{7B968E18-E1A2-4234-8E57-04679B25F10A}" destId="{5E2B978A-4CE7-48D0-918A-C850D399D606}" srcOrd="1" destOrd="0" presId="urn:microsoft.com/office/officeart/2005/8/layout/hierarchy1"/>
    <dgm:cxn modelId="{4F75F95C-43DA-42F4-AA44-F5B3D8100EFC}" type="presParOf" srcId="{6051242C-24BE-408B-896C-9E2943609B0B}" destId="{9BB0A4A1-9DD8-44F9-8D32-C84C2F9306EF}" srcOrd="1" destOrd="0" presId="urn:microsoft.com/office/officeart/2005/8/layout/hierarchy1"/>
    <dgm:cxn modelId="{F8FF5657-ECAF-40CF-9F18-B5ED2C7C5F46}" type="presParOf" srcId="{6612AA14-7305-4E89-88E8-15E7D2553005}" destId="{AA40FB8F-C6CF-407C-AC64-891447141862}" srcOrd="4" destOrd="0" presId="urn:microsoft.com/office/officeart/2005/8/layout/hierarchy1"/>
    <dgm:cxn modelId="{67A1A4A7-B6F6-466D-B508-6E1E1E3F8E94}" type="presParOf" srcId="{6612AA14-7305-4E89-88E8-15E7D2553005}" destId="{452A32C2-D83D-4378-B6F8-3BEBD362122E}" srcOrd="5" destOrd="0" presId="urn:microsoft.com/office/officeart/2005/8/layout/hierarchy1"/>
    <dgm:cxn modelId="{EEDEFAA9-3A72-4FB9-B0F2-63962915A2F7}" type="presParOf" srcId="{452A32C2-D83D-4378-B6F8-3BEBD362122E}" destId="{78AA5368-15C6-4A86-B65F-E57E2AEF74D9}" srcOrd="0" destOrd="0" presId="urn:microsoft.com/office/officeart/2005/8/layout/hierarchy1"/>
    <dgm:cxn modelId="{B4EB1EC7-E601-4981-83DB-C315F464CD97}" type="presParOf" srcId="{78AA5368-15C6-4A86-B65F-E57E2AEF74D9}" destId="{3BB9E70F-447F-45BA-AB34-1310B76BE1DE}" srcOrd="0" destOrd="0" presId="urn:microsoft.com/office/officeart/2005/8/layout/hierarchy1"/>
    <dgm:cxn modelId="{1C69F627-DA83-43BA-949F-8B3F1242421D}" type="presParOf" srcId="{78AA5368-15C6-4A86-B65F-E57E2AEF74D9}" destId="{8E9880E8-8272-4393-BC26-44FA9935223E}" srcOrd="1" destOrd="0" presId="urn:microsoft.com/office/officeart/2005/8/layout/hierarchy1"/>
    <dgm:cxn modelId="{D90D6B13-A0B6-46B9-A887-61659D373CE7}" type="presParOf" srcId="{452A32C2-D83D-4378-B6F8-3BEBD362122E}" destId="{FF5C83E4-1340-4E06-AD39-FF98AA6A35E4}" srcOrd="1" destOrd="0" presId="urn:microsoft.com/office/officeart/2005/8/layout/hierarchy1"/>
    <dgm:cxn modelId="{A238729B-CF2E-4155-97CD-2923B7602FEB}" type="presParOf" srcId="{FF5C83E4-1340-4E06-AD39-FF98AA6A35E4}" destId="{BF8C888B-23FB-442D-AEDC-B9FF0BCF6705}" srcOrd="0" destOrd="0" presId="urn:microsoft.com/office/officeart/2005/8/layout/hierarchy1"/>
    <dgm:cxn modelId="{6FBC7F63-9166-49D7-9FDE-1873B09FC7C3}" type="presParOf" srcId="{FF5C83E4-1340-4E06-AD39-FF98AA6A35E4}" destId="{24EBD079-A39B-4202-BB16-B038EDB3E712}" srcOrd="1" destOrd="0" presId="urn:microsoft.com/office/officeart/2005/8/layout/hierarchy1"/>
    <dgm:cxn modelId="{A2932038-D1E6-4294-8E68-8B2BF04D94A7}" type="presParOf" srcId="{24EBD079-A39B-4202-BB16-B038EDB3E712}" destId="{F36F6457-AFFE-444B-A005-EC758478A9B8}" srcOrd="0" destOrd="0" presId="urn:microsoft.com/office/officeart/2005/8/layout/hierarchy1"/>
    <dgm:cxn modelId="{8DDAB001-3183-44C5-B054-E13092119809}" type="presParOf" srcId="{F36F6457-AFFE-444B-A005-EC758478A9B8}" destId="{CA6D8ED2-2729-43C1-8DB6-2DF48109868A}" srcOrd="0" destOrd="0" presId="urn:microsoft.com/office/officeart/2005/8/layout/hierarchy1"/>
    <dgm:cxn modelId="{523600F5-7F42-4B4A-B38F-1195FAFF561B}" type="presParOf" srcId="{F36F6457-AFFE-444B-A005-EC758478A9B8}" destId="{C506755C-09B2-4FE6-8F77-046A58BE12FE}" srcOrd="1" destOrd="0" presId="urn:microsoft.com/office/officeart/2005/8/layout/hierarchy1"/>
    <dgm:cxn modelId="{8F5ED1AC-0A7D-4674-A1A3-05391E949B66}" type="presParOf" srcId="{24EBD079-A39B-4202-BB16-B038EDB3E712}" destId="{852003D8-2305-4F43-A421-B2DA4F9FD3ED}" srcOrd="1" destOrd="0" presId="urn:microsoft.com/office/officeart/2005/8/layout/hierarchy1"/>
    <dgm:cxn modelId="{55F2A09A-5441-49B7-A3A0-081AF30E7875}" type="presParOf" srcId="{6612AA14-7305-4E89-88E8-15E7D2553005}" destId="{E1EE31B7-69E5-46BF-821C-CBE7E17908FE}" srcOrd="6" destOrd="0" presId="urn:microsoft.com/office/officeart/2005/8/layout/hierarchy1"/>
    <dgm:cxn modelId="{69A53BD2-9A01-4B7A-B058-BAF729E3CEFF}" type="presParOf" srcId="{6612AA14-7305-4E89-88E8-15E7D2553005}" destId="{72DA7841-8AB4-4E2B-9906-4071D3246B5E}" srcOrd="7" destOrd="0" presId="urn:microsoft.com/office/officeart/2005/8/layout/hierarchy1"/>
    <dgm:cxn modelId="{74C975F8-7492-4CDA-8975-13ABC04C39D3}" type="presParOf" srcId="{72DA7841-8AB4-4E2B-9906-4071D3246B5E}" destId="{092C4F0D-CD9E-4E7B-88F9-83D029144155}" srcOrd="0" destOrd="0" presId="urn:microsoft.com/office/officeart/2005/8/layout/hierarchy1"/>
    <dgm:cxn modelId="{99C69AD7-EB8D-4AF6-A4B3-3FD14E935C0A}" type="presParOf" srcId="{092C4F0D-CD9E-4E7B-88F9-83D029144155}" destId="{23B46DD4-1AFA-476E-AA07-FE623B0316FE}" srcOrd="0" destOrd="0" presId="urn:microsoft.com/office/officeart/2005/8/layout/hierarchy1"/>
    <dgm:cxn modelId="{EE0D5503-57CD-4889-826A-19B4AE6A515E}" type="presParOf" srcId="{092C4F0D-CD9E-4E7B-88F9-83D029144155}" destId="{581C40F9-C1E3-4241-9B1E-E4D4CB772367}" srcOrd="1" destOrd="0" presId="urn:microsoft.com/office/officeart/2005/8/layout/hierarchy1"/>
    <dgm:cxn modelId="{3A95D120-4FB7-4020-876A-C2DA5612580E}" type="presParOf" srcId="{72DA7841-8AB4-4E2B-9906-4071D3246B5E}" destId="{CC7D0F2C-2E26-4353-BF0E-2CE9541E8389}" srcOrd="1" destOrd="0" presId="urn:microsoft.com/office/officeart/2005/8/layout/hierarchy1"/>
    <dgm:cxn modelId="{28699650-9587-482D-83B8-DB4217E88FD4}" type="presParOf" srcId="{CC7D0F2C-2E26-4353-BF0E-2CE9541E8389}" destId="{0F448BE9-C0E9-4CE1-8C21-D47DFE2D9C2F}" srcOrd="0" destOrd="0" presId="urn:microsoft.com/office/officeart/2005/8/layout/hierarchy1"/>
    <dgm:cxn modelId="{80D0350B-78FE-4C90-92D8-D9FF670C1F38}" type="presParOf" srcId="{CC7D0F2C-2E26-4353-BF0E-2CE9541E8389}" destId="{528E7D9E-0E94-44C3-B3BA-CC4C974466BD}" srcOrd="1" destOrd="0" presId="urn:microsoft.com/office/officeart/2005/8/layout/hierarchy1"/>
    <dgm:cxn modelId="{80CC4CB9-BAB5-4752-9F06-2C1E276394C7}" type="presParOf" srcId="{528E7D9E-0E94-44C3-B3BA-CC4C974466BD}" destId="{F7832B1C-D426-4031-BF1F-BF9BABCEF604}" srcOrd="0" destOrd="0" presId="urn:microsoft.com/office/officeart/2005/8/layout/hierarchy1"/>
    <dgm:cxn modelId="{2413360C-8129-4568-BC48-B60D5430331C}" type="presParOf" srcId="{F7832B1C-D426-4031-BF1F-BF9BABCEF604}" destId="{37BF1A08-6F10-46BF-95F9-D62759D79629}" srcOrd="0" destOrd="0" presId="urn:microsoft.com/office/officeart/2005/8/layout/hierarchy1"/>
    <dgm:cxn modelId="{E0538132-DE4B-4F0E-945C-40891541F6A6}" type="presParOf" srcId="{F7832B1C-D426-4031-BF1F-BF9BABCEF604}" destId="{E3A8FBD9-4C63-4CE6-B041-20870B3E435B}" srcOrd="1" destOrd="0" presId="urn:microsoft.com/office/officeart/2005/8/layout/hierarchy1"/>
    <dgm:cxn modelId="{9D487B94-3B9E-4397-8462-67328758896D}" type="presParOf" srcId="{528E7D9E-0E94-44C3-B3BA-CC4C974466BD}" destId="{5556D100-D2A9-4F8C-8852-AE20BD6C5E03}" srcOrd="1" destOrd="0" presId="urn:microsoft.com/office/officeart/2005/8/layout/hierarchy1"/>
  </dgm:cxnLst>
  <dgm:bg>
    <a:blipFill dpi="0" rotWithShape="1">
      <a:blip xmlns:r="http://schemas.openxmlformats.org/officeDocument/2006/relationships" r:embed="rId1"/>
      <a:srcRect/>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1DF31-A2E0-44EB-AE8D-801954BD6986}">
      <dsp:nvSpPr>
        <dsp:cNvPr id="0" name=""/>
        <dsp:cNvSpPr/>
      </dsp:nvSpPr>
      <dsp:spPr>
        <a:xfrm>
          <a:off x="131102" y="4339932"/>
          <a:ext cx="2618631" cy="60359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Toprak Sistemi</a:t>
          </a:r>
        </a:p>
      </dsp:txBody>
      <dsp:txXfrm>
        <a:off x="148781" y="4357611"/>
        <a:ext cx="2583273" cy="568233"/>
      </dsp:txXfrm>
    </dsp:sp>
    <dsp:sp modelId="{BA2F0C1F-2BF2-42E8-B232-03BC3D280A6E}">
      <dsp:nvSpPr>
        <dsp:cNvPr id="0" name=""/>
        <dsp:cNvSpPr/>
      </dsp:nvSpPr>
      <dsp:spPr>
        <a:xfrm rot="17232073">
          <a:off x="2174758" y="3853910"/>
          <a:ext cx="1632825" cy="15842"/>
        </a:xfrm>
        <a:custGeom>
          <a:avLst/>
          <a:gdLst/>
          <a:ahLst/>
          <a:cxnLst/>
          <a:rect l="0" t="0" r="0" b="0"/>
          <a:pathLst>
            <a:path>
              <a:moveTo>
                <a:pt x="0" y="7921"/>
              </a:moveTo>
              <a:lnTo>
                <a:pt x="1632825" y="79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950350" y="3821010"/>
        <a:ext cx="81641" cy="81641"/>
      </dsp:txXfrm>
    </dsp:sp>
    <dsp:sp modelId="{51C47E01-BCCC-4E38-B7DD-0BE57C970DAC}">
      <dsp:nvSpPr>
        <dsp:cNvPr id="0" name=""/>
        <dsp:cNvSpPr/>
      </dsp:nvSpPr>
      <dsp:spPr>
        <a:xfrm>
          <a:off x="3232607" y="2776140"/>
          <a:ext cx="2415402" cy="611588"/>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Miri Arazi</a:t>
          </a:r>
        </a:p>
      </dsp:txBody>
      <dsp:txXfrm>
        <a:off x="3250520" y="2794053"/>
        <a:ext cx="2379576" cy="575762"/>
      </dsp:txXfrm>
    </dsp:sp>
    <dsp:sp modelId="{653C9D95-C656-4C6E-BD5A-121A966B13DF}">
      <dsp:nvSpPr>
        <dsp:cNvPr id="0" name=""/>
        <dsp:cNvSpPr/>
      </dsp:nvSpPr>
      <dsp:spPr>
        <a:xfrm rot="16983315">
          <a:off x="4820625" y="2032819"/>
          <a:ext cx="2137641" cy="15842"/>
        </a:xfrm>
        <a:custGeom>
          <a:avLst/>
          <a:gdLst/>
          <a:ahLst/>
          <a:cxnLst/>
          <a:rect l="0" t="0" r="0" b="0"/>
          <a:pathLst>
            <a:path>
              <a:moveTo>
                <a:pt x="0" y="7921"/>
              </a:moveTo>
              <a:lnTo>
                <a:pt x="2137641"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5836005" y="1987299"/>
        <a:ext cx="106882" cy="106882"/>
      </dsp:txXfrm>
    </dsp:sp>
    <dsp:sp modelId="{75448FB6-E425-4DAD-B91B-B110B94E61A8}">
      <dsp:nvSpPr>
        <dsp:cNvPr id="0" name=""/>
        <dsp:cNvSpPr/>
      </dsp:nvSpPr>
      <dsp:spPr>
        <a:xfrm>
          <a:off x="6130882" y="697750"/>
          <a:ext cx="1191959"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Dirlik</a:t>
          </a:r>
        </a:p>
      </dsp:txBody>
      <dsp:txXfrm>
        <a:off x="6148561" y="715429"/>
        <a:ext cx="1156601" cy="568233"/>
      </dsp:txXfrm>
    </dsp:sp>
    <dsp:sp modelId="{8106C540-B174-4521-8596-A26AE3F7D386}">
      <dsp:nvSpPr>
        <dsp:cNvPr id="0" name=""/>
        <dsp:cNvSpPr/>
      </dsp:nvSpPr>
      <dsp:spPr>
        <a:xfrm rot="18284337">
          <a:off x="7140585" y="643452"/>
          <a:ext cx="847385" cy="15842"/>
        </a:xfrm>
        <a:custGeom>
          <a:avLst/>
          <a:gdLst/>
          <a:ahLst/>
          <a:cxnLst/>
          <a:rect l="0" t="0" r="0" b="0"/>
          <a:pathLst>
            <a:path>
              <a:moveTo>
                <a:pt x="0" y="7921"/>
              </a:moveTo>
              <a:lnTo>
                <a:pt x="847385"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543093" y="630188"/>
        <a:ext cx="42369" cy="42369"/>
      </dsp:txXfrm>
    </dsp:sp>
    <dsp:sp modelId="{B12BAA3C-5A70-4504-855E-CB005EEDB2EC}">
      <dsp:nvSpPr>
        <dsp:cNvPr id="0" name=""/>
        <dsp:cNvSpPr/>
      </dsp:nvSpPr>
      <dsp:spPr>
        <a:xfrm>
          <a:off x="7805714" y="1405"/>
          <a:ext cx="1207182" cy="603591"/>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a:solidFill>
                <a:schemeClr val="bg1"/>
              </a:solidFill>
            </a:rPr>
            <a:t>Has</a:t>
          </a:r>
        </a:p>
      </dsp:txBody>
      <dsp:txXfrm>
        <a:off x="7823393" y="19084"/>
        <a:ext cx="1171824" cy="568233"/>
      </dsp:txXfrm>
    </dsp:sp>
    <dsp:sp modelId="{F5A20F78-059B-47E2-BAE5-24BFB7748CA9}">
      <dsp:nvSpPr>
        <dsp:cNvPr id="0" name=""/>
        <dsp:cNvSpPr/>
      </dsp:nvSpPr>
      <dsp:spPr>
        <a:xfrm>
          <a:off x="7322842" y="991624"/>
          <a:ext cx="482872" cy="15842"/>
        </a:xfrm>
        <a:custGeom>
          <a:avLst/>
          <a:gdLst/>
          <a:ahLst/>
          <a:cxnLst/>
          <a:rect l="0" t="0" r="0" b="0"/>
          <a:pathLst>
            <a:path>
              <a:moveTo>
                <a:pt x="0" y="7921"/>
              </a:moveTo>
              <a:lnTo>
                <a:pt x="482872"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552206" y="987474"/>
        <a:ext cx="24143" cy="24143"/>
      </dsp:txXfrm>
    </dsp:sp>
    <dsp:sp modelId="{8DE080F9-A2D9-4B53-8111-EC423F602D36}">
      <dsp:nvSpPr>
        <dsp:cNvPr id="0" name=""/>
        <dsp:cNvSpPr/>
      </dsp:nvSpPr>
      <dsp:spPr>
        <a:xfrm>
          <a:off x="7805714" y="697750"/>
          <a:ext cx="1207182" cy="603591"/>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a:solidFill>
                <a:schemeClr val="bg1"/>
              </a:solidFill>
            </a:rPr>
            <a:t>Zeamet</a:t>
          </a:r>
        </a:p>
      </dsp:txBody>
      <dsp:txXfrm>
        <a:off x="7823393" y="715429"/>
        <a:ext cx="1171824" cy="568233"/>
      </dsp:txXfrm>
    </dsp:sp>
    <dsp:sp modelId="{3FF95E97-DE90-4A1D-B6AC-14C58F789F21}">
      <dsp:nvSpPr>
        <dsp:cNvPr id="0" name=""/>
        <dsp:cNvSpPr/>
      </dsp:nvSpPr>
      <dsp:spPr>
        <a:xfrm rot="3310531">
          <a:off x="7141495" y="1338689"/>
          <a:ext cx="845566" cy="15842"/>
        </a:xfrm>
        <a:custGeom>
          <a:avLst/>
          <a:gdLst/>
          <a:ahLst/>
          <a:cxnLst/>
          <a:rect l="0" t="0" r="0" b="0"/>
          <a:pathLst>
            <a:path>
              <a:moveTo>
                <a:pt x="0" y="7921"/>
              </a:moveTo>
              <a:lnTo>
                <a:pt x="845566"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543139" y="1325471"/>
        <a:ext cx="42278" cy="42278"/>
      </dsp:txXfrm>
    </dsp:sp>
    <dsp:sp modelId="{E1686874-E693-49EE-B022-FC2A71EB1653}">
      <dsp:nvSpPr>
        <dsp:cNvPr id="0" name=""/>
        <dsp:cNvSpPr/>
      </dsp:nvSpPr>
      <dsp:spPr>
        <a:xfrm>
          <a:off x="7805714" y="1391880"/>
          <a:ext cx="1207182" cy="603591"/>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a:solidFill>
                <a:schemeClr val="bg1"/>
              </a:solidFill>
            </a:rPr>
            <a:t>Tımar</a:t>
          </a:r>
        </a:p>
      </dsp:txBody>
      <dsp:txXfrm>
        <a:off x="7823393" y="1409559"/>
        <a:ext cx="1171824" cy="568233"/>
      </dsp:txXfrm>
    </dsp:sp>
    <dsp:sp modelId="{996086EB-53AA-423D-828B-637A3522A3A7}">
      <dsp:nvSpPr>
        <dsp:cNvPr id="0" name=""/>
        <dsp:cNvSpPr/>
      </dsp:nvSpPr>
      <dsp:spPr>
        <a:xfrm rot="17350740">
          <a:off x="5154525" y="2379884"/>
          <a:ext cx="1469840" cy="15842"/>
        </a:xfrm>
        <a:custGeom>
          <a:avLst/>
          <a:gdLst/>
          <a:ahLst/>
          <a:cxnLst/>
          <a:rect l="0" t="0" r="0" b="0"/>
          <a:pathLst>
            <a:path>
              <a:moveTo>
                <a:pt x="0" y="7921"/>
              </a:moveTo>
              <a:lnTo>
                <a:pt x="1469840"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852700" y="2351059"/>
        <a:ext cx="73492" cy="73492"/>
      </dsp:txXfrm>
    </dsp:sp>
    <dsp:sp modelId="{58F79854-059E-4D28-B981-54F2A33BFFDC}">
      <dsp:nvSpPr>
        <dsp:cNvPr id="0" name=""/>
        <dsp:cNvSpPr/>
      </dsp:nvSpPr>
      <dsp:spPr>
        <a:xfrm>
          <a:off x="6130882" y="1391880"/>
          <a:ext cx="1207170"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Paşmaklık</a:t>
          </a:r>
        </a:p>
      </dsp:txBody>
      <dsp:txXfrm>
        <a:off x="6148561" y="1409559"/>
        <a:ext cx="1171812" cy="568233"/>
      </dsp:txXfrm>
    </dsp:sp>
    <dsp:sp modelId="{4A2AE8AC-A96E-49B8-9613-E199877BB277}">
      <dsp:nvSpPr>
        <dsp:cNvPr id="0" name=""/>
        <dsp:cNvSpPr/>
      </dsp:nvSpPr>
      <dsp:spPr>
        <a:xfrm rot="18289469">
          <a:off x="5466663" y="2726949"/>
          <a:ext cx="845566" cy="15842"/>
        </a:xfrm>
        <a:custGeom>
          <a:avLst/>
          <a:gdLst/>
          <a:ahLst/>
          <a:cxnLst/>
          <a:rect l="0" t="0" r="0" b="0"/>
          <a:pathLst>
            <a:path>
              <a:moveTo>
                <a:pt x="0" y="7921"/>
              </a:moveTo>
              <a:lnTo>
                <a:pt x="845566"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868306" y="2713731"/>
        <a:ext cx="42278" cy="42278"/>
      </dsp:txXfrm>
    </dsp:sp>
    <dsp:sp modelId="{164DBD52-FBC5-40CC-AE70-35D7949C1B17}">
      <dsp:nvSpPr>
        <dsp:cNvPr id="0" name=""/>
        <dsp:cNvSpPr/>
      </dsp:nvSpPr>
      <dsp:spPr>
        <a:xfrm>
          <a:off x="6130882" y="2086009"/>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Ocaklık</a:t>
          </a:r>
        </a:p>
      </dsp:txBody>
      <dsp:txXfrm>
        <a:off x="6148561" y="2103688"/>
        <a:ext cx="1171824" cy="568233"/>
      </dsp:txXfrm>
    </dsp:sp>
    <dsp:sp modelId="{8D9D50A1-10AA-4299-81A4-20F7FE13AC14}">
      <dsp:nvSpPr>
        <dsp:cNvPr id="0" name=""/>
        <dsp:cNvSpPr/>
      </dsp:nvSpPr>
      <dsp:spPr>
        <a:xfrm>
          <a:off x="5648009" y="3074013"/>
          <a:ext cx="482872" cy="15842"/>
        </a:xfrm>
        <a:custGeom>
          <a:avLst/>
          <a:gdLst/>
          <a:ahLst/>
          <a:cxnLst/>
          <a:rect l="0" t="0" r="0" b="0"/>
          <a:pathLst>
            <a:path>
              <a:moveTo>
                <a:pt x="0" y="7921"/>
              </a:moveTo>
              <a:lnTo>
                <a:pt x="482872"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877374" y="3069863"/>
        <a:ext cx="24143" cy="24143"/>
      </dsp:txXfrm>
    </dsp:sp>
    <dsp:sp modelId="{8E3C4A61-887C-4006-BF20-0311B6AD20FA}">
      <dsp:nvSpPr>
        <dsp:cNvPr id="0" name=""/>
        <dsp:cNvSpPr/>
      </dsp:nvSpPr>
      <dsp:spPr>
        <a:xfrm>
          <a:off x="6130882" y="2780139"/>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err="1"/>
            <a:t>Malikhane</a:t>
          </a:r>
          <a:endParaRPr lang="tr-TR" sz="1900" kern="1200" dirty="0"/>
        </a:p>
      </dsp:txBody>
      <dsp:txXfrm>
        <a:off x="6148561" y="2797818"/>
        <a:ext cx="1171824" cy="568233"/>
      </dsp:txXfrm>
    </dsp:sp>
    <dsp:sp modelId="{5FB92ECD-EE5D-44DA-827C-DF280BF9671A}">
      <dsp:nvSpPr>
        <dsp:cNvPr id="0" name=""/>
        <dsp:cNvSpPr/>
      </dsp:nvSpPr>
      <dsp:spPr>
        <a:xfrm rot="3310531">
          <a:off x="5466663" y="3421078"/>
          <a:ext cx="845566" cy="15842"/>
        </a:xfrm>
        <a:custGeom>
          <a:avLst/>
          <a:gdLst/>
          <a:ahLst/>
          <a:cxnLst/>
          <a:rect l="0" t="0" r="0" b="0"/>
          <a:pathLst>
            <a:path>
              <a:moveTo>
                <a:pt x="0" y="7921"/>
              </a:moveTo>
              <a:lnTo>
                <a:pt x="845566"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868306" y="3407860"/>
        <a:ext cx="42278" cy="42278"/>
      </dsp:txXfrm>
    </dsp:sp>
    <dsp:sp modelId="{613CF7FD-5F5E-4A07-862F-D4F5DAE5CDCE}">
      <dsp:nvSpPr>
        <dsp:cNvPr id="0" name=""/>
        <dsp:cNvSpPr/>
      </dsp:nvSpPr>
      <dsp:spPr>
        <a:xfrm>
          <a:off x="6130882" y="3474269"/>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Yurtluk</a:t>
          </a:r>
        </a:p>
      </dsp:txBody>
      <dsp:txXfrm>
        <a:off x="6148561" y="3491948"/>
        <a:ext cx="1171824" cy="568233"/>
      </dsp:txXfrm>
    </dsp:sp>
    <dsp:sp modelId="{738ACDFB-625B-4804-A7DE-7CB32AA1CD0A}">
      <dsp:nvSpPr>
        <dsp:cNvPr id="0" name=""/>
        <dsp:cNvSpPr/>
      </dsp:nvSpPr>
      <dsp:spPr>
        <a:xfrm rot="4249260">
          <a:off x="5154525" y="3768143"/>
          <a:ext cx="1469840" cy="15842"/>
        </a:xfrm>
        <a:custGeom>
          <a:avLst/>
          <a:gdLst/>
          <a:ahLst/>
          <a:cxnLst/>
          <a:rect l="0" t="0" r="0" b="0"/>
          <a:pathLst>
            <a:path>
              <a:moveTo>
                <a:pt x="0" y="7921"/>
              </a:moveTo>
              <a:lnTo>
                <a:pt x="1469840"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852700" y="3739318"/>
        <a:ext cx="73492" cy="73492"/>
      </dsp:txXfrm>
    </dsp:sp>
    <dsp:sp modelId="{583EC5A2-1424-4F8F-A778-26C268030428}">
      <dsp:nvSpPr>
        <dsp:cNvPr id="0" name=""/>
        <dsp:cNvSpPr/>
      </dsp:nvSpPr>
      <dsp:spPr>
        <a:xfrm>
          <a:off x="6130882" y="4168399"/>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Mukataa</a:t>
          </a:r>
        </a:p>
      </dsp:txBody>
      <dsp:txXfrm>
        <a:off x="6148561" y="4186078"/>
        <a:ext cx="1171824" cy="568233"/>
      </dsp:txXfrm>
    </dsp:sp>
    <dsp:sp modelId="{0961F5A3-A3BE-4848-9622-ECF5C08977A2}">
      <dsp:nvSpPr>
        <dsp:cNvPr id="0" name=""/>
        <dsp:cNvSpPr/>
      </dsp:nvSpPr>
      <dsp:spPr>
        <a:xfrm rot="4616685">
          <a:off x="4820625" y="4115208"/>
          <a:ext cx="2137641" cy="15842"/>
        </a:xfrm>
        <a:custGeom>
          <a:avLst/>
          <a:gdLst/>
          <a:ahLst/>
          <a:cxnLst/>
          <a:rect l="0" t="0" r="0" b="0"/>
          <a:pathLst>
            <a:path>
              <a:moveTo>
                <a:pt x="0" y="7921"/>
              </a:moveTo>
              <a:lnTo>
                <a:pt x="2137641"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5836005" y="4069688"/>
        <a:ext cx="106882" cy="106882"/>
      </dsp:txXfrm>
    </dsp:sp>
    <dsp:sp modelId="{26BA6B10-71CC-4AA0-97EF-7AA767E1BDBE}">
      <dsp:nvSpPr>
        <dsp:cNvPr id="0" name=""/>
        <dsp:cNvSpPr/>
      </dsp:nvSpPr>
      <dsp:spPr>
        <a:xfrm>
          <a:off x="6130882" y="4862528"/>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Vakıf</a:t>
          </a:r>
        </a:p>
      </dsp:txBody>
      <dsp:txXfrm>
        <a:off x="6148561" y="4880207"/>
        <a:ext cx="1171824" cy="568233"/>
      </dsp:txXfrm>
    </dsp:sp>
    <dsp:sp modelId="{02DA8A05-5D07-4B8E-82AD-355611E24BFE}">
      <dsp:nvSpPr>
        <dsp:cNvPr id="0" name=""/>
        <dsp:cNvSpPr/>
      </dsp:nvSpPr>
      <dsp:spPr>
        <a:xfrm rot="4370411">
          <a:off x="2172847" y="5415702"/>
          <a:ext cx="1636645" cy="15842"/>
        </a:xfrm>
        <a:custGeom>
          <a:avLst/>
          <a:gdLst/>
          <a:ahLst/>
          <a:cxnLst/>
          <a:rect l="0" t="0" r="0" b="0"/>
          <a:pathLst>
            <a:path>
              <a:moveTo>
                <a:pt x="0" y="7921"/>
              </a:moveTo>
              <a:lnTo>
                <a:pt x="1636645" y="79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950254" y="5382707"/>
        <a:ext cx="81832" cy="81832"/>
      </dsp:txXfrm>
    </dsp:sp>
    <dsp:sp modelId="{EE89B8F8-FA1C-44A4-85A5-9F498C6B7DD4}">
      <dsp:nvSpPr>
        <dsp:cNvPr id="0" name=""/>
        <dsp:cNvSpPr/>
      </dsp:nvSpPr>
      <dsp:spPr>
        <a:xfrm>
          <a:off x="3232607" y="5903723"/>
          <a:ext cx="2479129" cy="60359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Mülk Arazi</a:t>
          </a:r>
        </a:p>
      </dsp:txBody>
      <dsp:txXfrm>
        <a:off x="3250286" y="5921402"/>
        <a:ext cx="2443771" cy="568233"/>
      </dsp:txXfrm>
    </dsp:sp>
    <dsp:sp modelId="{0C74F1C0-BD54-44AB-B4F6-AB1300913345}">
      <dsp:nvSpPr>
        <dsp:cNvPr id="0" name=""/>
        <dsp:cNvSpPr/>
      </dsp:nvSpPr>
      <dsp:spPr>
        <a:xfrm rot="19457599">
          <a:off x="5655843" y="6024065"/>
          <a:ext cx="594659" cy="15842"/>
        </a:xfrm>
        <a:custGeom>
          <a:avLst/>
          <a:gdLst/>
          <a:ahLst/>
          <a:cxnLst/>
          <a:rect l="0" t="0" r="0" b="0"/>
          <a:pathLst>
            <a:path>
              <a:moveTo>
                <a:pt x="0" y="7921"/>
              </a:moveTo>
              <a:lnTo>
                <a:pt x="594659"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938306" y="6017119"/>
        <a:ext cx="29732" cy="29732"/>
      </dsp:txXfrm>
    </dsp:sp>
    <dsp:sp modelId="{CDDCE4E1-CD79-4AAF-988D-26C2C5F3FB36}">
      <dsp:nvSpPr>
        <dsp:cNvPr id="0" name=""/>
        <dsp:cNvSpPr/>
      </dsp:nvSpPr>
      <dsp:spPr>
        <a:xfrm>
          <a:off x="6194609" y="5556658"/>
          <a:ext cx="1207182" cy="60359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err="1"/>
            <a:t>Öşri</a:t>
          </a:r>
          <a:r>
            <a:rPr lang="tr-TR" sz="1900" kern="1200" dirty="0"/>
            <a:t> Arazi</a:t>
          </a:r>
        </a:p>
      </dsp:txBody>
      <dsp:txXfrm>
        <a:off x="6212288" y="5574337"/>
        <a:ext cx="1171824" cy="568233"/>
      </dsp:txXfrm>
    </dsp:sp>
    <dsp:sp modelId="{17EA8281-C572-436A-A54A-F24A998E11BF}">
      <dsp:nvSpPr>
        <dsp:cNvPr id="0" name=""/>
        <dsp:cNvSpPr/>
      </dsp:nvSpPr>
      <dsp:spPr>
        <a:xfrm rot="2142401">
          <a:off x="5655843" y="6371130"/>
          <a:ext cx="594659" cy="15842"/>
        </a:xfrm>
        <a:custGeom>
          <a:avLst/>
          <a:gdLst/>
          <a:ahLst/>
          <a:cxnLst/>
          <a:rect l="0" t="0" r="0" b="0"/>
          <a:pathLst>
            <a:path>
              <a:moveTo>
                <a:pt x="0" y="7921"/>
              </a:moveTo>
              <a:lnTo>
                <a:pt x="594659"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938306" y="6364184"/>
        <a:ext cx="29732" cy="29732"/>
      </dsp:txXfrm>
    </dsp:sp>
    <dsp:sp modelId="{C4A30F8A-8093-4C6B-8E2B-E0D9DB4E37BD}">
      <dsp:nvSpPr>
        <dsp:cNvPr id="0" name=""/>
        <dsp:cNvSpPr/>
      </dsp:nvSpPr>
      <dsp:spPr>
        <a:xfrm>
          <a:off x="6194609" y="6250788"/>
          <a:ext cx="1207182" cy="60359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err="1"/>
            <a:t>Haraci</a:t>
          </a:r>
          <a:r>
            <a:rPr lang="tr-TR" sz="1900" kern="1200" dirty="0"/>
            <a:t> Arazi</a:t>
          </a:r>
        </a:p>
      </dsp:txBody>
      <dsp:txXfrm>
        <a:off x="6212288" y="6268467"/>
        <a:ext cx="1171824" cy="568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DB0AE-501A-41C4-A5BC-2C197ED00412}">
      <dsp:nvSpPr>
        <dsp:cNvPr id="0" name=""/>
        <dsp:cNvSpPr/>
      </dsp:nvSpPr>
      <dsp:spPr>
        <a:xfrm>
          <a:off x="7714637" y="2569097"/>
          <a:ext cx="91440" cy="372222"/>
        </a:xfrm>
        <a:custGeom>
          <a:avLst/>
          <a:gdLst/>
          <a:ahLst/>
          <a:cxnLst/>
          <a:rect l="0" t="0" r="0" b="0"/>
          <a:pathLst>
            <a:path>
              <a:moveTo>
                <a:pt x="45720" y="0"/>
              </a:moveTo>
              <a:lnTo>
                <a:pt x="45720" y="372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7B515B-09A0-406C-B81A-65F5D9718DFE}">
      <dsp:nvSpPr>
        <dsp:cNvPr id="0" name=""/>
        <dsp:cNvSpPr/>
      </dsp:nvSpPr>
      <dsp:spPr>
        <a:xfrm>
          <a:off x="6304212" y="1826388"/>
          <a:ext cx="1456144" cy="372222"/>
        </a:xfrm>
        <a:custGeom>
          <a:avLst/>
          <a:gdLst/>
          <a:ahLst/>
          <a:cxnLst/>
          <a:rect l="0" t="0" r="0" b="0"/>
          <a:pathLst>
            <a:path>
              <a:moveTo>
                <a:pt x="0" y="0"/>
              </a:moveTo>
              <a:lnTo>
                <a:pt x="0" y="253658"/>
              </a:lnTo>
              <a:lnTo>
                <a:pt x="1456144" y="253658"/>
              </a:lnTo>
              <a:lnTo>
                <a:pt x="1456144" y="372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F1DAB-B1D2-4A7C-A604-CD5F3E1EB6A9}">
      <dsp:nvSpPr>
        <dsp:cNvPr id="0" name=""/>
        <dsp:cNvSpPr/>
      </dsp:nvSpPr>
      <dsp:spPr>
        <a:xfrm>
          <a:off x="4971396" y="2568748"/>
          <a:ext cx="91440" cy="372222"/>
        </a:xfrm>
        <a:custGeom>
          <a:avLst/>
          <a:gdLst/>
          <a:ahLst/>
          <a:cxnLst/>
          <a:rect l="0" t="0" r="0" b="0"/>
          <a:pathLst>
            <a:path>
              <a:moveTo>
                <a:pt x="45720" y="0"/>
              </a:moveTo>
              <a:lnTo>
                <a:pt x="45720" y="372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1B42E-F2D8-40EB-8EBC-1B7734934531}">
      <dsp:nvSpPr>
        <dsp:cNvPr id="0" name=""/>
        <dsp:cNvSpPr/>
      </dsp:nvSpPr>
      <dsp:spPr>
        <a:xfrm>
          <a:off x="5017116" y="1826388"/>
          <a:ext cx="1287095" cy="372222"/>
        </a:xfrm>
        <a:custGeom>
          <a:avLst/>
          <a:gdLst/>
          <a:ahLst/>
          <a:cxnLst/>
          <a:rect l="0" t="0" r="0" b="0"/>
          <a:pathLst>
            <a:path>
              <a:moveTo>
                <a:pt x="1287095" y="0"/>
              </a:moveTo>
              <a:lnTo>
                <a:pt x="1287095" y="253658"/>
              </a:lnTo>
              <a:lnTo>
                <a:pt x="0" y="253658"/>
              </a:lnTo>
              <a:lnTo>
                <a:pt x="0" y="372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1FD19-CFCE-49AE-A7E5-9D98547AE3B9}">
      <dsp:nvSpPr>
        <dsp:cNvPr id="0" name=""/>
        <dsp:cNvSpPr/>
      </dsp:nvSpPr>
      <dsp:spPr>
        <a:xfrm>
          <a:off x="4201858" y="894254"/>
          <a:ext cx="2102354" cy="372222"/>
        </a:xfrm>
        <a:custGeom>
          <a:avLst/>
          <a:gdLst/>
          <a:ahLst/>
          <a:cxnLst/>
          <a:rect l="0" t="0" r="0" b="0"/>
          <a:pathLst>
            <a:path>
              <a:moveTo>
                <a:pt x="0" y="0"/>
              </a:moveTo>
              <a:lnTo>
                <a:pt x="0" y="253658"/>
              </a:lnTo>
              <a:lnTo>
                <a:pt x="2102354" y="253658"/>
              </a:lnTo>
              <a:lnTo>
                <a:pt x="2102354" y="3722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C295C9-8293-4EF5-878B-077CD13498C8}">
      <dsp:nvSpPr>
        <dsp:cNvPr id="0" name=""/>
        <dsp:cNvSpPr/>
      </dsp:nvSpPr>
      <dsp:spPr>
        <a:xfrm>
          <a:off x="1749384" y="1904391"/>
          <a:ext cx="91440" cy="317941"/>
        </a:xfrm>
        <a:custGeom>
          <a:avLst/>
          <a:gdLst/>
          <a:ahLst/>
          <a:cxnLst/>
          <a:rect l="0" t="0" r="0" b="0"/>
          <a:pathLst>
            <a:path>
              <a:moveTo>
                <a:pt x="45720" y="0"/>
              </a:moveTo>
              <a:lnTo>
                <a:pt x="45720" y="199378"/>
              </a:lnTo>
              <a:lnTo>
                <a:pt x="48228" y="199378"/>
              </a:lnTo>
              <a:lnTo>
                <a:pt x="48228" y="3179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DDEB1-10A4-4CB6-88AC-92D2C051B835}">
      <dsp:nvSpPr>
        <dsp:cNvPr id="0" name=""/>
        <dsp:cNvSpPr/>
      </dsp:nvSpPr>
      <dsp:spPr>
        <a:xfrm>
          <a:off x="1795104" y="894254"/>
          <a:ext cx="2406753" cy="562671"/>
        </a:xfrm>
        <a:custGeom>
          <a:avLst/>
          <a:gdLst/>
          <a:ahLst/>
          <a:cxnLst/>
          <a:rect l="0" t="0" r="0" b="0"/>
          <a:pathLst>
            <a:path>
              <a:moveTo>
                <a:pt x="2406753" y="0"/>
              </a:moveTo>
              <a:lnTo>
                <a:pt x="2406753" y="444107"/>
              </a:lnTo>
              <a:lnTo>
                <a:pt x="0" y="444107"/>
              </a:lnTo>
              <a:lnTo>
                <a:pt x="0" y="5626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B1B6C2-3CE6-406B-BA3C-7E8AE3518264}">
      <dsp:nvSpPr>
        <dsp:cNvPr id="0" name=""/>
        <dsp:cNvSpPr/>
      </dsp:nvSpPr>
      <dsp:spPr>
        <a:xfrm>
          <a:off x="2452754" y="193948"/>
          <a:ext cx="3498206" cy="7003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3AD5-8479-4EDA-9F79-763645BAB293}">
      <dsp:nvSpPr>
        <dsp:cNvPr id="0" name=""/>
        <dsp:cNvSpPr/>
      </dsp:nvSpPr>
      <dsp:spPr>
        <a:xfrm>
          <a:off x="2594960" y="329043"/>
          <a:ext cx="3498206" cy="700306"/>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 EKONOMİSİ</a:t>
          </a:r>
          <a:endParaRPr lang="tr-TR" sz="2400" b="1" kern="1200" dirty="0"/>
        </a:p>
      </dsp:txBody>
      <dsp:txXfrm>
        <a:off x="2615471" y="349554"/>
        <a:ext cx="3457184" cy="659284"/>
      </dsp:txXfrm>
    </dsp:sp>
    <dsp:sp modelId="{0A9C01F1-B5E2-4DE9-B384-2E9C8D06FFFA}">
      <dsp:nvSpPr>
        <dsp:cNvPr id="0" name=""/>
        <dsp:cNvSpPr/>
      </dsp:nvSpPr>
      <dsp:spPr>
        <a:xfrm>
          <a:off x="653781" y="1456925"/>
          <a:ext cx="2282646" cy="4474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D3198-0999-46D0-B7E1-425078108456}">
      <dsp:nvSpPr>
        <dsp:cNvPr id="0" name=""/>
        <dsp:cNvSpPr/>
      </dsp:nvSpPr>
      <dsp:spPr>
        <a:xfrm>
          <a:off x="795987" y="1592020"/>
          <a:ext cx="2282646" cy="447466"/>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OSMANLILARDA TİCARET</a:t>
          </a:r>
          <a:endParaRPr lang="tr-TR" sz="1600" b="1" kern="1200" dirty="0"/>
        </a:p>
      </dsp:txBody>
      <dsp:txXfrm>
        <a:off x="809093" y="1605126"/>
        <a:ext cx="2256434" cy="421254"/>
      </dsp:txXfrm>
    </dsp:sp>
    <dsp:sp modelId="{C4386276-C456-483A-B099-737E1549FB99}">
      <dsp:nvSpPr>
        <dsp:cNvPr id="0" name=""/>
        <dsp:cNvSpPr/>
      </dsp:nvSpPr>
      <dsp:spPr>
        <a:xfrm>
          <a:off x="41458" y="2222333"/>
          <a:ext cx="3512310" cy="41916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7C93F-483D-4F31-B16E-2FED813A2930}">
      <dsp:nvSpPr>
        <dsp:cNvPr id="0" name=""/>
        <dsp:cNvSpPr/>
      </dsp:nvSpPr>
      <dsp:spPr>
        <a:xfrm>
          <a:off x="183663" y="2357428"/>
          <a:ext cx="3512310" cy="4191686"/>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kern="1200" dirty="0" smtClean="0"/>
            <a:t>Osmanlı Devletinde tüccarlar niteliklerine göre üç gruba ayrılmışlardı:</a:t>
          </a:r>
          <a:endParaRPr lang="tr-TR" sz="1600" kern="1200" dirty="0" smtClean="0"/>
        </a:p>
        <a:p>
          <a:pPr lvl="0" algn="ctr" defTabSz="711200">
            <a:lnSpc>
              <a:spcPct val="90000"/>
            </a:lnSpc>
            <a:spcBef>
              <a:spcPct val="0"/>
            </a:spcBef>
            <a:spcAft>
              <a:spcPct val="35000"/>
            </a:spcAft>
          </a:pPr>
          <a:r>
            <a:rPr lang="tr-TR" sz="1600" b="1" kern="1200" dirty="0" smtClean="0"/>
            <a:t>a)- Sermayedar(Tacir-i mütemekkin):</a:t>
          </a:r>
          <a:r>
            <a:rPr lang="tr-TR" sz="1600" b="0" kern="1200" dirty="0" smtClean="0"/>
            <a:t>Bunlar çoğunlukla bir malı ucuz ve bol bulunduğu dönemde alır ve </a:t>
          </a:r>
          <a:r>
            <a:rPr lang="tr-TR" sz="1600" b="0" kern="1200" dirty="0" err="1" smtClean="0"/>
            <a:t>fiat</a:t>
          </a:r>
          <a:r>
            <a:rPr lang="tr-TR" sz="1600" b="0" kern="1200" dirty="0" smtClean="0"/>
            <a:t>  yükseldiğinde satarak kar ederlerdi.</a:t>
          </a:r>
          <a:endParaRPr lang="tr-TR" sz="1600" kern="1200" dirty="0" smtClean="0"/>
        </a:p>
        <a:p>
          <a:pPr lvl="0" algn="ctr" defTabSz="711200">
            <a:lnSpc>
              <a:spcPct val="90000"/>
            </a:lnSpc>
            <a:spcBef>
              <a:spcPct val="0"/>
            </a:spcBef>
            <a:spcAft>
              <a:spcPct val="35000"/>
            </a:spcAft>
          </a:pPr>
          <a:r>
            <a:rPr lang="tr-TR" sz="1600" b="1" kern="1200" dirty="0" smtClean="0"/>
            <a:t>b)- Taciri </a:t>
          </a:r>
          <a:r>
            <a:rPr lang="tr-TR" sz="1600" b="1" kern="1200" dirty="0" err="1" smtClean="0"/>
            <a:t>Seffar</a:t>
          </a:r>
          <a:r>
            <a:rPr lang="tr-TR" sz="1600" b="1" kern="1200" dirty="0" smtClean="0"/>
            <a:t>:</a:t>
          </a:r>
          <a:r>
            <a:rPr lang="tr-TR" sz="1600" b="0" kern="1200" dirty="0" smtClean="0"/>
            <a:t> Bunlar bir malı ucuz olan bölgeden alarak,pahalı olan bölgeye getirerek satarlardı.</a:t>
          </a:r>
          <a:endParaRPr lang="tr-TR" sz="1600" kern="1200" dirty="0" smtClean="0"/>
        </a:p>
        <a:p>
          <a:pPr lvl="0" algn="ctr" defTabSz="711200">
            <a:lnSpc>
              <a:spcPct val="90000"/>
            </a:lnSpc>
            <a:spcBef>
              <a:spcPct val="0"/>
            </a:spcBef>
            <a:spcAft>
              <a:spcPct val="35000"/>
            </a:spcAft>
          </a:pPr>
          <a:r>
            <a:rPr lang="tr-TR" sz="1600" b="1" kern="1200" dirty="0" smtClean="0"/>
            <a:t>c)- Örgütlenmiş Tüccar:</a:t>
          </a:r>
          <a:r>
            <a:rPr lang="tr-TR" sz="1600" b="0" kern="1200" dirty="0" smtClean="0"/>
            <a:t> Belli bir yerde mal gönderebileceği güvenilir temsilcileri olan tüccarlar.</a:t>
          </a:r>
          <a:endParaRPr lang="tr-TR" sz="1600" kern="1200" dirty="0"/>
        </a:p>
      </dsp:txBody>
      <dsp:txXfrm>
        <a:off x="286535" y="2460300"/>
        <a:ext cx="3306566" cy="3985942"/>
      </dsp:txXfrm>
    </dsp:sp>
    <dsp:sp modelId="{249C9106-60E7-471F-AF40-7DD383C8A103}">
      <dsp:nvSpPr>
        <dsp:cNvPr id="0" name=""/>
        <dsp:cNvSpPr/>
      </dsp:nvSpPr>
      <dsp:spPr>
        <a:xfrm>
          <a:off x="4821042" y="1266476"/>
          <a:ext cx="2966340" cy="559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D5E35-412E-4323-96CB-2F6C74544098}">
      <dsp:nvSpPr>
        <dsp:cNvPr id="0" name=""/>
        <dsp:cNvSpPr/>
      </dsp:nvSpPr>
      <dsp:spPr>
        <a:xfrm>
          <a:off x="4963247" y="1401571"/>
          <a:ext cx="2966340" cy="559911"/>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OSMANLI EKONOMİSİNİN TABİİ KAYNAKLARI:</a:t>
          </a:r>
          <a:endParaRPr lang="tr-TR" sz="1400" kern="1200" dirty="0"/>
        </a:p>
      </dsp:txBody>
      <dsp:txXfrm>
        <a:off x="4979646" y="1417970"/>
        <a:ext cx="2933542" cy="527113"/>
      </dsp:txXfrm>
    </dsp:sp>
    <dsp:sp modelId="{4B766BC3-CDAA-4277-8EF5-EAEDCE2099C4}">
      <dsp:nvSpPr>
        <dsp:cNvPr id="0" name=""/>
        <dsp:cNvSpPr/>
      </dsp:nvSpPr>
      <dsp:spPr>
        <a:xfrm>
          <a:off x="3917958" y="2198610"/>
          <a:ext cx="2198316" cy="370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354DF-FD96-4CBC-B889-CD68BFBE008E}">
      <dsp:nvSpPr>
        <dsp:cNvPr id="0" name=""/>
        <dsp:cNvSpPr/>
      </dsp:nvSpPr>
      <dsp:spPr>
        <a:xfrm>
          <a:off x="4060163" y="2333705"/>
          <a:ext cx="2198316" cy="370137"/>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İNSAN </a:t>
          </a:r>
          <a:endParaRPr lang="tr-TR" sz="2000" kern="1200" dirty="0"/>
        </a:p>
      </dsp:txBody>
      <dsp:txXfrm>
        <a:off x="4071004" y="2344546"/>
        <a:ext cx="2176634" cy="348455"/>
      </dsp:txXfrm>
    </dsp:sp>
    <dsp:sp modelId="{B91C4FDB-F6E5-4FC7-9FF1-14B7CF887A97}">
      <dsp:nvSpPr>
        <dsp:cNvPr id="0" name=""/>
        <dsp:cNvSpPr/>
      </dsp:nvSpPr>
      <dsp:spPr>
        <a:xfrm>
          <a:off x="3798222" y="2940970"/>
          <a:ext cx="2437789" cy="35664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9DCD4-B595-4072-B4C8-285AD14C3EF5}">
      <dsp:nvSpPr>
        <dsp:cNvPr id="0" name=""/>
        <dsp:cNvSpPr/>
      </dsp:nvSpPr>
      <dsp:spPr>
        <a:xfrm>
          <a:off x="3940427" y="3076065"/>
          <a:ext cx="2437789" cy="3566433"/>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t>Bir yer fethedildiğinde ya da belirli aralıklarla kaza ve sancakların vergi yükümlüsü "erkek nüfusunu" ve bunların ödeyeceği vergi miktarını saptamak amacıyla "</a:t>
          </a:r>
          <a:r>
            <a:rPr lang="tr-TR" sz="1800" b="0" kern="1200" dirty="0" err="1" smtClean="0"/>
            <a:t>TAHRîR</a:t>
          </a:r>
          <a:r>
            <a:rPr lang="tr-TR" sz="1800" b="0" kern="1200" dirty="0" smtClean="0"/>
            <a:t>" denilen bir sayım yapılırdı. Tahrir defterlerini "Nişancı" tutar, bir örneği de Eyalette saklanırdı.</a:t>
          </a:r>
          <a:endParaRPr lang="tr-TR" sz="1800" kern="1200" dirty="0"/>
        </a:p>
      </dsp:txBody>
      <dsp:txXfrm>
        <a:off x="4011827" y="3147465"/>
        <a:ext cx="2294989" cy="3423633"/>
      </dsp:txXfrm>
    </dsp:sp>
    <dsp:sp modelId="{D89E5199-8C12-4721-88FD-5DCA346B2103}">
      <dsp:nvSpPr>
        <dsp:cNvPr id="0" name=""/>
        <dsp:cNvSpPr/>
      </dsp:nvSpPr>
      <dsp:spPr>
        <a:xfrm>
          <a:off x="6830247" y="2198610"/>
          <a:ext cx="1860219" cy="3704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B4237-4E2E-4ACE-8F71-137583C49F8B}">
      <dsp:nvSpPr>
        <dsp:cNvPr id="0" name=""/>
        <dsp:cNvSpPr/>
      </dsp:nvSpPr>
      <dsp:spPr>
        <a:xfrm>
          <a:off x="6972452" y="2333705"/>
          <a:ext cx="1860219" cy="370486"/>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TOPRAK</a:t>
          </a:r>
          <a:endParaRPr lang="tr-TR" sz="2000" kern="1200" dirty="0"/>
        </a:p>
      </dsp:txBody>
      <dsp:txXfrm>
        <a:off x="6983303" y="2344556"/>
        <a:ext cx="1838517" cy="348784"/>
      </dsp:txXfrm>
    </dsp:sp>
    <dsp:sp modelId="{10B420D2-36D0-445A-9BAA-7E4C7D13C87D}">
      <dsp:nvSpPr>
        <dsp:cNvPr id="0" name=""/>
        <dsp:cNvSpPr/>
      </dsp:nvSpPr>
      <dsp:spPr>
        <a:xfrm>
          <a:off x="6520421" y="2941319"/>
          <a:ext cx="2479870" cy="35876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52B00-0731-4768-819A-F2DC561B3799}">
      <dsp:nvSpPr>
        <dsp:cNvPr id="0" name=""/>
        <dsp:cNvSpPr/>
      </dsp:nvSpPr>
      <dsp:spPr>
        <a:xfrm>
          <a:off x="6662627" y="3076414"/>
          <a:ext cx="2479870" cy="3587636"/>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0" kern="1200" dirty="0" smtClean="0"/>
            <a:t>Osmanlı Devletinde ekonominin en önemli  kaynağı topraktı. Osmanlı Devleti,ekonominin en ö-nemli kaynağı olan toprağı,genel olarak miri arazi tanımıyla kendi mülkiyetinde tutmuştur. Osmanlı Devleti,toplumun beslenmesi için özellikle ,susuz tarım yapılan,yani büyük ölçekli hububat üretimi için gerekli topraklar başta olmak üzere,ekim yapılan kasaba ve şehir sınırları dışında kalan toprakları,tasarrufu köylüde olmak üzere,kendi mülkiyetinde tutmuştur. </a:t>
          </a:r>
          <a:endParaRPr lang="tr-TR" sz="1400" kern="1200" dirty="0"/>
        </a:p>
      </dsp:txBody>
      <dsp:txXfrm>
        <a:off x="6735260" y="3149047"/>
        <a:ext cx="2334604" cy="3442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48BE9-C0E9-4CE1-8C21-D47DFE2D9C2F}">
      <dsp:nvSpPr>
        <dsp:cNvPr id="0" name=""/>
        <dsp:cNvSpPr/>
      </dsp:nvSpPr>
      <dsp:spPr>
        <a:xfrm>
          <a:off x="8079822" y="2906424"/>
          <a:ext cx="91440" cy="483830"/>
        </a:xfrm>
        <a:custGeom>
          <a:avLst/>
          <a:gdLst/>
          <a:ahLst/>
          <a:cxnLst/>
          <a:rect l="0" t="0" r="0" b="0"/>
          <a:pathLst>
            <a:path>
              <a:moveTo>
                <a:pt x="45720" y="0"/>
              </a:moveTo>
              <a:lnTo>
                <a:pt x="45720" y="483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EE31B7-69E5-46BF-821C-CBE7E17908FE}">
      <dsp:nvSpPr>
        <dsp:cNvPr id="0" name=""/>
        <dsp:cNvSpPr/>
      </dsp:nvSpPr>
      <dsp:spPr>
        <a:xfrm>
          <a:off x="4479577" y="1943892"/>
          <a:ext cx="3645965" cy="483830"/>
        </a:xfrm>
        <a:custGeom>
          <a:avLst/>
          <a:gdLst/>
          <a:ahLst/>
          <a:cxnLst/>
          <a:rect l="0" t="0" r="0" b="0"/>
          <a:pathLst>
            <a:path>
              <a:moveTo>
                <a:pt x="0" y="0"/>
              </a:moveTo>
              <a:lnTo>
                <a:pt x="0" y="329716"/>
              </a:lnTo>
              <a:lnTo>
                <a:pt x="3645965" y="329716"/>
              </a:lnTo>
              <a:lnTo>
                <a:pt x="3645965" y="483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C888B-23FB-442D-AEDC-B9FF0BCF6705}">
      <dsp:nvSpPr>
        <dsp:cNvPr id="0" name=""/>
        <dsp:cNvSpPr/>
      </dsp:nvSpPr>
      <dsp:spPr>
        <a:xfrm>
          <a:off x="5849221" y="2902790"/>
          <a:ext cx="91440" cy="483830"/>
        </a:xfrm>
        <a:custGeom>
          <a:avLst/>
          <a:gdLst/>
          <a:ahLst/>
          <a:cxnLst/>
          <a:rect l="0" t="0" r="0" b="0"/>
          <a:pathLst>
            <a:path>
              <a:moveTo>
                <a:pt x="45720" y="0"/>
              </a:moveTo>
              <a:lnTo>
                <a:pt x="45720" y="483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0FB8F-C6CF-407C-AC64-891447141862}">
      <dsp:nvSpPr>
        <dsp:cNvPr id="0" name=""/>
        <dsp:cNvSpPr/>
      </dsp:nvSpPr>
      <dsp:spPr>
        <a:xfrm>
          <a:off x="4479577" y="1943892"/>
          <a:ext cx="1415364" cy="483830"/>
        </a:xfrm>
        <a:custGeom>
          <a:avLst/>
          <a:gdLst/>
          <a:ahLst/>
          <a:cxnLst/>
          <a:rect l="0" t="0" r="0" b="0"/>
          <a:pathLst>
            <a:path>
              <a:moveTo>
                <a:pt x="0" y="0"/>
              </a:moveTo>
              <a:lnTo>
                <a:pt x="0" y="329716"/>
              </a:lnTo>
              <a:lnTo>
                <a:pt x="1415364" y="329716"/>
              </a:lnTo>
              <a:lnTo>
                <a:pt x="1415364" y="483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28E1A-DCFD-4392-93A8-C9A1F64BBE01}">
      <dsp:nvSpPr>
        <dsp:cNvPr id="0" name=""/>
        <dsp:cNvSpPr/>
      </dsp:nvSpPr>
      <dsp:spPr>
        <a:xfrm>
          <a:off x="3469969" y="2838541"/>
          <a:ext cx="91440" cy="483830"/>
        </a:xfrm>
        <a:custGeom>
          <a:avLst/>
          <a:gdLst/>
          <a:ahLst/>
          <a:cxnLst/>
          <a:rect l="0" t="0" r="0" b="0"/>
          <a:pathLst>
            <a:path>
              <a:moveTo>
                <a:pt x="45720" y="0"/>
              </a:moveTo>
              <a:lnTo>
                <a:pt x="45720" y="483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D68B8-B524-4DED-B236-E9C597DB2925}">
      <dsp:nvSpPr>
        <dsp:cNvPr id="0" name=""/>
        <dsp:cNvSpPr/>
      </dsp:nvSpPr>
      <dsp:spPr>
        <a:xfrm>
          <a:off x="3515689" y="1943892"/>
          <a:ext cx="963887" cy="483830"/>
        </a:xfrm>
        <a:custGeom>
          <a:avLst/>
          <a:gdLst/>
          <a:ahLst/>
          <a:cxnLst/>
          <a:rect l="0" t="0" r="0" b="0"/>
          <a:pathLst>
            <a:path>
              <a:moveTo>
                <a:pt x="963887" y="0"/>
              </a:moveTo>
              <a:lnTo>
                <a:pt x="963887" y="329716"/>
              </a:lnTo>
              <a:lnTo>
                <a:pt x="0" y="329716"/>
              </a:lnTo>
              <a:lnTo>
                <a:pt x="0" y="483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3E000-02BA-48FD-81E5-CE3DF57A0533}">
      <dsp:nvSpPr>
        <dsp:cNvPr id="0" name=""/>
        <dsp:cNvSpPr/>
      </dsp:nvSpPr>
      <dsp:spPr>
        <a:xfrm>
          <a:off x="1107644" y="2904734"/>
          <a:ext cx="91440" cy="459438"/>
        </a:xfrm>
        <a:custGeom>
          <a:avLst/>
          <a:gdLst/>
          <a:ahLst/>
          <a:cxnLst/>
          <a:rect l="0" t="0" r="0" b="0"/>
          <a:pathLst>
            <a:path>
              <a:moveTo>
                <a:pt x="45720" y="0"/>
              </a:moveTo>
              <a:lnTo>
                <a:pt x="45720" y="305324"/>
              </a:lnTo>
              <a:lnTo>
                <a:pt x="49280" y="305324"/>
              </a:lnTo>
              <a:lnTo>
                <a:pt x="49280" y="4594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2DE5E-E27E-49E6-96A2-B9F76A1C04F1}">
      <dsp:nvSpPr>
        <dsp:cNvPr id="0" name=""/>
        <dsp:cNvSpPr/>
      </dsp:nvSpPr>
      <dsp:spPr>
        <a:xfrm>
          <a:off x="1153364" y="1943892"/>
          <a:ext cx="3326212" cy="508222"/>
        </a:xfrm>
        <a:custGeom>
          <a:avLst/>
          <a:gdLst/>
          <a:ahLst/>
          <a:cxnLst/>
          <a:rect l="0" t="0" r="0" b="0"/>
          <a:pathLst>
            <a:path>
              <a:moveTo>
                <a:pt x="3326212" y="0"/>
              </a:moveTo>
              <a:lnTo>
                <a:pt x="3326212" y="354108"/>
              </a:lnTo>
              <a:lnTo>
                <a:pt x="0" y="354108"/>
              </a:lnTo>
              <a:lnTo>
                <a:pt x="0" y="508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86102-8AF8-434A-A9D7-0189BF484D96}">
      <dsp:nvSpPr>
        <dsp:cNvPr id="0" name=""/>
        <dsp:cNvSpPr/>
      </dsp:nvSpPr>
      <dsp:spPr>
        <a:xfrm>
          <a:off x="4433857" y="970448"/>
          <a:ext cx="91440" cy="483830"/>
        </a:xfrm>
        <a:custGeom>
          <a:avLst/>
          <a:gdLst/>
          <a:ahLst/>
          <a:cxnLst/>
          <a:rect l="0" t="0" r="0" b="0"/>
          <a:pathLst>
            <a:path>
              <a:moveTo>
                <a:pt x="45720" y="0"/>
              </a:moveTo>
              <a:lnTo>
                <a:pt x="45720" y="4838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B1B6C2-3CE6-406B-BA3C-7E8AE3518264}">
      <dsp:nvSpPr>
        <dsp:cNvPr id="0" name=""/>
        <dsp:cNvSpPr/>
      </dsp:nvSpPr>
      <dsp:spPr>
        <a:xfrm>
          <a:off x="2716584" y="509620"/>
          <a:ext cx="3525984" cy="460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3AD5-8479-4EDA-9F79-763645BAB293}">
      <dsp:nvSpPr>
        <dsp:cNvPr id="0" name=""/>
        <dsp:cNvSpPr/>
      </dsp:nvSpPr>
      <dsp:spPr>
        <a:xfrm>
          <a:off x="2901429" y="685223"/>
          <a:ext cx="3525984" cy="46082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 EKONOMİSİ</a:t>
          </a:r>
          <a:endParaRPr lang="tr-TR" sz="2400" b="1" kern="1200" dirty="0"/>
        </a:p>
      </dsp:txBody>
      <dsp:txXfrm>
        <a:off x="2914926" y="698720"/>
        <a:ext cx="3498990" cy="433833"/>
      </dsp:txXfrm>
    </dsp:sp>
    <dsp:sp modelId="{66D8A2BE-19B5-43D8-8715-6A4B9E4FA354}">
      <dsp:nvSpPr>
        <dsp:cNvPr id="0" name=""/>
        <dsp:cNvSpPr/>
      </dsp:nvSpPr>
      <dsp:spPr>
        <a:xfrm>
          <a:off x="2909537" y="1454278"/>
          <a:ext cx="3140079" cy="489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D542A-147C-4BE2-8251-0801F6D8D545}">
      <dsp:nvSpPr>
        <dsp:cNvPr id="0" name=""/>
        <dsp:cNvSpPr/>
      </dsp:nvSpPr>
      <dsp:spPr>
        <a:xfrm>
          <a:off x="3094382" y="1629881"/>
          <a:ext cx="3140079" cy="489613"/>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OSMANLI DEVLETİNDE ÜRETİM</a:t>
          </a:r>
          <a:endParaRPr lang="tr-TR" sz="1800" kern="1200" dirty="0"/>
        </a:p>
      </dsp:txBody>
      <dsp:txXfrm>
        <a:off x="3108722" y="1644221"/>
        <a:ext cx="3111399" cy="460933"/>
      </dsp:txXfrm>
    </dsp:sp>
    <dsp:sp modelId="{250E38A7-677B-47A9-B66B-297A8935B0C8}">
      <dsp:nvSpPr>
        <dsp:cNvPr id="0" name=""/>
        <dsp:cNvSpPr/>
      </dsp:nvSpPr>
      <dsp:spPr>
        <a:xfrm>
          <a:off x="-1748" y="2452115"/>
          <a:ext cx="2310225" cy="452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7396D-DCEB-4B0D-AAAB-7416FF96AD53}">
      <dsp:nvSpPr>
        <dsp:cNvPr id="0" name=""/>
        <dsp:cNvSpPr/>
      </dsp:nvSpPr>
      <dsp:spPr>
        <a:xfrm>
          <a:off x="183096" y="2627717"/>
          <a:ext cx="2310225" cy="452619"/>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HAYVANCILIK</a:t>
          </a:r>
          <a:endParaRPr lang="tr-TR" sz="1400" kern="1200" dirty="0"/>
        </a:p>
      </dsp:txBody>
      <dsp:txXfrm>
        <a:off x="196353" y="2640974"/>
        <a:ext cx="2283711" cy="426105"/>
      </dsp:txXfrm>
    </dsp:sp>
    <dsp:sp modelId="{2898F0EB-C6CB-464D-8F43-E12F8DA47105}">
      <dsp:nvSpPr>
        <dsp:cNvPr id="0" name=""/>
        <dsp:cNvSpPr/>
      </dsp:nvSpPr>
      <dsp:spPr>
        <a:xfrm>
          <a:off x="148300" y="3364173"/>
          <a:ext cx="2017248" cy="27378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BEF8D-E254-439F-AD84-A0115B3B31D4}">
      <dsp:nvSpPr>
        <dsp:cNvPr id="0" name=""/>
        <dsp:cNvSpPr/>
      </dsp:nvSpPr>
      <dsp:spPr>
        <a:xfrm>
          <a:off x="333144" y="3539775"/>
          <a:ext cx="2017248" cy="2737826"/>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0" kern="1200" dirty="0" smtClean="0"/>
            <a:t>Hayvancılık,tarım ekonomisinin ve genel ekonominin önemli unsurlarından biridir. Genel olarak göçebelerin uğraşı olsa da,köylüler de bu alanda önemli bir rol üstlenmişlerdir. Sadece göçebelerden alınan </a:t>
          </a:r>
          <a:r>
            <a:rPr lang="tr-TR" sz="1400" b="0" kern="1200" dirty="0" err="1" smtClean="0"/>
            <a:t>resm</a:t>
          </a:r>
          <a:r>
            <a:rPr lang="tr-TR" sz="1400" b="0" kern="1200" dirty="0" smtClean="0"/>
            <a:t>-i yaylak ve resmi kışlak yerine, hayvan besleyen herkesten adet-i ağnam denen vergi alınıyordu</a:t>
          </a:r>
          <a:r>
            <a:rPr lang="tr-TR" sz="1800" b="0" kern="1200" dirty="0" smtClean="0"/>
            <a:t>.</a:t>
          </a:r>
          <a:endParaRPr lang="tr-TR" sz="1800" kern="1200" dirty="0"/>
        </a:p>
      </dsp:txBody>
      <dsp:txXfrm>
        <a:off x="392227" y="3598858"/>
        <a:ext cx="1899082" cy="2619660"/>
      </dsp:txXfrm>
    </dsp:sp>
    <dsp:sp modelId="{F4018BC0-0469-481A-9B3A-E8E90109A2F8}">
      <dsp:nvSpPr>
        <dsp:cNvPr id="0" name=""/>
        <dsp:cNvSpPr/>
      </dsp:nvSpPr>
      <dsp:spPr>
        <a:xfrm>
          <a:off x="2683889" y="2427723"/>
          <a:ext cx="1663600" cy="410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D08FA-D4F1-4A1C-AFF6-21CA9191C954}">
      <dsp:nvSpPr>
        <dsp:cNvPr id="0" name=""/>
        <dsp:cNvSpPr/>
      </dsp:nvSpPr>
      <dsp:spPr>
        <a:xfrm>
          <a:off x="2868733" y="2603325"/>
          <a:ext cx="1663600" cy="410818"/>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TARIM</a:t>
          </a:r>
          <a:endParaRPr lang="tr-TR" sz="1400" kern="1200" dirty="0"/>
        </a:p>
      </dsp:txBody>
      <dsp:txXfrm>
        <a:off x="2880765" y="2615357"/>
        <a:ext cx="1639536" cy="386754"/>
      </dsp:txXfrm>
    </dsp:sp>
    <dsp:sp modelId="{D3201E14-B9EC-40E7-856D-0E74CF138A78}">
      <dsp:nvSpPr>
        <dsp:cNvPr id="0" name=""/>
        <dsp:cNvSpPr/>
      </dsp:nvSpPr>
      <dsp:spPr>
        <a:xfrm>
          <a:off x="2535238" y="3322371"/>
          <a:ext cx="1960902" cy="28504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B978A-4CE7-48D0-918A-C850D399D606}">
      <dsp:nvSpPr>
        <dsp:cNvPr id="0" name=""/>
        <dsp:cNvSpPr/>
      </dsp:nvSpPr>
      <dsp:spPr>
        <a:xfrm>
          <a:off x="2720082" y="3497974"/>
          <a:ext cx="1960902" cy="2850405"/>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t>Osmanlı ekonomisinin en önemli sektörü tarımdır. 17. yüzyılın başlarına kadar Osmanlı devleti tarım ürünleri bakımından kendine yeten bir ülkeydi. </a:t>
          </a:r>
          <a:endParaRPr lang="tr-TR" sz="1800" kern="1200" dirty="0"/>
        </a:p>
      </dsp:txBody>
      <dsp:txXfrm>
        <a:off x="2777515" y="3555407"/>
        <a:ext cx="1846036" cy="2735539"/>
      </dsp:txXfrm>
    </dsp:sp>
    <dsp:sp modelId="{3BB9E70F-447F-45BA-AB34-1310B76BE1DE}">
      <dsp:nvSpPr>
        <dsp:cNvPr id="0" name=""/>
        <dsp:cNvSpPr/>
      </dsp:nvSpPr>
      <dsp:spPr>
        <a:xfrm>
          <a:off x="5063141" y="2427723"/>
          <a:ext cx="1663600" cy="4750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880E8-8272-4393-BC26-44FA9935223E}">
      <dsp:nvSpPr>
        <dsp:cNvPr id="0" name=""/>
        <dsp:cNvSpPr/>
      </dsp:nvSpPr>
      <dsp:spPr>
        <a:xfrm>
          <a:off x="5247985" y="2603325"/>
          <a:ext cx="1663600" cy="475067"/>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4-ESNAFLIK (SANAYİ)</a:t>
          </a:r>
          <a:endParaRPr lang="tr-TR" sz="1400" kern="1200" dirty="0"/>
        </a:p>
      </dsp:txBody>
      <dsp:txXfrm>
        <a:off x="5261899" y="2617239"/>
        <a:ext cx="1635772" cy="447239"/>
      </dsp:txXfrm>
    </dsp:sp>
    <dsp:sp modelId="{CA6D8ED2-2729-43C1-8DB6-2DF48109868A}">
      <dsp:nvSpPr>
        <dsp:cNvPr id="0" name=""/>
        <dsp:cNvSpPr/>
      </dsp:nvSpPr>
      <dsp:spPr>
        <a:xfrm>
          <a:off x="4865829" y="3386621"/>
          <a:ext cx="2058223" cy="2728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6755C-09B2-4FE6-8F77-046A58BE12FE}">
      <dsp:nvSpPr>
        <dsp:cNvPr id="0" name=""/>
        <dsp:cNvSpPr/>
      </dsp:nvSpPr>
      <dsp:spPr>
        <a:xfrm>
          <a:off x="5050674" y="3562223"/>
          <a:ext cx="2058223" cy="2728445"/>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t>Osmanlı toplumunda esnaflar LONCA adı verilen teşkilatlara sahiptiler. Her esnaf muhakkak bir loncaya kayıtlı olur, loncasının koruması ve denetimi altında bulunurdu. Bugünkü tabipler odası, mimarlar odası, şoförler cemiyeti gibi...  Dükkan açma hakkına GEDİK denilirdi. Gedik'e sahip olmak için çıraklık, kalfalık yapıp, ustalık belgesini almak gerekirdi.</a:t>
          </a:r>
          <a:endParaRPr lang="tr-TR" sz="1100" kern="1200" dirty="0"/>
        </a:p>
      </dsp:txBody>
      <dsp:txXfrm>
        <a:off x="5110957" y="3622506"/>
        <a:ext cx="1937657" cy="2607879"/>
      </dsp:txXfrm>
    </dsp:sp>
    <dsp:sp modelId="{23B46DD4-1AFA-476E-AA07-FE623B0316FE}">
      <dsp:nvSpPr>
        <dsp:cNvPr id="0" name=""/>
        <dsp:cNvSpPr/>
      </dsp:nvSpPr>
      <dsp:spPr>
        <a:xfrm>
          <a:off x="7293742" y="2427723"/>
          <a:ext cx="1663600" cy="478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C40F9-C1E3-4241-9B1E-E4D4CB772367}">
      <dsp:nvSpPr>
        <dsp:cNvPr id="0" name=""/>
        <dsp:cNvSpPr/>
      </dsp:nvSpPr>
      <dsp:spPr>
        <a:xfrm>
          <a:off x="7478586" y="2603325"/>
          <a:ext cx="1663600" cy="478701"/>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MADENCİLİK</a:t>
          </a:r>
          <a:endParaRPr lang="tr-TR" sz="1400" kern="1200" dirty="0"/>
        </a:p>
      </dsp:txBody>
      <dsp:txXfrm>
        <a:off x="7492607" y="2617346"/>
        <a:ext cx="1635558" cy="450659"/>
      </dsp:txXfrm>
    </dsp:sp>
    <dsp:sp modelId="{37BF1A08-6F10-46BF-95F9-D62759D79629}">
      <dsp:nvSpPr>
        <dsp:cNvPr id="0" name=""/>
        <dsp:cNvSpPr/>
      </dsp:nvSpPr>
      <dsp:spPr>
        <a:xfrm>
          <a:off x="7293742" y="3390255"/>
          <a:ext cx="1663600" cy="2734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8FBD9-4C63-4CE6-B041-20870B3E435B}">
      <dsp:nvSpPr>
        <dsp:cNvPr id="0" name=""/>
        <dsp:cNvSpPr/>
      </dsp:nvSpPr>
      <dsp:spPr>
        <a:xfrm>
          <a:off x="7478586" y="3565857"/>
          <a:ext cx="1663600" cy="2734498"/>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0" kern="1200" dirty="0" smtClean="0"/>
            <a:t>Osmanlı Devleti'nde madenler iltizam olarak dağıtılırdı. Çıkartılan madenlerin çoğu ülke içinde işlenemediğinden dışarıya ihraç edilirdi.</a:t>
          </a:r>
          <a:endParaRPr lang="tr-TR" sz="1200" kern="1200" dirty="0" smtClean="0"/>
        </a:p>
        <a:p>
          <a:pPr lvl="0" algn="ctr" defTabSz="533400">
            <a:lnSpc>
              <a:spcPct val="90000"/>
            </a:lnSpc>
            <a:spcBef>
              <a:spcPct val="0"/>
            </a:spcBef>
            <a:spcAft>
              <a:spcPct val="35000"/>
            </a:spcAft>
          </a:pPr>
          <a:r>
            <a:rPr lang="tr-TR" sz="1200" b="1" kern="1200" dirty="0" smtClean="0"/>
            <a:t>NOT:</a:t>
          </a:r>
          <a:r>
            <a:rPr lang="tr-TR" sz="1200" b="0" kern="1200" dirty="0" smtClean="0"/>
            <a:t> Osmanlılarda ilk madenin işletilmesi Osman Bey zamanındadır. Bilecik'in fethi ile buradaki demir madeni işletilmiştir.</a:t>
          </a:r>
          <a:endParaRPr lang="tr-TR" sz="1200" kern="1200" dirty="0"/>
        </a:p>
      </dsp:txBody>
      <dsp:txXfrm>
        <a:off x="7527311" y="3614582"/>
        <a:ext cx="1566150" cy="26370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BBCB-4F22-46CE-9556-C9A5AFD8CFD4}" type="datetimeFigureOut">
              <a:rPr lang="tr-TR" smtClean="0"/>
              <a:t>08.08.2017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2D325-54A1-492C-A64F-927C4A4D9725}" type="slidenum">
              <a:rPr lang="tr-TR" smtClean="0"/>
              <a:t>‹#›</a:t>
            </a:fld>
            <a:endParaRPr lang="tr-TR"/>
          </a:p>
        </p:txBody>
      </p:sp>
    </p:spTree>
    <p:extLst>
      <p:ext uri="{BB962C8B-B14F-4D97-AF65-F5344CB8AC3E}">
        <p14:creationId xmlns:p14="http://schemas.microsoft.com/office/powerpoint/2010/main" val="37063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075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222BEF2A-5222-4CB0-9702-E2205CBE4D51}" type="slidenum">
              <a:rPr lang="tr-TR">
                <a:solidFill>
                  <a:prstClr val="black"/>
                </a:solidFill>
                <a:latin typeface="Arial" panose="020B0604020202020204" pitchFamily="34" charset="0"/>
              </a:rPr>
              <a:pPr eaLnBrk="1" hangingPunct="1"/>
              <a:t>74</a:t>
            </a:fld>
            <a:endParaRPr lang="tr-TR">
              <a:solidFill>
                <a:prstClr val="black"/>
              </a:solidFill>
              <a:latin typeface="Arial" panose="020B0604020202020204" pitchFamily="34" charset="0"/>
            </a:endParaRPr>
          </a:p>
        </p:txBody>
      </p:sp>
    </p:spTree>
    <p:extLst>
      <p:ext uri="{BB962C8B-B14F-4D97-AF65-F5344CB8AC3E}">
        <p14:creationId xmlns:p14="http://schemas.microsoft.com/office/powerpoint/2010/main" val="276572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t>08.08.2017</a:t>
            </a:fld>
            <a:endParaRPr lang="tr-TR"/>
          </a:p>
        </p:txBody>
      </p:sp>
      <p:sp>
        <p:nvSpPr>
          <p:cNvPr id="19" name="18 Altbilgi Yer Tutucusu"/>
          <p:cNvSpPr>
            <a:spLocks noGrp="1"/>
          </p:cNvSpPr>
          <p:nvPr>
            <p:ph type="ftr" sz="quarter" idx="11"/>
          </p:nvPr>
        </p:nvSpPr>
        <p:spPr/>
        <p:txBody>
          <a:bodyPr/>
          <a:lstStyle/>
          <a:p>
            <a:r>
              <a:rPr lang="tr-TR" smtClean="0"/>
              <a:t>www.tariheglencesi.com</a:t>
            </a:r>
            <a:endParaRPr lang="tr-TR"/>
          </a:p>
        </p:txBody>
      </p:sp>
      <p:sp>
        <p:nvSpPr>
          <p:cNvPr id="27" name="2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64 w 5184"/>
                  <a:gd name="T3" fmla="*/ 3159 h 3159"/>
                  <a:gd name="T4" fmla="*/ 526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6 w 556"/>
                  <a:gd name="T5" fmla="*/ 3159 h 3159"/>
                  <a:gd name="T6" fmla="*/ 56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base">
                <a:spcBef>
                  <a:spcPct val="0"/>
                </a:spcBef>
                <a:spcAft>
                  <a:spcPct val="0"/>
                </a:spcAft>
                <a:defRPr/>
              </a:pPr>
              <a:endParaRPr lang="tr-TR">
                <a:solidFill>
                  <a:prstClr val="white"/>
                </a:solidFill>
              </a:endParaRPr>
            </a:p>
          </p:txBody>
        </p:sp>
        <p:sp>
          <p:nvSpPr>
            <p:cNvPr id="7" name="Freeform 7"/>
            <p:cNvSpPr>
              <a:spLocks/>
            </p:cNvSpPr>
            <p:nvPr/>
          </p:nvSpPr>
          <p:spPr bwMode="ltGray">
            <a:xfrm>
              <a:off x="767" y="1155"/>
              <a:ext cx="252" cy="12"/>
            </a:xfrm>
            <a:custGeom>
              <a:avLst/>
              <a:gdLst>
                <a:gd name="T0" fmla="*/ 256 w 251"/>
                <a:gd name="T1" fmla="*/ 0 h 12"/>
                <a:gd name="T2" fmla="*/ 0 w 251"/>
                <a:gd name="T3" fmla="*/ 0 h 12"/>
                <a:gd name="T4" fmla="*/ 0 w 251"/>
                <a:gd name="T5" fmla="*/ 12 h 12"/>
                <a:gd name="T6" fmla="*/ 256 w 251"/>
                <a:gd name="T7" fmla="*/ 12 h 12"/>
                <a:gd name="T8" fmla="*/ 256 w 251"/>
                <a:gd name="T9" fmla="*/ 0 h 12"/>
                <a:gd name="T10" fmla="*/ 256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344 w 251"/>
                <a:gd name="T5" fmla="*/ 12 h 12"/>
                <a:gd name="T6" fmla="*/ 134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2" name="Freeform 12"/>
              <p:cNvSpPr>
                <a:spLocks/>
              </p:cNvSpPr>
              <p:nvPr/>
            </p:nvSpPr>
            <p:spPr bwMode="ltGray">
              <a:xfrm>
                <a:off x="1019" y="1155"/>
                <a:ext cx="4739" cy="12"/>
              </a:xfrm>
              <a:custGeom>
                <a:avLst/>
                <a:gdLst>
                  <a:gd name="T0" fmla="*/ 4799 w 4724"/>
                  <a:gd name="T1" fmla="*/ 0 h 12"/>
                  <a:gd name="T2" fmla="*/ 0 w 4724"/>
                  <a:gd name="T3" fmla="*/ 0 h 12"/>
                  <a:gd name="T4" fmla="*/ 0 w 4724"/>
                  <a:gd name="T5" fmla="*/ 12 h 12"/>
                  <a:gd name="T6" fmla="*/ 4799 w 4724"/>
                  <a:gd name="T7" fmla="*/ 12 h 12"/>
                  <a:gd name="T8" fmla="*/ 4799 w 4724"/>
                  <a:gd name="T9" fmla="*/ 0 h 12"/>
                  <a:gd name="T10" fmla="*/ 479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base">
                  <a:spcBef>
                    <a:spcPct val="0"/>
                  </a:spcBef>
                  <a:spcAft>
                    <a:spcPct val="0"/>
                  </a:spcAft>
                  <a:defRPr/>
                </a:pPr>
                <a:endParaRPr lang="tr-TR">
                  <a:solidFill>
                    <a:prstClr val="white"/>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tr-TR"/>
              <a:t>Asıl başlık stili için tıklatın</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prstClr val="white"/>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tr-TR">
              <a:solidFill>
                <a:prstClr val="white"/>
              </a:solidFill>
            </a:endParaRPr>
          </a:p>
        </p:txBody>
      </p:sp>
      <p:sp>
        <p:nvSpPr>
          <p:cNvPr id="20" name="Rectangle 20"/>
          <p:cNvSpPr>
            <a:spLocks noGrp="1" noChangeArrowheads="1"/>
          </p:cNvSpPr>
          <p:nvPr>
            <p:ph type="sldNum" sz="quarter" idx="12"/>
          </p:nvPr>
        </p:nvSpPr>
        <p:spPr/>
        <p:txBody>
          <a:bodyPr/>
          <a:lstStyle>
            <a:lvl1pPr>
              <a:defRPr/>
            </a:lvl1pPr>
          </a:lstStyle>
          <a:p>
            <a:fld id="{CA5F12A3-6965-462C-8B2D-5CD459D4D5D9}"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0034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fld id="{474236BF-F67B-41C2-9A03-2BD0218ECBBC}"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4257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fld id="{5A30B634-A191-4DE7-AABB-4A17F6DFFCAC}"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311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fld id="{6578E419-DAE3-4D6A-9C52-25773D1DDFE1}"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80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9" name="Rectangle 19"/>
          <p:cNvSpPr>
            <a:spLocks noGrp="1" noChangeArrowheads="1"/>
          </p:cNvSpPr>
          <p:nvPr>
            <p:ph type="sldNum" sz="quarter" idx="12"/>
          </p:nvPr>
        </p:nvSpPr>
        <p:spPr>
          <a:ln/>
        </p:spPr>
        <p:txBody>
          <a:bodyPr/>
          <a:lstStyle>
            <a:lvl1pPr>
              <a:defRPr/>
            </a:lvl1pPr>
          </a:lstStyle>
          <a:p>
            <a:fld id="{B1912420-AF5C-4C55-8115-AF1BA94A5D82}"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658657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5" name="Rectangle 19"/>
          <p:cNvSpPr>
            <a:spLocks noGrp="1" noChangeArrowheads="1"/>
          </p:cNvSpPr>
          <p:nvPr>
            <p:ph type="sldNum" sz="quarter" idx="12"/>
          </p:nvPr>
        </p:nvSpPr>
        <p:spPr>
          <a:ln/>
        </p:spPr>
        <p:txBody>
          <a:bodyPr/>
          <a:lstStyle>
            <a:lvl1pPr>
              <a:defRPr/>
            </a:lvl1pPr>
          </a:lstStyle>
          <a:p>
            <a:fld id="{F3070355-EC88-4018-873A-5F9DC103B64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2439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4" name="Rectangle 19"/>
          <p:cNvSpPr>
            <a:spLocks noGrp="1" noChangeArrowheads="1"/>
          </p:cNvSpPr>
          <p:nvPr>
            <p:ph type="sldNum" sz="quarter" idx="12"/>
          </p:nvPr>
        </p:nvSpPr>
        <p:spPr>
          <a:ln/>
        </p:spPr>
        <p:txBody>
          <a:bodyPr/>
          <a:lstStyle>
            <a:lvl1pPr>
              <a:defRPr/>
            </a:lvl1pPr>
          </a:lstStyle>
          <a:p>
            <a:fld id="{983A7369-5E2A-472C-887D-CA7F95E02D70}"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71192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fld id="{543E158F-EB3B-40F2-BB70-C6B84C8BE98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9787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fld id="{2FB9A612-4C53-4783-ADDD-FD4FB746A7F6}"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25347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fld id="{D286EFC8-6981-424F-83F1-6489B4BE4FB1}"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67082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24650" y="304800"/>
            <a:ext cx="188595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066800" y="304800"/>
            <a:ext cx="550545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fld id="{D6082B33-CB02-4542-83DB-0A91CF0186EF}"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9465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668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149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fld id="{F90C5161-C1BF-4C31-99C1-7C0DADF0B8DF}"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4666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5" name="Rectangle 19"/>
          <p:cNvSpPr>
            <a:spLocks noGrp="1" noChangeArrowheads="1"/>
          </p:cNvSpPr>
          <p:nvPr>
            <p:ph type="sldNum" sz="quarter" idx="12"/>
          </p:nvPr>
        </p:nvSpPr>
        <p:spPr>
          <a:ln/>
        </p:spPr>
        <p:txBody>
          <a:bodyPr/>
          <a:lstStyle>
            <a:lvl1pPr>
              <a:defRPr/>
            </a:lvl1pPr>
          </a:lstStyle>
          <a:p>
            <a:fld id="{AF1FB56D-CDEC-4038-8626-E7CFF031D37D}"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44640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066800" y="1981200"/>
            <a:ext cx="75438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066800" y="4114800"/>
            <a:ext cx="75438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fld id="{23C91A67-4DC5-433A-86BD-1AF79C1F218B}"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61189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668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914900" y="19812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914900" y="41148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8" name="Rectangle 19"/>
          <p:cNvSpPr>
            <a:spLocks noGrp="1" noChangeArrowheads="1"/>
          </p:cNvSpPr>
          <p:nvPr>
            <p:ph type="sldNum" sz="quarter" idx="12"/>
          </p:nvPr>
        </p:nvSpPr>
        <p:spPr>
          <a:ln/>
        </p:spPr>
        <p:txBody>
          <a:bodyPr/>
          <a:lstStyle>
            <a:lvl1pPr>
              <a:defRPr/>
            </a:lvl1pPr>
          </a:lstStyle>
          <a:p>
            <a:fld id="{35432EE4-5852-4386-9259-B19DEA53A821}"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70971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fld id="{6819B120-BD37-42CD-B96B-07FB88F33BDB}"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49078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457200" y="6278563"/>
            <a:ext cx="2133600" cy="457200"/>
          </a:xfrm>
        </p:spPr>
        <p:txBody>
          <a:bodyPr/>
          <a:lstStyle>
            <a:lvl1pPr>
              <a:defRPr/>
            </a:lvl1pPr>
          </a:lstStyle>
          <a:p>
            <a:pPr>
              <a:defRPr/>
            </a:pPr>
            <a:endParaRPr lang="tr-TR">
              <a:solidFill>
                <a:prstClr val="white"/>
              </a:solidFill>
            </a:endParaRPr>
          </a:p>
        </p:txBody>
      </p:sp>
      <p:sp>
        <p:nvSpPr>
          <p:cNvPr id="7" name="Altbilgi Yer Tutucusu 6"/>
          <p:cNvSpPr>
            <a:spLocks noGrp="1"/>
          </p:cNvSpPr>
          <p:nvPr>
            <p:ph type="ftr" sz="quarter" idx="11"/>
          </p:nvPr>
        </p:nvSpPr>
        <p:spPr>
          <a:xfrm>
            <a:off x="3124200" y="6278563"/>
            <a:ext cx="2895600" cy="457200"/>
          </a:xfrm>
        </p:spPr>
        <p:txBody>
          <a:bodyPr/>
          <a:lstStyle>
            <a:lvl1pPr>
              <a:defRPr/>
            </a:lvl1pPr>
          </a:lstStyle>
          <a:p>
            <a:pPr>
              <a:defRPr/>
            </a:pPr>
            <a:endParaRPr lang="tr-TR">
              <a:solidFill>
                <a:prstClr val="white"/>
              </a:solidFill>
            </a:endParaRPr>
          </a:p>
        </p:txBody>
      </p:sp>
      <p:sp>
        <p:nvSpPr>
          <p:cNvPr id="8" name="Slayt Numarası Yer Tutucusu 7"/>
          <p:cNvSpPr>
            <a:spLocks noGrp="1"/>
          </p:cNvSpPr>
          <p:nvPr>
            <p:ph type="sldNum" sz="quarter" idx="12"/>
          </p:nvPr>
        </p:nvSpPr>
        <p:spPr>
          <a:xfrm>
            <a:off x="6553200" y="6278563"/>
            <a:ext cx="2133600" cy="457200"/>
          </a:xfrm>
        </p:spPr>
        <p:txBody>
          <a:bodyPr/>
          <a:lstStyle>
            <a:lvl1pPr>
              <a:defRPr/>
            </a:lvl1pPr>
          </a:lstStyle>
          <a:p>
            <a:fld id="{88D1A30C-B805-4884-8FD9-620110F92F14}"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5100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t>08.08.2017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t>08.08.2017</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t>08.08.2017</a:t>
            </a:fld>
            <a:endParaRPr lang="tr-TR"/>
          </a:p>
        </p:txBody>
      </p:sp>
      <p:sp>
        <p:nvSpPr>
          <p:cNvPr id="8" name="7 Slayt Numarası Yer Tutucusu"/>
          <p:cNvSpPr>
            <a:spLocks noGrp="1"/>
          </p:cNvSpPr>
          <p:nvPr>
            <p:ph type="sldNum" sz="quarter" idx="11"/>
          </p:nvPr>
        </p:nvSpPr>
        <p:spPr/>
        <p:txBody>
          <a:bodyPr/>
          <a:lstStyle/>
          <a:p>
            <a:fld id="{4ED3B027-68F6-4AC4-A6DC-70ECA4128519}" type="slidenum">
              <a:rPr lang="tr-TR" smtClean="0"/>
              <a:t>‹#›</a:t>
            </a:fld>
            <a:endParaRPr lang="tr-TR"/>
          </a:p>
        </p:txBody>
      </p:sp>
      <p:sp>
        <p:nvSpPr>
          <p:cNvPr id="9" name="8 Altbilgi Yer Tutucusu"/>
          <p:cNvSpPr>
            <a:spLocks noGrp="1"/>
          </p:cNvSpPr>
          <p:nvPr>
            <p:ph type="ftr" sz="quarter" idx="12"/>
          </p:nvPr>
        </p:nvSpPr>
        <p:spPr/>
        <p:txBody>
          <a:bodyPr/>
          <a:lstStyle/>
          <a:p>
            <a:r>
              <a:rPr lang="tr-TR" smtClean="0"/>
              <a:t>www.tariheglencesi.com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t>08.08.2017</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t>08.08.2017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t>08.08.2017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t>08.08.2017</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t>www.tariheglencesi.com</a:t>
            </a:r>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64 w 5184"/>
                <a:gd name="T3" fmla="*/ 3159 h 3159"/>
                <a:gd name="T4" fmla="*/ 526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6 w 556"/>
                <a:gd name="T5" fmla="*/ 3159 h 3159"/>
                <a:gd name="T6" fmla="*/ 56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037" name="Freeform 8"/>
              <p:cNvSpPr>
                <a:spLocks/>
              </p:cNvSpPr>
              <p:nvPr/>
            </p:nvSpPr>
            <p:spPr bwMode="ltGray">
              <a:xfrm>
                <a:off x="1019" y="1155"/>
                <a:ext cx="4739" cy="12"/>
              </a:xfrm>
              <a:custGeom>
                <a:avLst/>
                <a:gdLst>
                  <a:gd name="T0" fmla="*/ 4799 w 4724"/>
                  <a:gd name="T1" fmla="*/ 0 h 12"/>
                  <a:gd name="T2" fmla="*/ 0 w 4724"/>
                  <a:gd name="T3" fmla="*/ 0 h 12"/>
                  <a:gd name="T4" fmla="*/ 0 w 4724"/>
                  <a:gd name="T5" fmla="*/ 12 h 12"/>
                  <a:gd name="T6" fmla="*/ 4799 w 4724"/>
                  <a:gd name="T7" fmla="*/ 12 h 12"/>
                  <a:gd name="T8" fmla="*/ 4799 w 4724"/>
                  <a:gd name="T9" fmla="*/ 0 h 12"/>
                  <a:gd name="T10" fmla="*/ 479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base">
                  <a:spcBef>
                    <a:spcPct val="0"/>
                  </a:spcBef>
                  <a:spcAft>
                    <a:spcPct val="0"/>
                  </a:spcAft>
                  <a:defRPr/>
                </a:pPr>
                <a:endParaRPr lang="tr-TR">
                  <a:solidFill>
                    <a:prstClr val="white"/>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344 w 251"/>
                  <a:gd name="T5" fmla="*/ 12 h 12"/>
                  <a:gd name="T6" fmla="*/ 134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1042" name="Freeform 13"/>
              <p:cNvSpPr>
                <a:spLocks/>
              </p:cNvSpPr>
              <p:nvPr/>
            </p:nvSpPr>
            <p:spPr bwMode="ltGray">
              <a:xfrm>
                <a:off x="767" y="1155"/>
                <a:ext cx="252" cy="12"/>
              </a:xfrm>
              <a:custGeom>
                <a:avLst/>
                <a:gdLst>
                  <a:gd name="T0" fmla="*/ 256 w 251"/>
                  <a:gd name="T1" fmla="*/ 0 h 12"/>
                  <a:gd name="T2" fmla="*/ 0 w 251"/>
                  <a:gd name="T3" fmla="*/ 0 h 12"/>
                  <a:gd name="T4" fmla="*/ 0 w 251"/>
                  <a:gd name="T5" fmla="*/ 12 h 12"/>
                  <a:gd name="T6" fmla="*/ 256 w 251"/>
                  <a:gd name="T7" fmla="*/ 12 h 12"/>
                  <a:gd name="T8" fmla="*/ 256 w 251"/>
                  <a:gd name="T9" fmla="*/ 0 h 12"/>
                  <a:gd name="T10" fmla="*/ 256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prstClr val="white"/>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base">
                  <a:spcBef>
                    <a:spcPct val="0"/>
                  </a:spcBef>
                  <a:spcAft>
                    <a:spcPct val="0"/>
                  </a:spcAft>
                  <a:defRPr/>
                </a:pPr>
                <a:endParaRPr lang="tr-TR">
                  <a:solidFill>
                    <a:prstClr val="white"/>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defRPr/>
            </a:pPr>
            <a:endParaRPr lang="tr-TR">
              <a:solidFill>
                <a:prstClr val="white"/>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defRPr/>
            </a:pPr>
            <a:endParaRPr lang="tr-TR">
              <a:solidFill>
                <a:prstClr val="white"/>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12C2097B-B681-48B1-A481-C6BC1FDCC846}" type="slidenum">
              <a:rPr lang="tr-TR" smtClean="0">
                <a:solidFill>
                  <a:prstClr val="white"/>
                </a:solidFill>
              </a:rPr>
              <a:pPr fontAlgn="base">
                <a:spcBef>
                  <a:spcPct val="0"/>
                </a:spcBef>
                <a:spcAft>
                  <a:spcPct val="0"/>
                </a:spcAft>
              </a:pPr>
              <a:t>‹#›</a:t>
            </a:fld>
            <a:endParaRPr lang="tr-TR" smtClean="0">
              <a:solidFill>
                <a:prstClr val="white"/>
              </a:solidFill>
            </a:endParaRPr>
          </a:p>
        </p:txBody>
      </p:sp>
    </p:spTree>
    <p:extLst>
      <p:ext uri="{BB962C8B-B14F-4D97-AF65-F5344CB8AC3E}">
        <p14:creationId xmlns:p14="http://schemas.microsoft.com/office/powerpoint/2010/main" val="256736928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riheglencesi.com/" TargetMode="External"/><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jpeg"/></Relationships>
</file>

<file path=ppt/slides/_rels/slide7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lnSpcReduction="10000"/>
          </a:bodyPr>
          <a:lstStyle/>
          <a:p>
            <a:pPr marL="36576" indent="0" algn="ctr">
              <a:lnSpc>
                <a:spcPct val="150000"/>
              </a:lnSpc>
              <a:buNone/>
            </a:pPr>
            <a:r>
              <a:rPr lang="tr-TR" sz="4800" b="1" dirty="0" smtClean="0">
                <a:solidFill>
                  <a:srgbClr val="FFFF66"/>
                </a:solidFill>
                <a:cs typeface="Times New Roman" pitchFamily="18" charset="0"/>
              </a:rPr>
              <a:t>OSMANLI EKONOMİSİ</a:t>
            </a:r>
          </a:p>
          <a:p>
            <a:pPr marL="36576" indent="0" algn="ctr">
              <a:lnSpc>
                <a:spcPct val="150000"/>
              </a:lnSpc>
              <a:buNone/>
            </a:pPr>
            <a:endParaRPr lang="tr-TR" sz="4800" b="1" dirty="0" smtClean="0">
              <a:solidFill>
                <a:srgbClr val="FFFF66"/>
              </a:solidFill>
              <a:cs typeface="Times New Roman" pitchFamily="18" charset="0"/>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a:solidFill>
                  <a:srgbClr val="FFFF66"/>
                </a:solidFill>
                <a:latin typeface="Tahoma"/>
              </a:rPr>
              <a:t>ARİF ÖZBEYLİ</a:t>
            </a: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3"/>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08.08.2017</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5" name="Rectangle 3"/>
          <p:cNvSpPr>
            <a:spLocks noGrp="1" noChangeArrowheads="1"/>
          </p:cNvSpPr>
          <p:nvPr>
            <p:ph type="body" idx="1"/>
          </p:nvPr>
        </p:nvSpPr>
        <p:spPr>
          <a:xfrm>
            <a:off x="533400" y="357188"/>
            <a:ext cx="8382000" cy="5738812"/>
          </a:xfrm>
          <a:solidFill>
            <a:srgbClr val="002060"/>
          </a:solidFill>
        </p:spPr>
        <p:txBody>
          <a:bodyPr/>
          <a:lstStyle/>
          <a:p>
            <a:pPr eaLnBrk="1" hangingPunct="1">
              <a:lnSpc>
                <a:spcPct val="150000"/>
              </a:lnSpc>
              <a:spcBef>
                <a:spcPts val="0"/>
              </a:spcBef>
              <a:defRPr/>
            </a:pPr>
            <a:r>
              <a:rPr lang="tr-TR" sz="3600" dirty="0" smtClean="0">
                <a:latin typeface="Times New Roman" pitchFamily="18" charset="0"/>
                <a:cs typeface="Times New Roman" pitchFamily="18" charset="0"/>
              </a:rPr>
              <a:t>  Tımar sistemi içinde toprak tasarrufunda temel ölçü olarak her haneye,</a:t>
            </a:r>
            <a:r>
              <a:rPr lang="tr-TR" sz="3600" dirty="0" smtClean="0">
                <a:latin typeface="Times New Roman" pitchFamily="18" charset="0"/>
              </a:rPr>
              <a:t> </a:t>
            </a:r>
            <a:r>
              <a:rPr lang="tr-TR" sz="3600" dirty="0" smtClean="0">
                <a:latin typeface="Times New Roman" pitchFamily="18" charset="0"/>
                <a:cs typeface="Times New Roman" pitchFamily="18" charset="0"/>
              </a:rPr>
              <a:t>onu besle</a:t>
            </a:r>
            <a:r>
              <a:rPr lang="tr-TR" sz="3600" dirty="0" smtClean="0">
                <a:latin typeface="Times New Roman" pitchFamily="18" charset="0"/>
              </a:rPr>
              <a:t>-</a:t>
            </a:r>
            <a:r>
              <a:rPr lang="tr-TR" sz="3600" dirty="0" err="1" smtClean="0">
                <a:latin typeface="Times New Roman" pitchFamily="18" charset="0"/>
                <a:cs typeface="Times New Roman" pitchFamily="18" charset="0"/>
              </a:rPr>
              <a:t>yecek</a:t>
            </a:r>
            <a:r>
              <a:rPr lang="tr-TR" sz="3600" dirty="0" smtClean="0">
                <a:latin typeface="Times New Roman" pitchFamily="18" charset="0"/>
                <a:cs typeface="Times New Roman" pitchFamily="18" charset="0"/>
              </a:rPr>
              <a:t> büyüklükte bir toprak tahsis edil</a:t>
            </a:r>
            <a:r>
              <a:rPr lang="tr-TR" sz="3600" dirty="0" smtClean="0">
                <a:latin typeface="Times New Roman" pitchFamily="18" charset="0"/>
              </a:rPr>
              <a:t>-</a:t>
            </a:r>
            <a:r>
              <a:rPr lang="tr-TR" sz="3600" dirty="0" err="1" smtClean="0">
                <a:latin typeface="Times New Roman" pitchFamily="18" charset="0"/>
                <a:cs typeface="Times New Roman" pitchFamily="18" charset="0"/>
              </a:rPr>
              <a:t>miştir</a:t>
            </a:r>
            <a:r>
              <a:rPr lang="tr-TR" sz="3600" dirty="0" smtClean="0">
                <a:latin typeface="Times New Roman" pitchFamily="18" charset="0"/>
                <a:cs typeface="Times New Roman" pitchFamily="18" charset="0"/>
              </a:rPr>
              <a:t>. Bu toprak ta </a:t>
            </a:r>
            <a:r>
              <a:rPr lang="tr-TR" sz="3600" b="1" dirty="0" smtClean="0">
                <a:solidFill>
                  <a:srgbClr val="FFFF00"/>
                </a:solidFill>
                <a:latin typeface="Times New Roman" pitchFamily="18" charset="0"/>
                <a:cs typeface="Times New Roman" pitchFamily="18" charset="0"/>
              </a:rPr>
              <a:t>çift</a:t>
            </a:r>
            <a:r>
              <a:rPr lang="tr-TR" sz="3600" dirty="0" smtClean="0">
                <a:latin typeface="Times New Roman" pitchFamily="18" charset="0"/>
                <a:cs typeface="Times New Roman" pitchFamily="18" charset="0"/>
              </a:rPr>
              <a:t> diye adlandırıl</a:t>
            </a:r>
            <a:r>
              <a:rPr lang="tr-TR" sz="3600" dirty="0" smtClean="0">
                <a:latin typeface="Times New Roman" pitchFamily="18" charset="0"/>
              </a:rPr>
              <a:t>-</a:t>
            </a:r>
            <a:r>
              <a:rPr lang="tr-TR" sz="3600" dirty="0" err="1" smtClean="0">
                <a:latin typeface="Times New Roman" pitchFamily="18" charset="0"/>
                <a:cs typeface="Times New Roman" pitchFamily="18" charset="0"/>
              </a:rPr>
              <a:t>mıştır</a:t>
            </a:r>
            <a:r>
              <a:rPr lang="tr-TR" sz="3600" dirty="0" smtClean="0">
                <a:latin typeface="Times New Roman" pitchFamily="18" charset="0"/>
                <a:cs typeface="Times New Roman" pitchFamily="18" charset="0"/>
              </a:rPr>
              <a:t>. </a:t>
            </a:r>
          </a:p>
          <a:p>
            <a:pPr eaLnBrk="1" hangingPunct="1">
              <a:lnSpc>
                <a:spcPct val="150000"/>
              </a:lnSpc>
              <a:spcBef>
                <a:spcPts val="0"/>
              </a:spcBef>
              <a:defRPr/>
            </a:pPr>
            <a:r>
              <a:rPr lang="tr-TR" sz="3600" dirty="0" smtClean="0">
                <a:solidFill>
                  <a:srgbClr val="FFFF00"/>
                </a:solidFill>
                <a:latin typeface="Times New Roman" pitchFamily="18" charset="0"/>
                <a:cs typeface="Times New Roman" pitchFamily="18" charset="0"/>
              </a:rPr>
              <a:t>Not: Ancak 1858 yılında çıkarılan Arazi Kanunnamesi ile özel mülkiyet gelmiştir. </a:t>
            </a:r>
            <a:endParaRPr lang="tr-TR" sz="3600" dirty="0" smtClean="0">
              <a:solidFill>
                <a:srgbClr val="FFFF00"/>
              </a:solidFill>
              <a:latin typeface="Courier New" pitchFamily="49" charset="0"/>
              <a:cs typeface="Times New Roman" pitchFamily="18" charset="0"/>
            </a:endParaRPr>
          </a:p>
          <a:p>
            <a:pPr eaLnBrk="1" hangingPunct="1">
              <a:lnSpc>
                <a:spcPct val="150000"/>
              </a:lnSpc>
              <a:spcBef>
                <a:spcPts val="0"/>
              </a:spcBef>
              <a:defRPr/>
            </a:pPr>
            <a:endParaRPr lang="tr-TR" sz="3600" dirty="0" smtClean="0"/>
          </a:p>
        </p:txBody>
      </p:sp>
    </p:spTree>
    <p:extLst>
      <p:ext uri="{BB962C8B-B14F-4D97-AF65-F5344CB8AC3E}">
        <p14:creationId xmlns:p14="http://schemas.microsoft.com/office/powerpoint/2010/main" val="13709846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Effect transition="in" filter="box(out)">
                                      <p:cBhvr>
                                        <p:cTn id="7" dur="500"/>
                                        <p:tgtEl>
                                          <p:spTgt spid="4485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8515">
                                            <p:txEl>
                                              <p:pRg st="1" end="1"/>
                                            </p:txEl>
                                          </p:spTgt>
                                        </p:tgtEl>
                                        <p:attrNameLst>
                                          <p:attrName>style.visibility</p:attrName>
                                        </p:attrNameLst>
                                      </p:cBhvr>
                                      <p:to>
                                        <p:strVal val="visible"/>
                                      </p:to>
                                    </p:set>
                                    <p:animEffect transition="in" filter="box(out)">
                                      <p:cBhvr>
                                        <p:cTn id="12" dur="500"/>
                                        <p:tgtEl>
                                          <p:spTgt spid="4485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838200" y="609600"/>
            <a:ext cx="8077200" cy="533400"/>
          </a:xfrm>
        </p:spPr>
        <p:txBody>
          <a:bodyPr/>
          <a:lstStyle/>
          <a:p>
            <a:pPr>
              <a:defRPr/>
            </a:pPr>
            <a:r>
              <a:rPr lang="tr-TR" sz="3600">
                <a:latin typeface="Times New Roman" pitchFamily="18" charset="0"/>
                <a:cs typeface="Times New Roman" pitchFamily="18" charset="0"/>
              </a:rPr>
              <a:t>4-TÜKETİM</a:t>
            </a:r>
            <a:r>
              <a:rPr lang="tr-TR" sz="3600">
                <a:latin typeface="Courier New" pitchFamily="49" charset="0"/>
                <a:cs typeface="Times New Roman" pitchFamily="18" charset="0"/>
              </a:rPr>
              <a:t/>
            </a:r>
            <a:br>
              <a:rPr lang="tr-TR" sz="3600">
                <a:latin typeface="Courier New" pitchFamily="49" charset="0"/>
                <a:cs typeface="Times New Roman" pitchFamily="18" charset="0"/>
              </a:rPr>
            </a:br>
            <a:endParaRPr lang="tr-TR" sz="3600">
              <a:latin typeface="Courier New" pitchFamily="49" charset="0"/>
              <a:cs typeface="Times New Roman" pitchFamily="18" charset="0"/>
            </a:endParaRPr>
          </a:p>
        </p:txBody>
      </p:sp>
      <p:sp>
        <p:nvSpPr>
          <p:cNvPr id="517123" name="Rectangle 3"/>
          <p:cNvSpPr>
            <a:spLocks noGrp="1" noChangeArrowheads="1"/>
          </p:cNvSpPr>
          <p:nvPr>
            <p:ph type="body" idx="1"/>
          </p:nvPr>
        </p:nvSpPr>
        <p:spPr>
          <a:xfrm>
            <a:off x="457200" y="1066800"/>
            <a:ext cx="8458200" cy="5241925"/>
          </a:xfrm>
          <a:solidFill>
            <a:schemeClr val="bg2"/>
          </a:solidFill>
        </p:spPr>
        <p:txBody>
          <a:bodyPr/>
          <a:lstStyle/>
          <a:p>
            <a:pPr>
              <a:lnSpc>
                <a:spcPct val="150000"/>
              </a:lnSpc>
              <a:spcBef>
                <a:spcPts val="0"/>
              </a:spcBef>
              <a:defRPr/>
            </a:pPr>
            <a:r>
              <a:rPr lang="tr-TR" dirty="0" smtClean="0">
                <a:latin typeface="Times New Roman" pitchFamily="18" charset="0"/>
                <a:cs typeface="Times New Roman" pitchFamily="18" charset="0"/>
              </a:rPr>
              <a:t>XIX.yüzyıl,Osmanlı </a:t>
            </a:r>
            <a:r>
              <a:rPr lang="tr-TR" dirty="0">
                <a:latin typeface="Times New Roman" pitchFamily="18" charset="0"/>
                <a:cs typeface="Times New Roman" pitchFamily="18" charset="0"/>
              </a:rPr>
              <a:t>Devleti’nin sanayi</a:t>
            </a:r>
            <a:r>
              <a:rPr lang="tr-TR" dirty="0" smtClean="0">
                <a:latin typeface="Times New Roman" pitchFamily="18" charset="0"/>
                <a:cs typeface="Times New Roman" pitchFamily="18" charset="0"/>
              </a:rPr>
              <a:t>, ticaret </a:t>
            </a:r>
            <a:r>
              <a:rPr lang="tr-TR" dirty="0">
                <a:latin typeface="Times New Roman" pitchFamily="18" charset="0"/>
                <a:cs typeface="Times New Roman" pitchFamily="18" charset="0"/>
              </a:rPr>
              <a:t>ilişkilerine</a:t>
            </a:r>
            <a:r>
              <a:rPr lang="tr-TR" dirty="0" smtClean="0">
                <a:latin typeface="Times New Roman" pitchFamily="18" charset="0"/>
                <a:cs typeface="Times New Roman" pitchFamily="18" charset="0"/>
              </a:rPr>
              <a:t>, yukarıda </a:t>
            </a:r>
            <a:r>
              <a:rPr lang="tr-TR" dirty="0">
                <a:latin typeface="Times New Roman" pitchFamily="18" charset="0"/>
                <a:cs typeface="Times New Roman" pitchFamily="18" charset="0"/>
              </a:rPr>
              <a:t>açıklanan olumsuzlukları getirmesine rağmen, toplumu</a:t>
            </a:r>
            <a:r>
              <a:rPr lang="tr-TR" dirty="0" smtClean="0">
                <a:latin typeface="Times New Roman" pitchFamily="18" charset="0"/>
                <a:cs typeface="Times New Roman" pitchFamily="18" charset="0"/>
              </a:rPr>
              <a:t>, dünya </a:t>
            </a:r>
            <a:r>
              <a:rPr lang="tr-TR" dirty="0">
                <a:latin typeface="Times New Roman" pitchFamily="18" charset="0"/>
                <a:cs typeface="Times New Roman" pitchFamily="18" charset="0"/>
              </a:rPr>
              <a:t>ekonomi</a:t>
            </a:r>
            <a:r>
              <a:rPr lang="tr-TR" dirty="0">
                <a:latin typeface="Times New Roman" pitchFamily="18" charset="0"/>
              </a:rPr>
              <a:t>-</a:t>
            </a:r>
            <a:r>
              <a:rPr lang="tr-TR" dirty="0">
                <a:latin typeface="Times New Roman" pitchFamily="18" charset="0"/>
                <a:cs typeface="Times New Roman" pitchFamily="18" charset="0"/>
              </a:rPr>
              <a:t>sinin şartlarına bağlamış ve rahat yaşamaya </a:t>
            </a:r>
            <a:r>
              <a:rPr lang="tr-TR" dirty="0" err="1">
                <a:latin typeface="Times New Roman" pitchFamily="18" charset="0"/>
                <a:cs typeface="Times New Roman" pitchFamily="18" charset="0"/>
              </a:rPr>
              <a:t>yö</a:t>
            </a:r>
            <a:r>
              <a:rPr lang="tr-TR" dirty="0" err="1">
                <a:latin typeface="Times New Roman" pitchFamily="18" charset="0"/>
              </a:rPr>
              <a:t>-</a:t>
            </a:r>
            <a:r>
              <a:rPr lang="tr-TR" dirty="0" err="1">
                <a:latin typeface="Times New Roman" pitchFamily="18" charset="0"/>
                <a:cs typeface="Times New Roman" pitchFamily="18" charset="0"/>
              </a:rPr>
              <a:t>nelik</a:t>
            </a:r>
            <a:r>
              <a:rPr lang="tr-TR" dirty="0">
                <a:latin typeface="Times New Roman" pitchFamily="18" charset="0"/>
                <a:cs typeface="Times New Roman" pitchFamily="18" charset="0"/>
              </a:rPr>
              <a:t> bir tüketim tavrı içine sokmuştur. Toplu</a:t>
            </a:r>
            <a:r>
              <a:rPr lang="tr-TR" dirty="0">
                <a:latin typeface="Times New Roman" pitchFamily="18" charset="0"/>
              </a:rPr>
              <a:t>-</a:t>
            </a:r>
            <a:r>
              <a:rPr lang="tr-TR" dirty="0" err="1">
                <a:latin typeface="Times New Roman" pitchFamily="18" charset="0"/>
                <a:cs typeface="Times New Roman" pitchFamily="18" charset="0"/>
              </a:rPr>
              <a:t>mun</a:t>
            </a:r>
            <a:r>
              <a:rPr lang="tr-TR" dirty="0">
                <a:latin typeface="Times New Roman" pitchFamily="18" charset="0"/>
                <a:cs typeface="Times New Roman" pitchFamily="18" charset="0"/>
              </a:rPr>
              <a:t> çeşitli kesimleri</a:t>
            </a:r>
            <a:r>
              <a:rPr lang="tr-TR" dirty="0" smtClean="0">
                <a:latin typeface="Times New Roman" pitchFamily="18" charset="0"/>
                <a:cs typeface="Times New Roman" pitchFamily="18" charset="0"/>
              </a:rPr>
              <a:t>, asgari </a:t>
            </a:r>
            <a:r>
              <a:rPr lang="tr-TR" dirty="0">
                <a:latin typeface="Times New Roman" pitchFamily="18" charset="0"/>
                <a:cs typeface="Times New Roman" pitchFamily="18" charset="0"/>
              </a:rPr>
              <a:t>hayat standardını tutturma ihtiyacını hissetmiştir.</a:t>
            </a:r>
            <a:endParaRPr lang="tr-TR" dirty="0">
              <a:latin typeface="Courier New" pitchFamily="49" charset="0"/>
              <a:cs typeface="Times New Roman" pitchFamily="18" charset="0"/>
            </a:endParaRPr>
          </a:p>
        </p:txBody>
      </p:sp>
    </p:spTree>
    <p:extLst>
      <p:ext uri="{BB962C8B-B14F-4D97-AF65-F5344CB8AC3E}">
        <p14:creationId xmlns:p14="http://schemas.microsoft.com/office/powerpoint/2010/main" val="104647071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animEffect transition="in" filter="box(out)">
                                      <p:cBhvr>
                                        <p:cTn id="7" dur="500"/>
                                        <p:tgtEl>
                                          <p:spTgt spid="517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0113" y="304800"/>
            <a:ext cx="7710487" cy="1431925"/>
          </a:xfrm>
          <a:solidFill>
            <a:srgbClr val="0070C0"/>
          </a:solidFill>
        </p:spPr>
        <p:txBody>
          <a:bodyPr/>
          <a:lstStyle/>
          <a:p>
            <a:pPr>
              <a:defRPr/>
            </a:pPr>
            <a:r>
              <a:rPr lang="tr-TR" dirty="0" smtClean="0"/>
              <a:t>2012-ÖNLİSANS-KPSS</a:t>
            </a:r>
            <a:endParaRPr lang="tr-TR" dirty="0"/>
          </a:p>
        </p:txBody>
      </p:sp>
      <p:pic>
        <p:nvPicPr>
          <p:cNvPr id="102403" name="Picture 2"/>
          <p:cNvPicPr>
            <a:picLocks noChangeAspect="1" noChangeArrowheads="1"/>
          </p:cNvPicPr>
          <p:nvPr/>
        </p:nvPicPr>
        <p:blipFill>
          <a:blip r:embed="rId2">
            <a:extLst>
              <a:ext uri="{28A0092B-C50C-407E-A947-70E740481C1C}">
                <a14:useLocalDpi xmlns:a14="http://schemas.microsoft.com/office/drawing/2010/main" val="0"/>
              </a:ext>
            </a:extLst>
          </a:blip>
          <a:srcRect l="8589" t="13889" r="50024" b="50000"/>
          <a:stretch>
            <a:fillRect/>
          </a:stretch>
        </p:blipFill>
        <p:spPr bwMode="auto">
          <a:xfrm>
            <a:off x="876300" y="2133600"/>
            <a:ext cx="77057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48380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a:t>
            </a:r>
            <a:endParaRPr lang="tr-TR" dirty="0"/>
          </a:p>
        </p:txBody>
      </p:sp>
    </p:spTree>
    <p:extLst>
      <p:ext uri="{BB962C8B-B14F-4D97-AF65-F5344CB8AC3E}">
        <p14:creationId xmlns:p14="http://schemas.microsoft.com/office/powerpoint/2010/main" val="139713401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188" y="304800"/>
            <a:ext cx="7999412" cy="1431925"/>
          </a:xfrm>
          <a:solidFill>
            <a:schemeClr val="bg1"/>
          </a:solidFill>
        </p:spPr>
        <p:txBody>
          <a:bodyPr/>
          <a:lstStyle/>
          <a:p>
            <a:pPr algn="ctr">
              <a:defRPr/>
            </a:pPr>
            <a:r>
              <a:rPr lang="tr-TR" dirty="0" smtClean="0"/>
              <a:t>2010-LİSANS KPSS</a:t>
            </a:r>
            <a:endParaRPr lang="tr-TR" dirty="0"/>
          </a:p>
        </p:txBody>
      </p:sp>
      <p:pic>
        <p:nvPicPr>
          <p:cNvPr id="103427" name="Picture 2"/>
          <p:cNvPicPr>
            <a:picLocks noChangeAspect="1" noChangeArrowheads="1"/>
          </p:cNvPicPr>
          <p:nvPr/>
        </p:nvPicPr>
        <p:blipFill>
          <a:blip r:embed="rId2">
            <a:extLst>
              <a:ext uri="{28A0092B-C50C-407E-A947-70E740481C1C}">
                <a14:useLocalDpi xmlns:a14="http://schemas.microsoft.com/office/drawing/2010/main" val="0"/>
              </a:ext>
            </a:extLst>
          </a:blip>
          <a:srcRect l="43172" t="32143" r="21579" b="16270"/>
          <a:stretch>
            <a:fillRect/>
          </a:stretch>
        </p:blipFill>
        <p:spPr bwMode="auto">
          <a:xfrm>
            <a:off x="684213" y="1916113"/>
            <a:ext cx="76327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36461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a:t>
            </a:r>
            <a:endParaRPr lang="tr-TR" dirty="0"/>
          </a:p>
        </p:txBody>
      </p:sp>
    </p:spTree>
    <p:extLst>
      <p:ext uri="{BB962C8B-B14F-4D97-AF65-F5344CB8AC3E}">
        <p14:creationId xmlns:p14="http://schemas.microsoft.com/office/powerpoint/2010/main" val="4928395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283450" cy="1431925"/>
          </a:xfrm>
          <a:solidFill>
            <a:srgbClr val="002060"/>
          </a:solidFill>
        </p:spPr>
        <p:txBody>
          <a:bodyPr/>
          <a:lstStyle/>
          <a:p>
            <a:pPr algn="ctr">
              <a:defRPr/>
            </a:pPr>
            <a:r>
              <a:rPr lang="tr-TR" dirty="0" smtClean="0"/>
              <a:t>2008-LİSANS KPSS</a:t>
            </a:r>
            <a:endParaRPr lang="tr-TR" dirty="0"/>
          </a:p>
        </p:txBody>
      </p:sp>
      <p:pic>
        <p:nvPicPr>
          <p:cNvPr id="104451" name="Picture 2"/>
          <p:cNvPicPr>
            <a:picLocks noChangeAspect="1" noChangeArrowheads="1"/>
          </p:cNvPicPr>
          <p:nvPr/>
        </p:nvPicPr>
        <p:blipFill>
          <a:blip r:embed="rId2">
            <a:extLst>
              <a:ext uri="{28A0092B-C50C-407E-A947-70E740481C1C}">
                <a14:useLocalDpi xmlns:a14="http://schemas.microsoft.com/office/drawing/2010/main" val="0"/>
              </a:ext>
            </a:extLst>
          </a:blip>
          <a:srcRect l="42947" t="28571" r="22917" b="33134"/>
          <a:stretch>
            <a:fillRect/>
          </a:stretch>
        </p:blipFill>
        <p:spPr bwMode="auto">
          <a:xfrm>
            <a:off x="1042988" y="1731963"/>
            <a:ext cx="730726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49578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t>
            </a:r>
            <a:r>
              <a:rPr lang="tr-TR" dirty="0" smtClean="0"/>
              <a:t>C</a:t>
            </a:r>
            <a:endParaRPr lang="tr-TR" dirty="0"/>
          </a:p>
        </p:txBody>
      </p:sp>
    </p:spTree>
    <p:extLst>
      <p:ext uri="{BB962C8B-B14F-4D97-AF65-F5344CB8AC3E}">
        <p14:creationId xmlns:p14="http://schemas.microsoft.com/office/powerpoint/2010/main" val="35505239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2060"/>
          </a:solidFill>
        </p:spPr>
        <p:txBody>
          <a:bodyPr/>
          <a:lstStyle/>
          <a:p>
            <a:pPr>
              <a:defRPr/>
            </a:pPr>
            <a:r>
              <a:rPr lang="tr-TR" sz="3600" dirty="0" smtClean="0"/>
              <a:t>2008-ORTAÖĞRETİM KPSS</a:t>
            </a:r>
            <a:endParaRPr lang="tr-TR" sz="3600" dirty="0"/>
          </a:p>
        </p:txBody>
      </p:sp>
      <p:pic>
        <p:nvPicPr>
          <p:cNvPr id="105475" name="Picture 2"/>
          <p:cNvPicPr>
            <a:picLocks noChangeAspect="1" noChangeArrowheads="1"/>
          </p:cNvPicPr>
          <p:nvPr/>
        </p:nvPicPr>
        <p:blipFill>
          <a:blip r:embed="rId2">
            <a:extLst>
              <a:ext uri="{28A0092B-C50C-407E-A947-70E740481C1C}">
                <a14:useLocalDpi xmlns:a14="http://schemas.microsoft.com/office/drawing/2010/main" val="0"/>
              </a:ext>
            </a:extLst>
          </a:blip>
          <a:srcRect l="42725" t="24008" r="22472" b="26785"/>
          <a:stretch>
            <a:fillRect/>
          </a:stretch>
        </p:blipFill>
        <p:spPr bwMode="auto">
          <a:xfrm>
            <a:off x="1258888" y="1989138"/>
            <a:ext cx="7058025"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2157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t>
            </a:r>
            <a:r>
              <a:rPr lang="tr-TR" dirty="0" smtClean="0"/>
              <a:t>C</a:t>
            </a:r>
            <a:endParaRPr lang="tr-TR" dirty="0"/>
          </a:p>
        </p:txBody>
      </p:sp>
    </p:spTree>
    <p:extLst>
      <p:ext uri="{BB962C8B-B14F-4D97-AF65-F5344CB8AC3E}">
        <p14:creationId xmlns:p14="http://schemas.microsoft.com/office/powerpoint/2010/main" val="145607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8579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lumMod val="75000"/>
            </a:schemeClr>
          </a:solidFill>
        </p:spPr>
        <p:txBody>
          <a:bodyPr/>
          <a:lstStyle/>
          <a:p>
            <a:pPr>
              <a:defRPr/>
            </a:pPr>
            <a:r>
              <a:rPr lang="tr-TR" dirty="0" smtClean="0"/>
              <a:t>2008-2-LYS</a:t>
            </a:r>
            <a:endParaRPr lang="tr-TR" dirty="0"/>
          </a:p>
        </p:txBody>
      </p:sp>
      <p:pic>
        <p:nvPicPr>
          <p:cNvPr id="14339" name="3 Resim"/>
          <p:cNvPicPr>
            <a:picLocks noChangeAspect="1" noChangeArrowheads="1"/>
          </p:cNvPicPr>
          <p:nvPr/>
        </p:nvPicPr>
        <p:blipFill>
          <a:blip r:embed="rId2">
            <a:extLst>
              <a:ext uri="{28A0092B-C50C-407E-A947-70E740481C1C}">
                <a14:useLocalDpi xmlns:a14="http://schemas.microsoft.com/office/drawing/2010/main" val="0"/>
              </a:ext>
            </a:extLst>
          </a:blip>
          <a:srcRect l="11571" t="46471" r="49091" b="15881"/>
          <a:stretch>
            <a:fillRect/>
          </a:stretch>
        </p:blipFill>
        <p:spPr bwMode="auto">
          <a:xfrm>
            <a:off x="1143000" y="1928813"/>
            <a:ext cx="7429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854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a:t>
            </a:r>
            <a:endParaRPr lang="tr-TR" dirty="0"/>
          </a:p>
        </p:txBody>
      </p:sp>
    </p:spTree>
    <p:extLst>
      <p:ext uri="{BB962C8B-B14F-4D97-AF65-F5344CB8AC3E}">
        <p14:creationId xmlns:p14="http://schemas.microsoft.com/office/powerpoint/2010/main" val="23614749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395288" y="304800"/>
            <a:ext cx="8569325" cy="1266825"/>
          </a:xfrm>
          <a:solidFill>
            <a:schemeClr val="accent1">
              <a:lumMod val="50000"/>
            </a:schemeClr>
          </a:solidFill>
        </p:spPr>
        <p:txBody>
          <a:bodyPr>
            <a:normAutofit fontScale="90000"/>
          </a:bodyPr>
          <a:lstStyle/>
          <a:p>
            <a:pPr eaLnBrk="1" hangingPunct="1">
              <a:defRPr/>
            </a:pPr>
            <a:r>
              <a:rPr lang="tr-TR" sz="3200" dirty="0">
                <a:latin typeface="Times New Roman" pitchFamily="18" charset="0"/>
                <a:cs typeface="Times New Roman" pitchFamily="18" charset="0"/>
              </a:rPr>
              <a:t>C-OSMANLI DEVLETİNDE ÜRETİM</a:t>
            </a:r>
            <a:r>
              <a:rPr lang="tr-TR" sz="3200" dirty="0">
                <a:latin typeface="Times New Roman" pitchFamily="18" charset="0"/>
              </a:rPr>
              <a:t/>
            </a:r>
            <a:br>
              <a:rPr lang="tr-TR" sz="3200" dirty="0">
                <a:latin typeface="Times New Roman" pitchFamily="18" charset="0"/>
              </a:rPr>
            </a:br>
            <a:r>
              <a:rPr lang="tr-TR" sz="3200" dirty="0" smtClean="0">
                <a:latin typeface="Times New Roman" pitchFamily="18" charset="0"/>
                <a:cs typeface="Times New Roman" pitchFamily="18" charset="0"/>
              </a:rPr>
              <a:t>1-TARIM </a:t>
            </a:r>
            <a:r>
              <a:rPr lang="tr-TR" sz="3200" dirty="0">
                <a:latin typeface="Courier New" pitchFamily="49" charset="0"/>
                <a:cs typeface="Times New Roman" pitchFamily="18" charset="0"/>
              </a:rPr>
              <a:t/>
            </a:r>
            <a:br>
              <a:rPr lang="tr-TR" sz="3200" dirty="0">
                <a:latin typeface="Courier New" pitchFamily="49" charset="0"/>
                <a:cs typeface="Times New Roman" pitchFamily="18" charset="0"/>
              </a:rPr>
            </a:br>
            <a:endParaRPr lang="tr-TR" sz="3200" dirty="0">
              <a:latin typeface="Courier New" pitchFamily="49" charset="0"/>
              <a:cs typeface="Times New Roman" pitchFamily="18" charset="0"/>
            </a:endParaRPr>
          </a:p>
        </p:txBody>
      </p:sp>
      <p:sp>
        <p:nvSpPr>
          <p:cNvPr id="456707" name="Rectangle 3"/>
          <p:cNvSpPr>
            <a:spLocks noGrp="1" noChangeArrowheads="1"/>
          </p:cNvSpPr>
          <p:nvPr>
            <p:ph type="body" idx="1"/>
          </p:nvPr>
        </p:nvSpPr>
        <p:spPr>
          <a:xfrm>
            <a:off x="304800" y="1428750"/>
            <a:ext cx="8610600" cy="4972050"/>
          </a:xfrm>
          <a:solidFill>
            <a:schemeClr val="accent6">
              <a:lumMod val="50000"/>
            </a:schemeClr>
          </a:solidFill>
        </p:spPr>
        <p:txBody>
          <a:bodyPr/>
          <a:lstStyle/>
          <a:p>
            <a:pPr eaLnBrk="1" hangingPunct="1">
              <a:lnSpc>
                <a:spcPct val="150000"/>
              </a:lnSpc>
              <a:spcBef>
                <a:spcPts val="0"/>
              </a:spcBef>
              <a:defRPr/>
            </a:pPr>
            <a:r>
              <a:rPr lang="tr-TR" sz="2400" dirty="0" smtClean="0">
                <a:latin typeface="Times New Roman" pitchFamily="18" charset="0"/>
                <a:cs typeface="Times New Roman" pitchFamily="18" charset="0"/>
              </a:rPr>
              <a:t>    Osmanlı ekonomisinin en önemli sektörü tarımdır. 17. yüzyılın başlarına kadar Osmanlı devleti tarım ürünleri bakımından kendine yeten bir ülkeydi. Ancak, zaman zaman karşılaşılan kuraklık, sel,isyanlar, göçler,ve tımar sisteminin bozulması üretim kayıplarına neden olmuştur.  Özellikle hububat, bağ bahçe </a:t>
            </a:r>
            <a:r>
              <a:rPr lang="tr-TR" sz="2400" dirty="0" err="1" smtClean="0">
                <a:latin typeface="Times New Roman" pitchFamily="18" charset="0"/>
                <a:cs typeface="Times New Roman" pitchFamily="18" charset="0"/>
              </a:rPr>
              <a:t>ziraâti</a:t>
            </a:r>
            <a:r>
              <a:rPr lang="tr-TR" sz="2400" dirty="0" smtClean="0">
                <a:latin typeface="Times New Roman" pitchFamily="18" charset="0"/>
                <a:cs typeface="Times New Roman" pitchFamily="18" charset="0"/>
              </a:rPr>
              <a:t> ön plandayken, 18. Yüzyıldan itibaren Avrupa'da sanayinin gelişmesi doğrultusunda tütün, pamuk gibi sanayi bitkilerinin üretimi önem kazanmıştır. </a:t>
            </a:r>
            <a:endParaRPr lang="tr-TR" sz="2400" dirty="0" smtClean="0"/>
          </a:p>
        </p:txBody>
      </p:sp>
    </p:spTree>
    <p:extLst>
      <p:ext uri="{BB962C8B-B14F-4D97-AF65-F5344CB8AC3E}">
        <p14:creationId xmlns:p14="http://schemas.microsoft.com/office/powerpoint/2010/main" val="1962025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animEffect transition="in" filter="box(out)">
                                      <p:cBhvr>
                                        <p:cTn id="7" dur="500"/>
                                        <p:tgtEl>
                                          <p:spTgt spid="4567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1" name="Rectangle 3"/>
          <p:cNvSpPr>
            <a:spLocks noGrp="1" noChangeArrowheads="1"/>
          </p:cNvSpPr>
          <p:nvPr>
            <p:ph type="body" idx="1"/>
          </p:nvPr>
        </p:nvSpPr>
        <p:spPr>
          <a:xfrm>
            <a:off x="533400" y="1524000"/>
            <a:ext cx="8382000" cy="4572000"/>
          </a:xfrm>
          <a:solidFill>
            <a:schemeClr val="accent6">
              <a:lumMod val="50000"/>
            </a:schemeClr>
          </a:solidFill>
        </p:spPr>
        <p:txBody>
          <a:bodyPr/>
          <a:lstStyle/>
          <a:p>
            <a:pPr eaLnBrk="1" hangingPunct="1">
              <a:lnSpc>
                <a:spcPct val="150000"/>
              </a:lnSpc>
              <a:spcBef>
                <a:spcPts val="0"/>
              </a:spcBef>
              <a:defRPr/>
            </a:pPr>
            <a:r>
              <a:rPr lang="tr-TR" dirty="0" smtClean="0">
                <a:latin typeface="Times New Roman" pitchFamily="18" charset="0"/>
                <a:cs typeface="Times New Roman" pitchFamily="18" charset="0"/>
              </a:rPr>
              <a:t>Ayrıca Avrupa'nın tarım ürünü ihtiyacı artınca Osmanlı Devletinde </a:t>
            </a:r>
            <a:r>
              <a:rPr lang="tr-TR" dirty="0" smtClean="0">
                <a:solidFill>
                  <a:srgbClr val="FFFF00"/>
                </a:solidFill>
                <a:latin typeface="Times New Roman" pitchFamily="18" charset="0"/>
                <a:cs typeface="Times New Roman" pitchFamily="18" charset="0"/>
              </a:rPr>
              <a:t>GEÇİMLİLİK </a:t>
            </a:r>
            <a:r>
              <a:rPr lang="tr-TR" dirty="0" smtClean="0">
                <a:latin typeface="Times New Roman" pitchFamily="18" charset="0"/>
                <a:cs typeface="Times New Roman" pitchFamily="18" charset="0"/>
              </a:rPr>
              <a:t>düzeyde üretimden </a:t>
            </a:r>
            <a:r>
              <a:rPr lang="tr-TR" dirty="0" smtClean="0">
                <a:solidFill>
                  <a:srgbClr val="FFFF00"/>
                </a:solidFill>
                <a:latin typeface="Times New Roman" pitchFamily="18" charset="0"/>
                <a:cs typeface="Times New Roman" pitchFamily="18" charset="0"/>
              </a:rPr>
              <a:t>PAZAR EKONOMİSİ‘</a:t>
            </a:r>
            <a:r>
              <a:rPr lang="tr-TR" dirty="0" err="1" smtClean="0">
                <a:latin typeface="Times New Roman" pitchFamily="18" charset="0"/>
                <a:cs typeface="Times New Roman" pitchFamily="18" charset="0"/>
              </a:rPr>
              <a:t>nin</a:t>
            </a:r>
            <a:r>
              <a:rPr lang="tr-TR" dirty="0" smtClean="0">
                <a:latin typeface="Times New Roman" pitchFamily="18" charset="0"/>
                <a:cs typeface="Times New Roman" pitchFamily="18" charset="0"/>
              </a:rPr>
              <a:t> ihtiyaçlarını karşılayacak bir üretim düzeyine gelinmiştir.</a:t>
            </a:r>
            <a:endParaRPr lang="tr-TR" dirty="0" smtClean="0">
              <a:latin typeface="Courier New" pitchFamily="49" charset="0"/>
              <a:cs typeface="Times New Roman" pitchFamily="18" charset="0"/>
            </a:endParaRPr>
          </a:p>
          <a:p>
            <a:pPr eaLnBrk="1" hangingPunct="1">
              <a:defRPr/>
            </a:pPr>
            <a:endParaRPr lang="tr-TR" dirty="0" smtClean="0"/>
          </a:p>
        </p:txBody>
      </p:sp>
    </p:spTree>
    <p:extLst>
      <p:ext uri="{BB962C8B-B14F-4D97-AF65-F5344CB8AC3E}">
        <p14:creationId xmlns:p14="http://schemas.microsoft.com/office/powerpoint/2010/main" val="1954540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animEffect transition="in" filter="box(out)">
                                      <p:cBhvr>
                                        <p:cTn id="7" dur="500"/>
                                        <p:tgtEl>
                                          <p:spTgt spid="4577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1066800" y="304800"/>
            <a:ext cx="7848600" cy="914400"/>
          </a:xfrm>
        </p:spPr>
        <p:txBody>
          <a:bodyPr>
            <a:normAutofit fontScale="90000"/>
          </a:bodyPr>
          <a:lstStyle/>
          <a:p>
            <a:pPr eaLnBrk="1" hangingPunct="1">
              <a:defRPr/>
            </a:pPr>
            <a:r>
              <a:rPr lang="tr-TR" sz="3200">
                <a:latin typeface="Times New Roman" pitchFamily="18" charset="0"/>
                <a:cs typeface="Times New Roman" pitchFamily="18" charset="0"/>
              </a:rPr>
              <a:t>2-HAYVANCILIK</a:t>
            </a:r>
            <a:r>
              <a:rPr lang="tr-TR" sz="3200">
                <a:latin typeface="Courier New" pitchFamily="49" charset="0"/>
                <a:cs typeface="Times New Roman" pitchFamily="18" charset="0"/>
              </a:rPr>
              <a:t/>
            </a:r>
            <a:br>
              <a:rPr lang="tr-TR" sz="3200">
                <a:latin typeface="Courier New" pitchFamily="49" charset="0"/>
                <a:cs typeface="Times New Roman" pitchFamily="18" charset="0"/>
              </a:rPr>
            </a:br>
            <a:endParaRPr lang="tr-TR" sz="3200">
              <a:latin typeface="Courier New" pitchFamily="49" charset="0"/>
              <a:cs typeface="Times New Roman" pitchFamily="18" charset="0"/>
            </a:endParaRPr>
          </a:p>
        </p:txBody>
      </p:sp>
      <p:sp>
        <p:nvSpPr>
          <p:cNvPr id="458755" name="Rectangle 3"/>
          <p:cNvSpPr>
            <a:spLocks noGrp="1" noChangeArrowheads="1"/>
          </p:cNvSpPr>
          <p:nvPr>
            <p:ph type="body" idx="1"/>
          </p:nvPr>
        </p:nvSpPr>
        <p:spPr>
          <a:xfrm>
            <a:off x="533400" y="1295400"/>
            <a:ext cx="8382000" cy="5181600"/>
          </a:xfrm>
          <a:solidFill>
            <a:schemeClr val="accent6">
              <a:lumMod val="50000"/>
            </a:schemeClr>
          </a:solidFill>
        </p:spPr>
        <p:txBody>
          <a:bodyPr/>
          <a:lstStyle/>
          <a:p>
            <a:pPr eaLnBrk="1" hangingPunct="1">
              <a:lnSpc>
                <a:spcPct val="150000"/>
              </a:lnSpc>
              <a:defRPr/>
            </a:pPr>
            <a:r>
              <a:rPr lang="tr-TR" sz="2800" dirty="0" smtClean="0">
                <a:latin typeface="Times New Roman" pitchFamily="18" charset="0"/>
                <a:cs typeface="Times New Roman" pitchFamily="18" charset="0"/>
              </a:rPr>
              <a:t>    Hayvancılık,tarım ekonomisinin ve genel ekonominin önemli unsurlarından biridir. Genel olarak göçebelerin uğraşı olsa da,</a:t>
            </a:r>
            <a:r>
              <a:rPr lang="tr-TR" sz="2800" dirty="0" smtClean="0">
                <a:latin typeface="Times New Roman" pitchFamily="18" charset="0"/>
              </a:rPr>
              <a:t> </a:t>
            </a:r>
            <a:r>
              <a:rPr lang="tr-TR" sz="2800" dirty="0" smtClean="0">
                <a:latin typeface="Times New Roman" pitchFamily="18" charset="0"/>
                <a:cs typeface="Times New Roman" pitchFamily="18" charset="0"/>
              </a:rPr>
              <a:t>köylüler de bu alanda önemli bir rol üstlenmişlerdir. Sadece göçebelerden alınan </a:t>
            </a:r>
            <a:r>
              <a:rPr lang="tr-TR" sz="2800" dirty="0" err="1" smtClean="0">
                <a:latin typeface="Times New Roman" pitchFamily="18" charset="0"/>
                <a:cs typeface="Times New Roman" pitchFamily="18" charset="0"/>
              </a:rPr>
              <a:t>resm</a:t>
            </a:r>
            <a:r>
              <a:rPr lang="tr-TR" sz="2800" dirty="0" smtClean="0">
                <a:latin typeface="Times New Roman" pitchFamily="18" charset="0"/>
                <a:cs typeface="Times New Roman" pitchFamily="18" charset="0"/>
              </a:rPr>
              <a:t>-i yaylak ve resmi kışlak yerine,</a:t>
            </a:r>
            <a:r>
              <a:rPr lang="tr-TR" sz="2800" dirty="0" smtClean="0">
                <a:latin typeface="Times New Roman" pitchFamily="18" charset="0"/>
              </a:rPr>
              <a:t> </a:t>
            </a:r>
            <a:r>
              <a:rPr lang="tr-TR" sz="2800" dirty="0" smtClean="0">
                <a:latin typeface="Times New Roman" pitchFamily="18" charset="0"/>
                <a:cs typeface="Times New Roman" pitchFamily="18" charset="0"/>
              </a:rPr>
              <a:t>hayvan besleyen herkesten </a:t>
            </a:r>
            <a:r>
              <a:rPr lang="tr-TR" sz="2800" b="1" dirty="0" smtClean="0">
                <a:solidFill>
                  <a:srgbClr val="FFFF00"/>
                </a:solidFill>
                <a:latin typeface="Times New Roman" pitchFamily="18" charset="0"/>
                <a:cs typeface="Times New Roman" pitchFamily="18" charset="0"/>
              </a:rPr>
              <a:t>adet-i ağnam </a:t>
            </a:r>
            <a:r>
              <a:rPr lang="tr-TR" sz="2800" dirty="0" smtClean="0">
                <a:latin typeface="Times New Roman" pitchFamily="18" charset="0"/>
                <a:cs typeface="Times New Roman" pitchFamily="18" charset="0"/>
              </a:rPr>
              <a:t>de</a:t>
            </a:r>
            <a:r>
              <a:rPr lang="tr-TR" sz="2800" dirty="0" smtClean="0">
                <a:latin typeface="Times New Roman" pitchFamily="18" charset="0"/>
              </a:rPr>
              <a:t>-</a:t>
            </a:r>
            <a:r>
              <a:rPr lang="tr-TR" sz="2800" dirty="0" smtClean="0">
                <a:latin typeface="Times New Roman" pitchFamily="18" charset="0"/>
                <a:cs typeface="Times New Roman" pitchFamily="18" charset="0"/>
              </a:rPr>
              <a:t>nen vergi alınıyordu.</a:t>
            </a:r>
            <a:endParaRPr lang="tr-TR" sz="2800" dirty="0" smtClean="0">
              <a:latin typeface="Courier New" pitchFamily="49" charset="0"/>
              <a:cs typeface="Times New Roman" pitchFamily="18" charset="0"/>
            </a:endParaRPr>
          </a:p>
          <a:p>
            <a:pPr eaLnBrk="1" hangingPunct="1">
              <a:defRPr/>
            </a:pPr>
            <a:endParaRPr lang="tr-TR" sz="3600" dirty="0" smtClean="0"/>
          </a:p>
        </p:txBody>
      </p:sp>
    </p:spTree>
    <p:extLst>
      <p:ext uri="{BB962C8B-B14F-4D97-AF65-F5344CB8AC3E}">
        <p14:creationId xmlns:p14="http://schemas.microsoft.com/office/powerpoint/2010/main" val="422261269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Effect transition="in" filter="box(out)">
                                      <p:cBhvr>
                                        <p:cTn id="7" dur="500"/>
                                        <p:tgtEl>
                                          <p:spTgt spid="4587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9779" name="Rectangle 3"/>
          <p:cNvSpPr>
            <a:spLocks noGrp="1" noChangeArrowheads="1"/>
          </p:cNvSpPr>
          <p:nvPr>
            <p:ph type="body" idx="1"/>
          </p:nvPr>
        </p:nvSpPr>
        <p:spPr>
          <a:xfrm>
            <a:off x="228600" y="381000"/>
            <a:ext cx="8686800" cy="6072188"/>
          </a:xfrm>
          <a:solidFill>
            <a:schemeClr val="accent6">
              <a:lumMod val="50000"/>
            </a:schemeClr>
          </a:solidFill>
        </p:spPr>
        <p:txBody>
          <a:bodyPr/>
          <a:lstStyle/>
          <a:p>
            <a:pPr eaLnBrk="1" hangingPunct="1">
              <a:defRPr/>
            </a:pPr>
            <a:r>
              <a:rPr lang="tr-TR" b="1" dirty="0" smtClean="0">
                <a:solidFill>
                  <a:schemeClr val="tx2"/>
                </a:solidFill>
                <a:latin typeface="Times New Roman" pitchFamily="18" charset="0"/>
                <a:cs typeface="Times New Roman" pitchFamily="18" charset="0"/>
              </a:rPr>
              <a:t>Hayvancılığın Osmanlı ekonomisine katkıları şunlardı:</a:t>
            </a:r>
            <a:endParaRPr lang="tr-TR" b="1" dirty="0" smtClean="0">
              <a:solidFill>
                <a:schemeClr val="tx2"/>
              </a:solidFill>
              <a:latin typeface="Courier New" pitchFamily="49" charset="0"/>
              <a:cs typeface="Times New Roman" pitchFamily="18" charset="0"/>
            </a:endParaRPr>
          </a:p>
          <a:p>
            <a:pPr eaLnBrk="1" hangingPunct="1">
              <a:lnSpc>
                <a:spcPct val="150000"/>
              </a:lnSpc>
              <a:spcBef>
                <a:spcPts val="0"/>
              </a:spcBef>
              <a:defRPr/>
            </a:pPr>
            <a:r>
              <a:rPr lang="tr-TR" b="1" dirty="0" smtClean="0">
                <a:latin typeface="Times New Roman" pitchFamily="18" charset="0"/>
                <a:cs typeface="Times New Roman" pitchFamily="18" charset="0"/>
              </a:rPr>
              <a:t>1)-Tarım alanında : </a:t>
            </a:r>
            <a:r>
              <a:rPr lang="tr-TR" dirty="0" smtClean="0">
                <a:latin typeface="Times New Roman" pitchFamily="18" charset="0"/>
                <a:cs typeface="Times New Roman" pitchFamily="18" charset="0"/>
              </a:rPr>
              <a:t>Toprakları ekmek için öküz, manda gibi hayvanlardan yararlanılıyordu.</a:t>
            </a:r>
            <a:endParaRPr lang="tr-TR" dirty="0" smtClean="0">
              <a:latin typeface="Courier New" pitchFamily="49" charset="0"/>
              <a:cs typeface="Times New Roman" pitchFamily="18" charset="0"/>
            </a:endParaRPr>
          </a:p>
          <a:p>
            <a:pPr eaLnBrk="1" hangingPunct="1">
              <a:lnSpc>
                <a:spcPct val="150000"/>
              </a:lnSpc>
              <a:spcBef>
                <a:spcPts val="0"/>
              </a:spcBef>
              <a:defRPr/>
            </a:pPr>
            <a:r>
              <a:rPr lang="tr-TR" b="1" dirty="0" smtClean="0">
                <a:latin typeface="Times New Roman" pitchFamily="18" charset="0"/>
                <a:cs typeface="Times New Roman" pitchFamily="18" charset="0"/>
              </a:rPr>
              <a:t> 2)-Gıda alanında  :</a:t>
            </a:r>
            <a:r>
              <a:rPr lang="tr-TR" dirty="0" smtClean="0">
                <a:latin typeface="Times New Roman" pitchFamily="18" charset="0"/>
                <a:cs typeface="Times New Roman" pitchFamily="18" charset="0"/>
              </a:rPr>
              <a:t> Etinden yağından,</a:t>
            </a:r>
            <a:r>
              <a:rPr lang="tr-TR" dirty="0" smtClean="0">
                <a:latin typeface="Times New Roman" pitchFamily="18" charset="0"/>
              </a:rPr>
              <a:t> </a:t>
            </a:r>
            <a:r>
              <a:rPr lang="tr-TR" dirty="0" smtClean="0">
                <a:latin typeface="Times New Roman" pitchFamily="18" charset="0"/>
                <a:cs typeface="Times New Roman" pitchFamily="18" charset="0"/>
              </a:rPr>
              <a:t>sütünden yararlanılıyordu.</a:t>
            </a:r>
            <a:endParaRPr lang="tr-TR" dirty="0" smtClean="0">
              <a:latin typeface="Courier New" pitchFamily="49" charset="0"/>
              <a:cs typeface="Times New Roman" pitchFamily="18" charset="0"/>
            </a:endParaRPr>
          </a:p>
          <a:p>
            <a:pPr eaLnBrk="1" hangingPunct="1">
              <a:lnSpc>
                <a:spcPct val="150000"/>
              </a:lnSpc>
              <a:spcBef>
                <a:spcPts val="0"/>
              </a:spcBef>
              <a:defRPr/>
            </a:pP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3)-Sanayi alanında:</a:t>
            </a:r>
            <a:r>
              <a:rPr lang="tr-TR" dirty="0" smtClean="0">
                <a:latin typeface="Times New Roman" pitchFamily="18" charset="0"/>
                <a:cs typeface="Times New Roman" pitchFamily="18" charset="0"/>
              </a:rPr>
              <a:t> Yünü ve derisi giyim, do</a:t>
            </a:r>
            <a:r>
              <a:rPr lang="tr-TR" dirty="0" smtClean="0">
                <a:latin typeface="Times New Roman" pitchFamily="18" charset="0"/>
              </a:rPr>
              <a:t>-</a:t>
            </a:r>
            <a:r>
              <a:rPr lang="tr-TR" dirty="0" smtClean="0">
                <a:latin typeface="Times New Roman" pitchFamily="18" charset="0"/>
                <a:cs typeface="Times New Roman" pitchFamily="18" charset="0"/>
              </a:rPr>
              <a:t>kuma ve ayakkabı üretiminde hammadde olarak kullanılıyordu. </a:t>
            </a:r>
            <a:endParaRPr lang="tr-TR" dirty="0" smtClean="0"/>
          </a:p>
        </p:txBody>
      </p:sp>
    </p:spTree>
    <p:extLst>
      <p:ext uri="{BB962C8B-B14F-4D97-AF65-F5344CB8AC3E}">
        <p14:creationId xmlns:p14="http://schemas.microsoft.com/office/powerpoint/2010/main" val="31711561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Effect transition="in" filter="box(out)">
                                      <p:cBhvr>
                                        <p:cTn id="7" dur="500"/>
                                        <p:tgtEl>
                                          <p:spTgt spid="4597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9779">
                                            <p:txEl>
                                              <p:pRg st="1" end="1"/>
                                            </p:txEl>
                                          </p:spTgt>
                                        </p:tgtEl>
                                        <p:attrNameLst>
                                          <p:attrName>style.visibility</p:attrName>
                                        </p:attrNameLst>
                                      </p:cBhvr>
                                      <p:to>
                                        <p:strVal val="visible"/>
                                      </p:to>
                                    </p:set>
                                    <p:animEffect transition="in" filter="box(out)">
                                      <p:cBhvr>
                                        <p:cTn id="12" dur="500"/>
                                        <p:tgtEl>
                                          <p:spTgt spid="4597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59779">
                                            <p:txEl>
                                              <p:pRg st="2" end="2"/>
                                            </p:txEl>
                                          </p:spTgt>
                                        </p:tgtEl>
                                        <p:attrNameLst>
                                          <p:attrName>style.visibility</p:attrName>
                                        </p:attrNameLst>
                                      </p:cBhvr>
                                      <p:to>
                                        <p:strVal val="visible"/>
                                      </p:to>
                                    </p:set>
                                    <p:animEffect transition="in" filter="box(out)">
                                      <p:cBhvr>
                                        <p:cTn id="17" dur="500"/>
                                        <p:tgtEl>
                                          <p:spTgt spid="45977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59779">
                                            <p:txEl>
                                              <p:pRg st="3" end="3"/>
                                            </p:txEl>
                                          </p:spTgt>
                                        </p:tgtEl>
                                        <p:attrNameLst>
                                          <p:attrName>style.visibility</p:attrName>
                                        </p:attrNameLst>
                                      </p:cBhvr>
                                      <p:to>
                                        <p:strVal val="visible"/>
                                      </p:to>
                                    </p:set>
                                    <p:animEffect transition="in" filter="box(out)">
                                      <p:cBhvr>
                                        <p:cTn id="22" dur="500"/>
                                        <p:tgtEl>
                                          <p:spTgt spid="45977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03" name="Rectangle 3"/>
          <p:cNvSpPr>
            <a:spLocks noGrp="1" noChangeArrowheads="1"/>
          </p:cNvSpPr>
          <p:nvPr>
            <p:ph type="body" idx="1"/>
          </p:nvPr>
        </p:nvSpPr>
        <p:spPr>
          <a:xfrm>
            <a:off x="381000" y="990600"/>
            <a:ext cx="8763000" cy="5181600"/>
          </a:xfrm>
          <a:solidFill>
            <a:schemeClr val="accent6">
              <a:lumMod val="50000"/>
            </a:schemeClr>
          </a:solidFill>
        </p:spPr>
        <p:txBody>
          <a:bodyPr/>
          <a:lstStyle/>
          <a:p>
            <a:pPr eaLnBrk="1" hangingPunct="1">
              <a:lnSpc>
                <a:spcPct val="150000"/>
              </a:lnSpc>
              <a:spcBef>
                <a:spcPts val="0"/>
              </a:spcBef>
              <a:defRPr/>
            </a:pPr>
            <a:r>
              <a:rPr lang="tr-TR" b="1" dirty="0" smtClean="0">
                <a:latin typeface="Times New Roman" pitchFamily="18" charset="0"/>
                <a:cs typeface="Times New Roman" pitchFamily="18" charset="0"/>
              </a:rPr>
              <a:t>4)-Ulaşım alanında:</a:t>
            </a:r>
            <a:r>
              <a:rPr lang="tr-TR" dirty="0" smtClean="0">
                <a:latin typeface="Times New Roman" pitchFamily="18" charset="0"/>
                <a:cs typeface="Times New Roman" pitchFamily="18" charset="0"/>
              </a:rPr>
              <a:t> At,katır ,eşek gibi hayvanlar taşıma ve ulaştırmada kullanılıyordu. (</a:t>
            </a:r>
            <a:r>
              <a:rPr lang="tr-TR" dirty="0" err="1" smtClean="0">
                <a:latin typeface="Times New Roman" pitchFamily="18" charset="0"/>
                <a:cs typeface="Times New Roman" pitchFamily="18" charset="0"/>
              </a:rPr>
              <a:t>Mekkari</a:t>
            </a:r>
            <a:r>
              <a:rPr lang="tr-TR" dirty="0" smtClean="0">
                <a:latin typeface="Times New Roman" pitchFamily="18" charset="0"/>
                <a:cs typeface="Times New Roman" pitchFamily="18" charset="0"/>
              </a:rPr>
              <a:t> taifesi)</a:t>
            </a:r>
            <a:endParaRPr lang="tr-TR" dirty="0" smtClean="0">
              <a:latin typeface="Courier New" pitchFamily="49" charset="0"/>
              <a:cs typeface="Times New Roman" pitchFamily="18" charset="0"/>
            </a:endParaRPr>
          </a:p>
          <a:p>
            <a:pPr eaLnBrk="1" hangingPunct="1">
              <a:lnSpc>
                <a:spcPct val="150000"/>
              </a:lnSpc>
              <a:spcBef>
                <a:spcPts val="0"/>
              </a:spcBef>
              <a:defRPr/>
            </a:pP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5)-Maliye alanında:</a:t>
            </a:r>
            <a:r>
              <a:rPr lang="tr-TR" dirty="0" smtClean="0">
                <a:latin typeface="Times New Roman" pitchFamily="18" charset="0"/>
                <a:cs typeface="Times New Roman" pitchFamily="18" charset="0"/>
              </a:rPr>
              <a:t> Hayvanlardan ve hayvansal ürünlerden alınan vergiler devletin başlıca gelir kaynaklarını oluşturuyordu. ( örn. adet-i ağnam vergisi )</a:t>
            </a:r>
            <a:r>
              <a:rPr lang="tr-TR" b="1" dirty="0" smtClean="0">
                <a:latin typeface="Times New Roman" pitchFamily="18" charset="0"/>
                <a:cs typeface="Times New Roman" pitchFamily="18" charset="0"/>
              </a:rPr>
              <a:t> </a:t>
            </a:r>
            <a:endParaRPr lang="tr-TR" dirty="0" smtClean="0">
              <a:latin typeface="Courier New" pitchFamily="49" charset="0"/>
              <a:cs typeface="Times New Roman" pitchFamily="18" charset="0"/>
            </a:endParaRPr>
          </a:p>
          <a:p>
            <a:pPr eaLnBrk="1" hangingPunct="1">
              <a:lnSpc>
                <a:spcPct val="150000"/>
              </a:lnSpc>
              <a:spcBef>
                <a:spcPts val="0"/>
              </a:spcBef>
              <a:defRPr/>
            </a:pPr>
            <a:endParaRPr lang="tr-TR" dirty="0" smtClean="0"/>
          </a:p>
          <a:p>
            <a:pPr eaLnBrk="1" hangingPunct="1">
              <a:defRPr/>
            </a:pPr>
            <a:endParaRPr lang="tr-TR" dirty="0" smtClean="0"/>
          </a:p>
        </p:txBody>
      </p:sp>
    </p:spTree>
    <p:extLst>
      <p:ext uri="{BB962C8B-B14F-4D97-AF65-F5344CB8AC3E}">
        <p14:creationId xmlns:p14="http://schemas.microsoft.com/office/powerpoint/2010/main" val="4369593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box(out)">
                                      <p:cBhvr>
                                        <p:cTn id="7" dur="500"/>
                                        <p:tgtEl>
                                          <p:spTgt spid="4608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box(out)">
                                      <p:cBhvr>
                                        <p:cTn id="12" dur="500"/>
                                        <p:tgtEl>
                                          <p:spTgt spid="4608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2 İçerik Yer Tutucusu"/>
          <p:cNvSpPr>
            <a:spLocks noGrp="1"/>
          </p:cNvSpPr>
          <p:nvPr>
            <p:ph idx="1"/>
          </p:nvPr>
        </p:nvSpPr>
        <p:spPr>
          <a:xfrm>
            <a:off x="457200" y="357188"/>
            <a:ext cx="8229600" cy="6097587"/>
          </a:xfrm>
          <a:solidFill>
            <a:schemeClr val="accent6">
              <a:lumMod val="50000"/>
            </a:schemeClr>
          </a:solidFill>
        </p:spPr>
        <p:txBody>
          <a:bodyPr/>
          <a:lstStyle/>
          <a:p>
            <a:pPr>
              <a:lnSpc>
                <a:spcPct val="150000"/>
              </a:lnSpc>
              <a:spcBef>
                <a:spcPts val="0"/>
              </a:spcBef>
              <a:defRPr/>
            </a:pPr>
            <a:r>
              <a:rPr lang="tr-TR" b="1" dirty="0" smtClean="0"/>
              <a:t>3- MADENCİLİK</a:t>
            </a:r>
            <a:endParaRPr lang="tr-TR" dirty="0" smtClean="0"/>
          </a:p>
          <a:p>
            <a:pPr>
              <a:lnSpc>
                <a:spcPct val="150000"/>
              </a:lnSpc>
              <a:spcBef>
                <a:spcPts val="0"/>
              </a:spcBef>
              <a:defRPr/>
            </a:pPr>
            <a:r>
              <a:rPr lang="tr-TR" dirty="0" smtClean="0"/>
              <a:t>Osmanlı Devleti'nde madenler iltizam olarak dağıtılırdı. Çıkartılan madenlerin çoğu ülke içinde işlenemediğinden dışarıya </a:t>
            </a:r>
            <a:r>
              <a:rPr lang="tr-TR" dirty="0" smtClean="0">
                <a:solidFill>
                  <a:srgbClr val="FFFF00"/>
                </a:solidFill>
              </a:rPr>
              <a:t>ihraç</a:t>
            </a:r>
            <a:r>
              <a:rPr lang="tr-TR" dirty="0" smtClean="0"/>
              <a:t> edilirdi.</a:t>
            </a:r>
          </a:p>
          <a:p>
            <a:pPr>
              <a:lnSpc>
                <a:spcPct val="150000"/>
              </a:lnSpc>
              <a:spcBef>
                <a:spcPts val="0"/>
              </a:spcBef>
              <a:defRPr/>
            </a:pPr>
            <a:r>
              <a:rPr lang="tr-TR" b="1" dirty="0" smtClean="0"/>
              <a:t>NOT:</a:t>
            </a:r>
            <a:r>
              <a:rPr lang="tr-TR" dirty="0" smtClean="0"/>
              <a:t> </a:t>
            </a:r>
            <a:r>
              <a:rPr lang="tr-TR" dirty="0" smtClean="0">
                <a:solidFill>
                  <a:srgbClr val="FFFF00"/>
                </a:solidFill>
              </a:rPr>
              <a:t>Osmanlılarda ilk madenin işletilmesi Osman Bey zamanındadır. Bilecik'in fethi ile buradaki demir madeni işletilmiştir.</a:t>
            </a:r>
          </a:p>
          <a:p>
            <a:pPr>
              <a:defRPr/>
            </a:pPr>
            <a:endParaRPr lang="tr-TR" dirty="0" smtClean="0"/>
          </a:p>
        </p:txBody>
      </p:sp>
    </p:spTree>
    <p:extLst>
      <p:ext uri="{BB962C8B-B14F-4D97-AF65-F5344CB8AC3E}">
        <p14:creationId xmlns:p14="http://schemas.microsoft.com/office/powerpoint/2010/main" val="368426965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1" name="Rectangle 3"/>
          <p:cNvSpPr>
            <a:spLocks noGrp="1" noChangeArrowheads="1"/>
          </p:cNvSpPr>
          <p:nvPr>
            <p:ph type="body" idx="1"/>
          </p:nvPr>
        </p:nvSpPr>
        <p:spPr>
          <a:xfrm>
            <a:off x="914400" y="1785938"/>
            <a:ext cx="8001000" cy="4310062"/>
          </a:xfrm>
        </p:spPr>
        <p:txBody>
          <a:bodyPr/>
          <a:lstStyle/>
          <a:p>
            <a:pPr eaLnBrk="1" hangingPunct="1">
              <a:defRPr/>
            </a:pPr>
            <a:endParaRPr lang="tr-TR" sz="5400" b="1" dirty="0" smtClean="0">
              <a:latin typeface="Times New Roman" pitchFamily="18" charset="0"/>
            </a:endParaRPr>
          </a:p>
          <a:p>
            <a:pPr eaLnBrk="1" hangingPunct="1">
              <a:defRPr/>
            </a:pPr>
            <a:endParaRPr lang="tr-TR" sz="5400" dirty="0" smtClean="0"/>
          </a:p>
        </p:txBody>
      </p:sp>
      <p:sp>
        <p:nvSpPr>
          <p:cNvPr id="4099" name="Rectangle 5"/>
          <p:cNvSpPr>
            <a:spLocks noChangeArrowheads="1"/>
          </p:cNvSpPr>
          <p:nvPr/>
        </p:nvSpPr>
        <p:spPr bwMode="auto">
          <a:xfrm>
            <a:off x="1571625" y="2857500"/>
            <a:ext cx="6772275" cy="641350"/>
          </a:xfrm>
          <a:prstGeom prst="rect">
            <a:avLst/>
          </a:prstGeom>
          <a:solidFill>
            <a:srgbClr val="002060"/>
          </a:solidFill>
          <a:ln>
            <a:noFill/>
          </a:ln>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fontAlgn="base" hangingPunct="1">
              <a:spcBef>
                <a:spcPct val="20000"/>
              </a:spcBef>
              <a:spcAft>
                <a:spcPct val="0"/>
              </a:spcAft>
              <a:buClr>
                <a:srgbClr val="FEFAC9"/>
              </a:buClr>
              <a:buSzPct val="65000"/>
              <a:buFont typeface="Wingdings" panose="05000000000000000000" pitchFamily="2" charset="2"/>
              <a:buChar char="u"/>
            </a:pPr>
            <a:r>
              <a:rPr lang="tr-TR" sz="3600" b="1" dirty="0" smtClean="0">
                <a:solidFill>
                  <a:prstClr val="white"/>
                </a:solidFill>
                <a:latin typeface="Times New Roman" panose="02020603050405020304" pitchFamily="18" charset="0"/>
                <a:cs typeface="Times New Roman" panose="02020603050405020304" pitchFamily="18" charset="0"/>
              </a:rPr>
              <a:t>OSMANLI  EKONOMİSİ</a:t>
            </a:r>
          </a:p>
        </p:txBody>
      </p:sp>
      <p:sp>
        <p:nvSpPr>
          <p:cNvPr id="2" name="Gülen Yüz 1"/>
          <p:cNvSpPr/>
          <p:nvPr/>
        </p:nvSpPr>
        <p:spPr>
          <a:xfrm>
            <a:off x="4139952" y="1988840"/>
            <a:ext cx="792088"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92717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442371">
                                            <p:txEl>
                                              <p:pRg st="0" end="0"/>
                                            </p:txEl>
                                          </p:spTgt>
                                        </p:tgtEl>
                                        <p:attrNameLst>
                                          <p:attrName>style.visibility</p:attrName>
                                        </p:attrNameLst>
                                      </p:cBhvr>
                                      <p:to>
                                        <p:strVal val="visible"/>
                                      </p:to>
                                    </p:set>
                                    <p:animEffect transition="in" filter="box(out)">
                                      <p:cBhvr>
                                        <p:cTn id="7" dur="500"/>
                                        <p:tgtEl>
                                          <p:spTgt spid="442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1" nodeType="clickEffect" nodePh="1">
                                  <p:stCondLst>
                                    <p:cond delay="0"/>
                                  </p:stCondLst>
                                  <p:endCondLst>
                                    <p:cond evt="begin" delay="0">
                                      <p:tn val="10"/>
                                    </p:cond>
                                  </p:endCondLst>
                                  <p:childTnLst>
                                    <p:set>
                                      <p:cBhvr>
                                        <p:cTn id="11" dur="1" fill="hold">
                                          <p:stCondLst>
                                            <p:cond delay="0"/>
                                          </p:stCondLst>
                                        </p:cTn>
                                        <p:tgtEl>
                                          <p:spTgt spid="442371">
                                            <p:txEl>
                                              <p:pRg st="0" end="0"/>
                                            </p:txEl>
                                          </p:spTgt>
                                        </p:tgtEl>
                                        <p:attrNameLst>
                                          <p:attrName>style.visibility</p:attrName>
                                        </p:attrNameLst>
                                      </p:cBhvr>
                                      <p:to>
                                        <p:strVal val="visible"/>
                                      </p:to>
                                    </p:set>
                                    <p:anim to="" calcmode="lin" valueType="num">
                                      <p:cBhvr>
                                        <p:cTn id="12" dur="1" fill="hold"/>
                                        <p:tgtEl>
                                          <p:spTgt spid="44237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autoUpdateAnimBg="0"/>
      <p:bldP spid="442371" grpId="1" build="p"/>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1066800" y="457200"/>
            <a:ext cx="7848600" cy="685800"/>
          </a:xfrm>
        </p:spPr>
        <p:txBody>
          <a:bodyPr>
            <a:normAutofit fontScale="90000"/>
          </a:bodyPr>
          <a:lstStyle/>
          <a:p>
            <a:pPr>
              <a:defRPr/>
            </a:pPr>
            <a:r>
              <a:rPr lang="tr-TR" sz="3200">
                <a:latin typeface="Times New Roman" pitchFamily="18" charset="0"/>
                <a:cs typeface="Times New Roman" pitchFamily="18" charset="0"/>
              </a:rPr>
              <a:t>4-ESNAFLIK (SANAYİ)</a:t>
            </a:r>
            <a:r>
              <a:rPr lang="tr-TR" sz="3200">
                <a:latin typeface="Courier New" pitchFamily="49" charset="0"/>
                <a:cs typeface="Times New Roman" pitchFamily="18" charset="0"/>
              </a:rPr>
              <a:t/>
            </a:r>
            <a:br>
              <a:rPr lang="tr-TR" sz="3200">
                <a:latin typeface="Courier New" pitchFamily="49" charset="0"/>
                <a:cs typeface="Times New Roman" pitchFamily="18" charset="0"/>
              </a:rPr>
            </a:br>
            <a:endParaRPr lang="tr-TR" sz="3200">
              <a:latin typeface="Courier New" pitchFamily="49" charset="0"/>
              <a:cs typeface="Times New Roman" pitchFamily="18" charset="0"/>
            </a:endParaRPr>
          </a:p>
        </p:txBody>
      </p:sp>
      <p:sp>
        <p:nvSpPr>
          <p:cNvPr id="462851" name="Rectangle 3"/>
          <p:cNvSpPr>
            <a:spLocks noGrp="1" noChangeArrowheads="1"/>
          </p:cNvSpPr>
          <p:nvPr>
            <p:ph type="body" idx="1"/>
          </p:nvPr>
        </p:nvSpPr>
        <p:spPr>
          <a:xfrm>
            <a:off x="381000" y="1214438"/>
            <a:ext cx="8534400" cy="5286375"/>
          </a:xfrm>
          <a:solidFill>
            <a:schemeClr val="accent6">
              <a:lumMod val="50000"/>
            </a:schemeClr>
          </a:solidFill>
        </p:spPr>
        <p:txBody>
          <a:bodyPr/>
          <a:lstStyle/>
          <a:p>
            <a:pPr>
              <a:lnSpc>
                <a:spcPct val="150000"/>
              </a:lnSpc>
              <a:spcBef>
                <a:spcPts val="0"/>
              </a:spcBef>
              <a:buFont typeface="Wingdings" panose="05000000000000000000" pitchFamily="2" charset="2"/>
              <a:buNone/>
              <a:defRPr/>
            </a:pPr>
            <a:r>
              <a:rPr lang="tr-TR" b="1" dirty="0" smtClean="0">
                <a:solidFill>
                  <a:schemeClr val="tx2"/>
                </a:solidFill>
                <a:latin typeface="Times New Roman" pitchFamily="18" charset="0"/>
              </a:rPr>
              <a:t>   </a:t>
            </a:r>
            <a:r>
              <a:rPr lang="tr-TR" sz="2400" b="1" dirty="0" smtClean="0">
                <a:solidFill>
                  <a:schemeClr val="tx2"/>
                </a:solidFill>
                <a:latin typeface="Times New Roman" pitchFamily="18" charset="0"/>
                <a:cs typeface="Times New Roman" pitchFamily="18" charset="0"/>
              </a:rPr>
              <a:t>AHİLİK TEŞKİLATI:</a:t>
            </a:r>
            <a:r>
              <a:rPr lang="tr-TR" sz="2400" dirty="0" smtClean="0">
                <a:latin typeface="Times New Roman" pitchFamily="18" charset="0"/>
                <a:cs typeface="Times New Roman" pitchFamily="18" charset="0"/>
              </a:rPr>
              <a:t> Anadolu'da 13. yüzyılda yayılmış olan esnaf, zanaatkâr ve işçileri toplayan teşkilattır.  Anadolu Selçuklu Devletinin sosyal düzeninin sağlanmasında ve Osmanlı devletinin kuruluşunda etkili olan </a:t>
            </a:r>
            <a:r>
              <a:rPr lang="tr-TR" sz="2400" dirty="0" err="1" smtClean="0">
                <a:latin typeface="Times New Roman" pitchFamily="18" charset="0"/>
                <a:cs typeface="Times New Roman" pitchFamily="18" charset="0"/>
              </a:rPr>
              <a:t>ahîlik</a:t>
            </a:r>
            <a:r>
              <a:rPr lang="tr-TR" sz="2400" dirty="0" smtClean="0">
                <a:latin typeface="Times New Roman" pitchFamily="18" charset="0"/>
                <a:cs typeface="Times New Roman" pitchFamily="18" charset="0"/>
              </a:rPr>
              <a:t> teşkilatı dinî, ahlakî, sosyal ve ekonomik bir nitelik taşıyordu. </a:t>
            </a:r>
            <a:r>
              <a:rPr lang="tr-TR" sz="2400" dirty="0" err="1" smtClean="0">
                <a:latin typeface="Times New Roman" pitchFamily="18" charset="0"/>
                <a:cs typeface="Times New Roman" pitchFamily="18" charset="0"/>
              </a:rPr>
              <a:t>Ahîlikte</a:t>
            </a:r>
            <a:r>
              <a:rPr lang="tr-TR" sz="2400" dirty="0" smtClean="0">
                <a:latin typeface="Times New Roman" pitchFamily="18" charset="0"/>
                <a:cs typeface="Times New Roman" pitchFamily="18" charset="0"/>
              </a:rPr>
              <a:t>  her mesleğin bir </a:t>
            </a:r>
            <a:r>
              <a:rPr lang="tr-TR" sz="2400" dirty="0" err="1" smtClean="0">
                <a:latin typeface="Times New Roman" pitchFamily="18" charset="0"/>
                <a:cs typeface="Times New Roman" pitchFamily="18" charset="0"/>
              </a:rPr>
              <a:t>pîri</a:t>
            </a:r>
            <a:r>
              <a:rPr lang="tr-TR" sz="2400" dirty="0" smtClean="0">
                <a:latin typeface="Times New Roman" pitchFamily="18" charset="0"/>
                <a:cs typeface="Times New Roman" pitchFamily="18" charset="0"/>
              </a:rPr>
              <a:t> ve </a:t>
            </a:r>
            <a:r>
              <a:rPr lang="tr-TR" sz="2400" dirty="0" err="1" smtClean="0">
                <a:latin typeface="Times New Roman" pitchFamily="18" charset="0"/>
                <a:cs typeface="Times New Roman" pitchFamily="18" charset="0"/>
              </a:rPr>
              <a:t>pîr</a:t>
            </a:r>
            <a:r>
              <a:rPr lang="tr-TR" sz="2400" dirty="0" smtClean="0">
                <a:latin typeface="Times New Roman" pitchFamily="18" charset="0"/>
                <a:cs typeface="Times New Roman" pitchFamily="18" charset="0"/>
              </a:rPr>
              <a:t> çevresinde toplanan meslek sahipleri vardı. Bu meslek sahiplerinin güven, doğruluk, tövbe ve hidayet gibi kurallara uyma zorunluluğu vardı.</a:t>
            </a:r>
            <a:endParaRPr lang="tr-TR" sz="2400" dirty="0" smtClean="0">
              <a:latin typeface="Courier New" pitchFamily="49" charset="0"/>
              <a:cs typeface="Times New Roman" pitchFamily="18" charset="0"/>
            </a:endParaRPr>
          </a:p>
          <a:p>
            <a:pPr>
              <a:defRPr/>
            </a:pPr>
            <a:endParaRPr lang="tr-TR" dirty="0" smtClean="0"/>
          </a:p>
        </p:txBody>
      </p:sp>
    </p:spTree>
    <p:extLst>
      <p:ext uri="{BB962C8B-B14F-4D97-AF65-F5344CB8AC3E}">
        <p14:creationId xmlns:p14="http://schemas.microsoft.com/office/powerpoint/2010/main" val="46420004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2851">
                                            <p:txEl>
                                              <p:pRg st="0" end="0"/>
                                            </p:txEl>
                                          </p:spTgt>
                                        </p:tgtEl>
                                        <p:attrNameLst>
                                          <p:attrName>style.visibility</p:attrName>
                                        </p:attrNameLst>
                                      </p:cBhvr>
                                      <p:to>
                                        <p:strVal val="visible"/>
                                      </p:to>
                                    </p:set>
                                    <p:animEffect transition="in" filter="box(out)">
                                      <p:cBhvr>
                                        <p:cTn id="7" dur="500"/>
                                        <p:tgtEl>
                                          <p:spTgt spid="4628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81" name="Rectangle 5"/>
          <p:cNvSpPr>
            <a:spLocks noGrp="1" noChangeArrowheads="1"/>
          </p:cNvSpPr>
          <p:nvPr>
            <p:ph type="title"/>
          </p:nvPr>
        </p:nvSpPr>
        <p:spPr/>
        <p:txBody>
          <a:bodyPr/>
          <a:lstStyle/>
          <a:p>
            <a:pPr>
              <a:defRPr/>
            </a:pPr>
            <a:r>
              <a:rPr lang="tr-TR" sz="3200"/>
              <a:t>Lonca</a:t>
            </a:r>
          </a:p>
        </p:txBody>
      </p:sp>
      <p:pic>
        <p:nvPicPr>
          <p:cNvPr id="22531" name="Picture 4" descr="lonca-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02000" y="2011363"/>
            <a:ext cx="2540000" cy="3708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801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defRPr/>
            </a:pPr>
            <a:r>
              <a:rPr lang="tr-TR" sz="3200"/>
              <a:t>Bedesten- Kapalıçarşı</a:t>
            </a:r>
          </a:p>
        </p:txBody>
      </p:sp>
      <p:pic>
        <p:nvPicPr>
          <p:cNvPr id="23555" name="Picture 5" descr="kapalicars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268413"/>
            <a:ext cx="8785225" cy="54006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5997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4899" name="Rectangle 3"/>
          <p:cNvSpPr>
            <a:spLocks noGrp="1" noChangeArrowheads="1"/>
          </p:cNvSpPr>
          <p:nvPr>
            <p:ph type="body" idx="1"/>
          </p:nvPr>
        </p:nvSpPr>
        <p:spPr>
          <a:xfrm>
            <a:off x="457200" y="457200"/>
            <a:ext cx="8458200" cy="5867400"/>
          </a:xfrm>
          <a:solidFill>
            <a:schemeClr val="accent6">
              <a:lumMod val="50000"/>
            </a:schemeClr>
          </a:solidFill>
        </p:spPr>
        <p:txBody>
          <a:bodyPr/>
          <a:lstStyle/>
          <a:p>
            <a:pPr>
              <a:lnSpc>
                <a:spcPct val="150000"/>
              </a:lnSpc>
              <a:spcBef>
                <a:spcPts val="0"/>
              </a:spcBef>
              <a:defRPr/>
            </a:pPr>
            <a:r>
              <a:rPr lang="tr-TR" dirty="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sz="2800" b="1" dirty="0">
                <a:solidFill>
                  <a:schemeClr val="tx2"/>
                </a:solidFill>
                <a:latin typeface="Times New Roman" pitchFamily="18" charset="0"/>
                <a:cs typeface="Times New Roman" pitchFamily="18" charset="0"/>
              </a:rPr>
              <a:t>LONCA TEŞKİLATI:</a:t>
            </a:r>
            <a:r>
              <a:rPr lang="tr-TR" sz="2800" dirty="0">
                <a:latin typeface="Times New Roman" pitchFamily="18" charset="0"/>
                <a:cs typeface="Times New Roman" pitchFamily="18" charset="0"/>
              </a:rPr>
              <a:t> Osmanlı toplumun-da esnaflar LONCA adı verilen teşkilatlara sahiptiler. Her esnaf muhakkak bir loncaya kayıtlı olur, loncasının koruması ve dene</a:t>
            </a:r>
            <a:r>
              <a:rPr lang="tr-TR" sz="2800" dirty="0">
                <a:latin typeface="Times New Roman" pitchFamily="18" charset="0"/>
              </a:rPr>
              <a:t>-</a:t>
            </a:r>
            <a:r>
              <a:rPr lang="tr-TR" sz="2800" dirty="0">
                <a:latin typeface="Times New Roman" pitchFamily="18" charset="0"/>
                <a:cs typeface="Times New Roman" pitchFamily="18" charset="0"/>
              </a:rPr>
              <a:t>timi altında bulunurdu. Bugünkü tabipler odası, mimarlar odası, şoförler cemiyeti gibi...  </a:t>
            </a:r>
            <a:r>
              <a:rPr lang="tr-TR" sz="2800" dirty="0">
                <a:solidFill>
                  <a:srgbClr val="FFFF00"/>
                </a:solidFill>
                <a:latin typeface="Times New Roman" pitchFamily="18" charset="0"/>
                <a:cs typeface="Times New Roman" pitchFamily="18" charset="0"/>
              </a:rPr>
              <a:t>Dükkan açma hakkına GEDİ</a:t>
            </a:r>
            <a:r>
              <a:rPr lang="tr-TR" sz="2800" dirty="0">
                <a:solidFill>
                  <a:srgbClr val="FFFF00"/>
                </a:solidFill>
                <a:latin typeface="Times New Roman" pitchFamily="18" charset="0"/>
              </a:rPr>
              <a:t>K</a:t>
            </a:r>
            <a:r>
              <a:rPr lang="tr-TR" sz="2800" dirty="0">
                <a:solidFill>
                  <a:srgbClr val="FFFF00"/>
                </a:solidFill>
                <a:latin typeface="Times New Roman" pitchFamily="18" charset="0"/>
                <a:cs typeface="Times New Roman" pitchFamily="18" charset="0"/>
              </a:rPr>
              <a:t> denilirdi. </a:t>
            </a:r>
            <a:r>
              <a:rPr lang="tr-TR" sz="2800" dirty="0">
                <a:latin typeface="Times New Roman" pitchFamily="18" charset="0"/>
                <a:cs typeface="Times New Roman" pitchFamily="18" charset="0"/>
              </a:rPr>
              <a:t>Gedik'e sahip olmak için çıraklık, kalfalık yapıp, ustalık belgesini almak gerekirdi.</a:t>
            </a:r>
            <a:endParaRPr lang="tr-TR" sz="2800" dirty="0">
              <a:latin typeface="Courier New" pitchFamily="49" charset="0"/>
              <a:cs typeface="Times New Roman" pitchFamily="18" charset="0"/>
            </a:endParaRPr>
          </a:p>
          <a:p>
            <a:pPr>
              <a:defRPr/>
            </a:pPr>
            <a:endParaRPr lang="tr-TR" dirty="0"/>
          </a:p>
        </p:txBody>
      </p:sp>
    </p:spTree>
    <p:extLst>
      <p:ext uri="{BB962C8B-B14F-4D97-AF65-F5344CB8AC3E}">
        <p14:creationId xmlns:p14="http://schemas.microsoft.com/office/powerpoint/2010/main" val="4012195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Effect transition="in" filter="box(out)">
                                      <p:cBhvr>
                                        <p:cTn id="7" dur="500"/>
                                        <p:tgtEl>
                                          <p:spTgt spid="4648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304800"/>
            <a:ext cx="7848872" cy="1431925"/>
          </a:xfrm>
          <a:solidFill>
            <a:srgbClr val="002060"/>
          </a:solidFill>
        </p:spPr>
        <p:txBody>
          <a:bodyPr/>
          <a:lstStyle/>
          <a:p>
            <a:r>
              <a:rPr lang="tr-TR" sz="3200" dirty="0" smtClean="0"/>
              <a:t>2013- KPSS-ÖĞRETMENLİK</a:t>
            </a:r>
            <a:endParaRPr lang="tr-TR" sz="3200" dirty="0"/>
          </a:p>
        </p:txBody>
      </p:sp>
      <p:pic>
        <p:nvPicPr>
          <p:cNvPr id="4" name="Resim 3"/>
          <p:cNvPicPr/>
          <p:nvPr/>
        </p:nvPicPr>
        <p:blipFill rotWithShape="1">
          <a:blip r:embed="rId2"/>
          <a:srcRect l="5457" t="17644" r="63624" b="55302"/>
          <a:stretch/>
        </p:blipFill>
        <p:spPr bwMode="auto">
          <a:xfrm>
            <a:off x="971600" y="1988840"/>
            <a:ext cx="7848872"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1616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t>
            </a:r>
            <a:r>
              <a:rPr lang="tr-TR" dirty="0" smtClean="0"/>
              <a:t>B</a:t>
            </a:r>
            <a:endParaRPr lang="tr-TR" dirty="0"/>
          </a:p>
        </p:txBody>
      </p:sp>
    </p:spTree>
    <p:extLst>
      <p:ext uri="{BB962C8B-B14F-4D97-AF65-F5344CB8AC3E}">
        <p14:creationId xmlns:p14="http://schemas.microsoft.com/office/powerpoint/2010/main" val="12696583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1714500"/>
            <a:ext cx="3810000" cy="4500563"/>
          </a:xfrm>
          <a:noFill/>
          <a:extLst>
            <a:ext uri="{909E8E84-426E-40DD-AFC4-6F175D3DCCD1}">
              <a14:hiddenFill xmlns:a14="http://schemas.microsoft.com/office/drawing/2010/main">
                <a:solidFill>
                  <a:srgbClr val="FFFFFF"/>
                </a:solidFill>
              </a14:hiddenFill>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643063"/>
            <a:ext cx="357187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593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3" name="Rectangle 3"/>
          <p:cNvSpPr>
            <a:spLocks noGrp="1" noChangeArrowheads="1"/>
          </p:cNvSpPr>
          <p:nvPr>
            <p:ph type="body" idx="1"/>
          </p:nvPr>
        </p:nvSpPr>
        <p:spPr>
          <a:xfrm>
            <a:off x="357188" y="214313"/>
            <a:ext cx="8558212" cy="6022975"/>
          </a:xfrm>
          <a:solidFill>
            <a:schemeClr val="accent6">
              <a:lumMod val="50000"/>
            </a:schemeClr>
          </a:solidFill>
        </p:spPr>
        <p:txBody>
          <a:bodyPr/>
          <a:lstStyle/>
          <a:p>
            <a:pPr>
              <a:lnSpc>
                <a:spcPct val="150000"/>
              </a:lnSpc>
              <a:spcBef>
                <a:spcPts val="0"/>
              </a:spcBef>
              <a:defRPr/>
            </a:pPr>
            <a:r>
              <a:rPr lang="tr-TR" sz="2800" dirty="0" smtClean="0">
                <a:solidFill>
                  <a:schemeClr val="tx2"/>
                </a:solidFill>
                <a:latin typeface="Times New Roman" pitchFamily="18" charset="0"/>
                <a:cs typeface="Times New Roman" pitchFamily="18" charset="0"/>
              </a:rPr>
              <a:t>Loncaların başlıca görevleri şunlardı:</a:t>
            </a:r>
            <a:endParaRPr lang="tr-TR" sz="2800" dirty="0" smtClean="0">
              <a:solidFill>
                <a:schemeClr val="tx2"/>
              </a:solidFill>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1- Üye sayısını, üretilen malların kalitesini,</a:t>
            </a:r>
            <a:r>
              <a:rPr lang="tr-TR" sz="2800" dirty="0" smtClean="0">
                <a:latin typeface="Times New Roman" pitchFamily="18" charset="0"/>
              </a:rPr>
              <a:t> </a:t>
            </a:r>
            <a:r>
              <a:rPr lang="tr-TR" sz="2800" dirty="0" smtClean="0">
                <a:latin typeface="Times New Roman" pitchFamily="18" charset="0"/>
                <a:cs typeface="Times New Roman" pitchFamily="18" charset="0"/>
              </a:rPr>
              <a:t>fiyatını belirlemek</a:t>
            </a:r>
            <a:endParaRPr lang="tr-TR" sz="2800" dirty="0" smtClean="0">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2- Esnaf arasındaki haksız rekabeti önlemek,</a:t>
            </a:r>
            <a:endParaRPr lang="tr-TR" sz="2800" dirty="0" smtClean="0">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3- Esnaf ile devlet arasındaki ilişkileri düzenlemek,</a:t>
            </a:r>
            <a:endParaRPr lang="tr-TR" sz="2800" dirty="0" smtClean="0">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4- Üyelerine kredi vermek.</a:t>
            </a:r>
            <a:endParaRPr lang="tr-TR" sz="2800" dirty="0" smtClean="0">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Her loncada yaşlılardan meydana gelen 6 kişilik bir "ustalar kurulu" vardı. Bunların en yaşlısı başkan olur ve ŞEYH adını alırdı.</a:t>
            </a:r>
            <a:endParaRPr lang="tr-TR" sz="2800" dirty="0" smtClean="0">
              <a:latin typeface="Courier New" pitchFamily="49" charset="0"/>
              <a:cs typeface="Times New Roman" pitchFamily="18" charset="0"/>
            </a:endParaRPr>
          </a:p>
          <a:p>
            <a:pPr>
              <a:lnSpc>
                <a:spcPct val="150000"/>
              </a:lnSpc>
              <a:spcBef>
                <a:spcPts val="0"/>
              </a:spcBef>
              <a:buFont typeface="Wingdings" panose="05000000000000000000" pitchFamily="2" charset="2"/>
              <a:buNone/>
              <a:defRPr/>
            </a:pPr>
            <a:endParaRPr lang="tr-TR" sz="2800" dirty="0" smtClean="0"/>
          </a:p>
        </p:txBody>
      </p:sp>
    </p:spTree>
    <p:extLst>
      <p:ext uri="{BB962C8B-B14F-4D97-AF65-F5344CB8AC3E}">
        <p14:creationId xmlns:p14="http://schemas.microsoft.com/office/powerpoint/2010/main" val="359357199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Effect transition="in" filter="box(out)">
                                      <p:cBhvr>
                                        <p:cTn id="7" dur="500"/>
                                        <p:tgtEl>
                                          <p:spTgt spid="4659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5923">
                                            <p:txEl>
                                              <p:pRg st="1" end="1"/>
                                            </p:txEl>
                                          </p:spTgt>
                                        </p:tgtEl>
                                        <p:attrNameLst>
                                          <p:attrName>style.visibility</p:attrName>
                                        </p:attrNameLst>
                                      </p:cBhvr>
                                      <p:to>
                                        <p:strVal val="visible"/>
                                      </p:to>
                                    </p:set>
                                    <p:animEffect transition="in" filter="box(out)">
                                      <p:cBhvr>
                                        <p:cTn id="12" dur="500"/>
                                        <p:tgtEl>
                                          <p:spTgt spid="4659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5923">
                                            <p:txEl>
                                              <p:pRg st="2" end="2"/>
                                            </p:txEl>
                                          </p:spTgt>
                                        </p:tgtEl>
                                        <p:attrNameLst>
                                          <p:attrName>style.visibility</p:attrName>
                                        </p:attrNameLst>
                                      </p:cBhvr>
                                      <p:to>
                                        <p:strVal val="visible"/>
                                      </p:to>
                                    </p:set>
                                    <p:animEffect transition="in" filter="box(out)">
                                      <p:cBhvr>
                                        <p:cTn id="17" dur="500"/>
                                        <p:tgtEl>
                                          <p:spTgt spid="4659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5923">
                                            <p:txEl>
                                              <p:pRg st="3" end="3"/>
                                            </p:txEl>
                                          </p:spTgt>
                                        </p:tgtEl>
                                        <p:attrNameLst>
                                          <p:attrName>style.visibility</p:attrName>
                                        </p:attrNameLst>
                                      </p:cBhvr>
                                      <p:to>
                                        <p:strVal val="visible"/>
                                      </p:to>
                                    </p:set>
                                    <p:animEffect transition="in" filter="box(out)">
                                      <p:cBhvr>
                                        <p:cTn id="22" dur="500"/>
                                        <p:tgtEl>
                                          <p:spTgt spid="4659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65923">
                                            <p:txEl>
                                              <p:pRg st="4" end="4"/>
                                            </p:txEl>
                                          </p:spTgt>
                                        </p:tgtEl>
                                        <p:attrNameLst>
                                          <p:attrName>style.visibility</p:attrName>
                                        </p:attrNameLst>
                                      </p:cBhvr>
                                      <p:to>
                                        <p:strVal val="visible"/>
                                      </p:to>
                                    </p:set>
                                    <p:animEffect transition="in" filter="box(out)">
                                      <p:cBhvr>
                                        <p:cTn id="27" dur="500"/>
                                        <p:tgtEl>
                                          <p:spTgt spid="4659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65923">
                                            <p:txEl>
                                              <p:pRg st="5" end="5"/>
                                            </p:txEl>
                                          </p:spTgt>
                                        </p:tgtEl>
                                        <p:attrNameLst>
                                          <p:attrName>style.visibility</p:attrName>
                                        </p:attrNameLst>
                                      </p:cBhvr>
                                      <p:to>
                                        <p:strVal val="visible"/>
                                      </p:to>
                                    </p:set>
                                    <p:animEffect transition="in" filter="box(out)">
                                      <p:cBhvr>
                                        <p:cTn id="32" dur="500"/>
                                        <p:tgtEl>
                                          <p:spTgt spid="4659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body" idx="1"/>
          </p:nvPr>
        </p:nvSpPr>
        <p:spPr>
          <a:xfrm>
            <a:off x="228600" y="381000"/>
            <a:ext cx="8686800" cy="5927725"/>
          </a:xfrm>
          <a:solidFill>
            <a:schemeClr val="accent6">
              <a:lumMod val="50000"/>
            </a:schemeClr>
          </a:solidFill>
        </p:spPr>
        <p:txBody>
          <a:bodyPr/>
          <a:lstStyle/>
          <a:p>
            <a:pPr>
              <a:lnSpc>
                <a:spcPct val="150000"/>
              </a:lnSpc>
              <a:spcBef>
                <a:spcPts val="0"/>
              </a:spcBef>
              <a:defRPr/>
            </a:pPr>
            <a:r>
              <a:rPr lang="tr-TR" b="1" dirty="0" smtClean="0">
                <a:solidFill>
                  <a:schemeClr val="tx2"/>
                </a:solidFill>
                <a:latin typeface="Times New Roman" pitchFamily="18" charset="0"/>
              </a:rPr>
              <a:t>      </a:t>
            </a:r>
            <a:r>
              <a:rPr lang="tr-TR" b="1" dirty="0" smtClean="0">
                <a:solidFill>
                  <a:schemeClr val="tx2"/>
                </a:solidFill>
                <a:latin typeface="Times New Roman" pitchFamily="18" charset="0"/>
                <a:cs typeface="Times New Roman" pitchFamily="18" charset="0"/>
              </a:rPr>
              <a:t>Şeyh:</a:t>
            </a:r>
            <a:r>
              <a:rPr lang="tr-TR" dirty="0" smtClean="0">
                <a:latin typeface="Times New Roman" pitchFamily="18" charset="0"/>
                <a:cs typeface="Times New Roman" pitchFamily="18" charset="0"/>
              </a:rPr>
              <a:t> Çıraklık ve ustalık törenlerini yönetir ve cezaların uygulanmasını sağlardı.</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Kethüda:</a:t>
            </a:r>
            <a:r>
              <a:rPr lang="tr-TR" dirty="0" smtClean="0">
                <a:latin typeface="Times New Roman" pitchFamily="18" charset="0"/>
                <a:cs typeface="Times New Roman" pitchFamily="18" charset="0"/>
              </a:rPr>
              <a:t> Loncayı </a:t>
            </a:r>
            <a:r>
              <a:rPr lang="tr-TR" dirty="0" err="1" smtClean="0">
                <a:latin typeface="Times New Roman" pitchFamily="18" charset="0"/>
                <a:cs typeface="Times New Roman" pitchFamily="18" charset="0"/>
              </a:rPr>
              <a:t>dışarda</a:t>
            </a:r>
            <a:r>
              <a:rPr lang="tr-TR" dirty="0" smtClean="0">
                <a:latin typeface="Times New Roman" pitchFamily="18" charset="0"/>
                <a:cs typeface="Times New Roman" pitchFamily="18" charset="0"/>
              </a:rPr>
              <a:t> temsil eder, hükümetle ilişkileri düzenlerdi.</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err="1" smtClean="0">
                <a:solidFill>
                  <a:schemeClr val="tx2"/>
                </a:solidFill>
                <a:latin typeface="Times New Roman" pitchFamily="18" charset="0"/>
                <a:cs typeface="Times New Roman" pitchFamily="18" charset="0"/>
              </a:rPr>
              <a:t>Nakib</a:t>
            </a:r>
            <a:r>
              <a:rPr lang="tr-TR" b="1" dirty="0" smtClean="0">
                <a:solidFill>
                  <a:schemeClr val="tx2"/>
                </a:solidFill>
                <a:latin typeface="Times New Roman" pitchFamily="18" charset="0"/>
                <a:cs typeface="Times New Roman" pitchFamily="18" charset="0"/>
              </a:rPr>
              <a:t>:</a:t>
            </a:r>
            <a:r>
              <a:rPr lang="tr-TR" dirty="0" smtClean="0">
                <a:latin typeface="Times New Roman" pitchFamily="18" charset="0"/>
                <a:cs typeface="Times New Roman" pitchFamily="18" charset="0"/>
              </a:rPr>
              <a:t> Şeyhi temsil eder,esnafla şeyh arasında aracılık yapardı.</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Yiğitbaşı:</a:t>
            </a:r>
            <a:r>
              <a:rPr lang="tr-TR" dirty="0" smtClean="0">
                <a:latin typeface="Times New Roman" pitchFamily="18" charset="0"/>
                <a:cs typeface="Times New Roman" pitchFamily="18" charset="0"/>
              </a:rPr>
              <a:t> Disiplin işleri ve esnafa ham</a:t>
            </a:r>
            <a:r>
              <a:rPr lang="tr-TR" dirty="0" smtClean="0">
                <a:latin typeface="Times New Roman" pitchFamily="18" charset="0"/>
              </a:rPr>
              <a:t>-</a:t>
            </a:r>
            <a:r>
              <a:rPr lang="tr-TR" dirty="0" smtClean="0">
                <a:latin typeface="Times New Roman" pitchFamily="18" charset="0"/>
                <a:cs typeface="Times New Roman" pitchFamily="18" charset="0"/>
              </a:rPr>
              <a:t>madde dağıtımını yapardı.</a:t>
            </a:r>
            <a:endParaRPr lang="tr-TR" dirty="0" smtClean="0">
              <a:latin typeface="Courier New" pitchFamily="49" charset="0"/>
              <a:cs typeface="Times New Roman" pitchFamily="18" charset="0"/>
            </a:endParaRPr>
          </a:p>
          <a:p>
            <a:pPr>
              <a:defRPr/>
            </a:pPr>
            <a:endParaRPr lang="tr-TR" dirty="0" smtClean="0"/>
          </a:p>
        </p:txBody>
      </p:sp>
    </p:spTree>
    <p:extLst>
      <p:ext uri="{BB962C8B-B14F-4D97-AF65-F5344CB8AC3E}">
        <p14:creationId xmlns:p14="http://schemas.microsoft.com/office/powerpoint/2010/main" val="52067532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animEffect transition="in" filter="box(out)">
                                      <p:cBhvr>
                                        <p:cTn id="7" dur="500"/>
                                        <p:tgtEl>
                                          <p:spTgt spid="4669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6947">
                                            <p:txEl>
                                              <p:pRg st="1" end="1"/>
                                            </p:txEl>
                                          </p:spTgt>
                                        </p:tgtEl>
                                        <p:attrNameLst>
                                          <p:attrName>style.visibility</p:attrName>
                                        </p:attrNameLst>
                                      </p:cBhvr>
                                      <p:to>
                                        <p:strVal val="visible"/>
                                      </p:to>
                                    </p:set>
                                    <p:animEffect transition="in" filter="box(out)">
                                      <p:cBhvr>
                                        <p:cTn id="12" dur="500"/>
                                        <p:tgtEl>
                                          <p:spTgt spid="4669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6947">
                                            <p:txEl>
                                              <p:pRg st="2" end="2"/>
                                            </p:txEl>
                                          </p:spTgt>
                                        </p:tgtEl>
                                        <p:attrNameLst>
                                          <p:attrName>style.visibility</p:attrName>
                                        </p:attrNameLst>
                                      </p:cBhvr>
                                      <p:to>
                                        <p:strVal val="visible"/>
                                      </p:to>
                                    </p:set>
                                    <p:animEffect transition="in" filter="box(out)">
                                      <p:cBhvr>
                                        <p:cTn id="17" dur="500"/>
                                        <p:tgtEl>
                                          <p:spTgt spid="4669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6947">
                                            <p:txEl>
                                              <p:pRg st="3" end="3"/>
                                            </p:txEl>
                                          </p:spTgt>
                                        </p:tgtEl>
                                        <p:attrNameLst>
                                          <p:attrName>style.visibility</p:attrName>
                                        </p:attrNameLst>
                                      </p:cBhvr>
                                      <p:to>
                                        <p:strVal val="visible"/>
                                      </p:to>
                                    </p:set>
                                    <p:animEffect transition="in" filter="box(out)">
                                      <p:cBhvr>
                                        <p:cTn id="22" dur="500"/>
                                        <p:tgtEl>
                                          <p:spTgt spid="46694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1" name="Rectangle 3"/>
          <p:cNvSpPr>
            <a:spLocks noGrp="1" noChangeArrowheads="1"/>
          </p:cNvSpPr>
          <p:nvPr>
            <p:ph type="body" idx="1"/>
          </p:nvPr>
        </p:nvSpPr>
        <p:spPr>
          <a:xfrm>
            <a:off x="381000" y="457200"/>
            <a:ext cx="8534400" cy="6067425"/>
          </a:xfrm>
          <a:solidFill>
            <a:schemeClr val="accent6">
              <a:lumMod val="50000"/>
            </a:schemeClr>
          </a:solidFill>
        </p:spPr>
        <p:txBody>
          <a:bodyPr/>
          <a:lstStyle/>
          <a:p>
            <a:pPr>
              <a:lnSpc>
                <a:spcPct val="150000"/>
              </a:lnSpc>
              <a:spcBef>
                <a:spcPts val="0"/>
              </a:spcBef>
              <a:defRPr/>
            </a:pPr>
            <a:r>
              <a:rPr lang="tr-TR" b="1" dirty="0" smtClean="0">
                <a:solidFill>
                  <a:schemeClr val="tx2"/>
                </a:solidFill>
                <a:latin typeface="Times New Roman" pitchFamily="18" charset="0"/>
                <a:cs typeface="Times New Roman" pitchFamily="18" charset="0"/>
              </a:rPr>
              <a:t>Esnafı; a</a:t>
            </a:r>
            <a:r>
              <a:rPr lang="tr-TR" dirty="0" smtClean="0">
                <a:solidFill>
                  <a:schemeClr val="tx2"/>
                </a:solidFill>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Üreticiler  b)- Hizmet erbabı</a:t>
            </a:r>
            <a:r>
              <a:rPr lang="tr-TR" dirty="0" smtClean="0">
                <a:latin typeface="Times New Roman" pitchFamily="18" charset="0"/>
                <a:cs typeface="Times New Roman" pitchFamily="18" charset="0"/>
              </a:rPr>
              <a:t> olarak ikiye ayırabiliriz.</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a)-Üreticiler:</a:t>
            </a:r>
            <a:r>
              <a:rPr lang="tr-TR" dirty="0" smtClean="0">
                <a:latin typeface="Times New Roman" pitchFamily="18" charset="0"/>
                <a:cs typeface="Times New Roman" pitchFamily="18" charset="0"/>
              </a:rPr>
              <a:t> Hammaddeyi işleyerek, işlenmiş madde haline getiren esnaflardır. Örneğin: Bakırcı, kılıççı, fırıncı, demirci gibi...</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b)-Hizmet Erbabı:</a:t>
            </a:r>
            <a:r>
              <a:rPr lang="tr-TR" dirty="0" smtClean="0">
                <a:latin typeface="Times New Roman" pitchFamily="18" charset="0"/>
                <a:cs typeface="Times New Roman" pitchFamily="18" charset="0"/>
              </a:rPr>
              <a:t> Toplum için gerekli bir hizmeti yapan esnaftır. Örneğin: Berberler, hamallar gibi...</a:t>
            </a:r>
            <a:endParaRPr lang="tr-TR" dirty="0" smtClean="0">
              <a:latin typeface="Courier New" pitchFamily="49" charset="0"/>
              <a:cs typeface="Times New Roman" pitchFamily="18" charset="0"/>
            </a:endParaRPr>
          </a:p>
          <a:p>
            <a:pPr>
              <a:lnSpc>
                <a:spcPct val="150000"/>
              </a:lnSpc>
              <a:spcBef>
                <a:spcPts val="0"/>
              </a:spcBef>
              <a:defRPr/>
            </a:pPr>
            <a:endParaRPr lang="tr-TR" dirty="0" smtClean="0"/>
          </a:p>
        </p:txBody>
      </p:sp>
    </p:spTree>
    <p:extLst>
      <p:ext uri="{BB962C8B-B14F-4D97-AF65-F5344CB8AC3E}">
        <p14:creationId xmlns:p14="http://schemas.microsoft.com/office/powerpoint/2010/main" val="3287785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animEffect transition="in" filter="box(out)">
                                      <p:cBhvr>
                                        <p:cTn id="7" dur="500"/>
                                        <p:tgtEl>
                                          <p:spTgt spid="4679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7971">
                                            <p:txEl>
                                              <p:pRg st="1" end="1"/>
                                            </p:txEl>
                                          </p:spTgt>
                                        </p:tgtEl>
                                        <p:attrNameLst>
                                          <p:attrName>style.visibility</p:attrName>
                                        </p:attrNameLst>
                                      </p:cBhvr>
                                      <p:to>
                                        <p:strVal val="visible"/>
                                      </p:to>
                                    </p:set>
                                    <p:animEffect transition="in" filter="box(out)">
                                      <p:cBhvr>
                                        <p:cTn id="12" dur="500"/>
                                        <p:tgtEl>
                                          <p:spTgt spid="4679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7971">
                                            <p:txEl>
                                              <p:pRg st="2" end="2"/>
                                            </p:txEl>
                                          </p:spTgt>
                                        </p:tgtEl>
                                        <p:attrNameLst>
                                          <p:attrName>style.visibility</p:attrName>
                                        </p:attrNameLst>
                                      </p:cBhvr>
                                      <p:to>
                                        <p:strVal val="visible"/>
                                      </p:to>
                                    </p:set>
                                    <p:animEffect transition="in" filter="box(out)">
                                      <p:cBhvr>
                                        <p:cTn id="17" dur="500"/>
                                        <p:tgtEl>
                                          <p:spTgt spid="4679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5" name="Rectangle 3"/>
          <p:cNvSpPr>
            <a:spLocks noGrp="1" noChangeArrowheads="1"/>
          </p:cNvSpPr>
          <p:nvPr>
            <p:ph type="body" idx="1"/>
          </p:nvPr>
        </p:nvSpPr>
        <p:spPr>
          <a:xfrm>
            <a:off x="381000" y="142875"/>
            <a:ext cx="8534400" cy="6334125"/>
          </a:xfrm>
          <a:solidFill>
            <a:srgbClr val="002060"/>
          </a:solidFill>
        </p:spPr>
        <p:txBody>
          <a:bodyPr/>
          <a:lstStyle/>
          <a:p>
            <a:pPr algn="ctr" eaLnBrk="1" hangingPunct="1">
              <a:defRPr/>
            </a:pPr>
            <a:r>
              <a:rPr lang="tr-TR" sz="3600" b="1" dirty="0" smtClean="0">
                <a:solidFill>
                  <a:schemeClr val="tx2"/>
                </a:solidFill>
                <a:latin typeface="Times New Roman" pitchFamily="18" charset="0"/>
                <a:cs typeface="Times New Roman" pitchFamily="18" charset="0"/>
              </a:rPr>
              <a:t>A-OSMANLI İKTİSAT ANLAYIŞI</a:t>
            </a:r>
            <a:endParaRPr lang="tr-TR" sz="3600" dirty="0" smtClean="0">
              <a:solidFill>
                <a:schemeClr val="tx2"/>
              </a:solidFill>
              <a:latin typeface="Courier New" pitchFamily="49" charset="0"/>
              <a:cs typeface="Times New Roman" pitchFamily="18" charset="0"/>
            </a:endParaRPr>
          </a:p>
          <a:p>
            <a:pPr eaLnBrk="1" hangingPunct="1">
              <a:buFont typeface="Wingdings" panose="05000000000000000000" pitchFamily="2" charset="2"/>
              <a:buNone/>
              <a:defRPr/>
            </a:pPr>
            <a:r>
              <a:rPr lang="tr-TR" sz="3600" b="1" dirty="0" smtClean="0">
                <a:latin typeface="Times New Roman" pitchFamily="18" charset="0"/>
                <a:cs typeface="Times New Roman" pitchFamily="18" charset="0"/>
              </a:rPr>
              <a:t> </a:t>
            </a:r>
            <a:endParaRPr lang="tr-TR" sz="3600" dirty="0" smtClean="0">
              <a:latin typeface="Courier New" pitchFamily="49" charset="0"/>
              <a:cs typeface="Times New Roman" pitchFamily="18" charset="0"/>
            </a:endParaRPr>
          </a:p>
          <a:p>
            <a:pPr eaLnBrk="1" hangingPunct="1">
              <a:lnSpc>
                <a:spcPct val="150000"/>
              </a:lnSpc>
              <a:spcBef>
                <a:spcPts val="0"/>
              </a:spcBef>
              <a:defRPr/>
            </a:pPr>
            <a:r>
              <a:rPr lang="tr-TR" sz="36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Bir toplumun ekonomik bünyesi ve faaliyetleri, başlıca üç ana bölüme ayrılır:</a:t>
            </a:r>
            <a:r>
              <a:rPr lang="tr-TR" sz="2800" dirty="0" smtClean="0">
                <a:latin typeface="Times New Roman" pitchFamily="18" charset="0"/>
              </a:rPr>
              <a:t> </a:t>
            </a:r>
            <a:r>
              <a:rPr lang="tr-TR" sz="2800" dirty="0" smtClean="0">
                <a:latin typeface="Times New Roman" pitchFamily="18" charset="0"/>
                <a:cs typeface="Times New Roman" pitchFamily="18" charset="0"/>
              </a:rPr>
              <a:t>Tarım,sanayi,ticaret. Osmanlılarda</a:t>
            </a:r>
            <a:r>
              <a:rPr lang="tr-TR" sz="2800" dirty="0" smtClean="0">
                <a:latin typeface="Times New Roman" pitchFamily="18" charset="0"/>
              </a:rPr>
              <a:t> </a:t>
            </a:r>
            <a:r>
              <a:rPr lang="tr-TR" sz="2800" dirty="0" smtClean="0">
                <a:latin typeface="Times New Roman" pitchFamily="18" charset="0"/>
                <a:cs typeface="Times New Roman" pitchFamily="18" charset="0"/>
              </a:rPr>
              <a:t>Klasik dönem dediğimiz ,XVII. Yüzyıla kadar geçen zaman ile onu izleyen XVIII. Yüzyılın </a:t>
            </a:r>
            <a:r>
              <a:rPr lang="tr-TR" sz="2800" dirty="0" err="1" smtClean="0">
                <a:latin typeface="Times New Roman" pitchFamily="18" charset="0"/>
                <a:cs typeface="Times New Roman" pitchFamily="18" charset="0"/>
              </a:rPr>
              <a:t>te</a:t>
            </a:r>
            <a:r>
              <a:rPr lang="tr-TR" sz="2800" dirty="0" smtClean="0">
                <a:latin typeface="Times New Roman" pitchFamily="18" charset="0"/>
              </a:rPr>
              <a:t>-</a:t>
            </a:r>
            <a:r>
              <a:rPr lang="tr-TR" sz="2800" dirty="0" smtClean="0">
                <a:latin typeface="Times New Roman" pitchFamily="18" charset="0"/>
                <a:cs typeface="Times New Roman" pitchFamily="18" charset="0"/>
              </a:rPr>
              <a:t>mel ekonomik anlayışı,devlet anlayışına sıkı sıkıya bağlıydı. </a:t>
            </a:r>
            <a:r>
              <a:rPr lang="tr-TR" sz="2800" dirty="0" smtClean="0">
                <a:solidFill>
                  <a:srgbClr val="FFFF00"/>
                </a:solidFill>
                <a:latin typeface="Times New Roman" pitchFamily="18" charset="0"/>
                <a:cs typeface="Times New Roman" pitchFamily="18" charset="0"/>
              </a:rPr>
              <a:t>Osmanlı devlet anlayışı,</a:t>
            </a:r>
            <a:r>
              <a:rPr lang="tr-TR" sz="2800" dirty="0" smtClean="0">
                <a:solidFill>
                  <a:srgbClr val="FFFF00"/>
                </a:solidFill>
                <a:latin typeface="Times New Roman" pitchFamily="18" charset="0"/>
              </a:rPr>
              <a:t> </a:t>
            </a:r>
            <a:r>
              <a:rPr lang="tr-TR" sz="2800" dirty="0" smtClean="0">
                <a:solidFill>
                  <a:srgbClr val="FFFF00"/>
                </a:solidFill>
                <a:latin typeface="Times New Roman" pitchFamily="18" charset="0"/>
                <a:cs typeface="Times New Roman" pitchFamily="18" charset="0"/>
              </a:rPr>
              <a:t>reayayı güvenli ve refah içinde yaşatması amacını da ihtiva ediyordu. </a:t>
            </a:r>
            <a:endParaRPr lang="tr-TR" sz="2800" dirty="0" smtClean="0">
              <a:solidFill>
                <a:srgbClr val="FFFF00"/>
              </a:solidFill>
            </a:endParaRPr>
          </a:p>
        </p:txBody>
      </p:sp>
    </p:spTree>
    <p:extLst>
      <p:ext uri="{BB962C8B-B14F-4D97-AF65-F5344CB8AC3E}">
        <p14:creationId xmlns:p14="http://schemas.microsoft.com/office/powerpoint/2010/main" val="2458249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3395">
                                            <p:txEl>
                                              <p:pRg st="0" end="0"/>
                                            </p:txEl>
                                          </p:spTgt>
                                        </p:tgtEl>
                                        <p:attrNameLst>
                                          <p:attrName>style.visibility</p:attrName>
                                        </p:attrNameLst>
                                      </p:cBhvr>
                                      <p:to>
                                        <p:strVal val="visible"/>
                                      </p:to>
                                    </p:set>
                                    <p:animEffect transition="in" filter="box(out)">
                                      <p:cBhvr>
                                        <p:cTn id="7" dur="500"/>
                                        <p:tgtEl>
                                          <p:spTgt spid="4433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3395">
                                            <p:txEl>
                                              <p:pRg st="1" end="1"/>
                                            </p:txEl>
                                          </p:spTgt>
                                        </p:tgtEl>
                                        <p:attrNameLst>
                                          <p:attrName>style.visibility</p:attrName>
                                        </p:attrNameLst>
                                      </p:cBhvr>
                                      <p:to>
                                        <p:strVal val="visible"/>
                                      </p:to>
                                    </p:set>
                                    <p:animEffect transition="in" filter="box(out)">
                                      <p:cBhvr>
                                        <p:cTn id="12" dur="500"/>
                                        <p:tgtEl>
                                          <p:spTgt spid="4433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43395">
                                            <p:txEl>
                                              <p:pRg st="2" end="2"/>
                                            </p:txEl>
                                          </p:spTgt>
                                        </p:tgtEl>
                                        <p:attrNameLst>
                                          <p:attrName>style.visibility</p:attrName>
                                        </p:attrNameLst>
                                      </p:cBhvr>
                                      <p:to>
                                        <p:strVal val="visible"/>
                                      </p:to>
                                    </p:set>
                                    <p:animEffect transition="in" filter="box(out)">
                                      <p:cBhvr>
                                        <p:cTn id="17" dur="500"/>
                                        <p:tgtEl>
                                          <p:spTgt spid="4433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9" name="Rectangle 5"/>
          <p:cNvSpPr>
            <a:spLocks noGrp="1" noChangeArrowheads="1"/>
          </p:cNvSpPr>
          <p:nvPr>
            <p:ph type="title"/>
          </p:nvPr>
        </p:nvSpPr>
        <p:spPr>
          <a:xfrm>
            <a:off x="457200" y="268288"/>
            <a:ext cx="8229600" cy="1398587"/>
          </a:xfrm>
        </p:spPr>
        <p:txBody>
          <a:bodyPr/>
          <a:lstStyle/>
          <a:p>
            <a:pPr>
              <a:defRPr/>
            </a:pPr>
            <a:endParaRPr lang="tr-TR" sz="3200"/>
          </a:p>
        </p:txBody>
      </p:sp>
      <p:pic>
        <p:nvPicPr>
          <p:cNvPr id="29699" name="Picture 4" descr="galatakoprusuyenicam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0293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3" name="Rectangle 5"/>
          <p:cNvSpPr>
            <a:spLocks noGrp="1" noChangeArrowheads="1"/>
          </p:cNvSpPr>
          <p:nvPr>
            <p:ph type="title"/>
          </p:nvPr>
        </p:nvSpPr>
        <p:spPr>
          <a:xfrm>
            <a:off x="457200" y="268288"/>
            <a:ext cx="8229600" cy="1398587"/>
          </a:xfrm>
        </p:spPr>
        <p:txBody>
          <a:bodyPr/>
          <a:lstStyle/>
          <a:p>
            <a:pPr>
              <a:defRPr/>
            </a:pPr>
            <a:endParaRPr lang="tr-TR" sz="3200"/>
          </a:p>
        </p:txBody>
      </p:sp>
      <p:pic>
        <p:nvPicPr>
          <p:cNvPr id="30723" name="Picture 4" descr="galatakoprus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691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0740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8995" name="Rectangle 3"/>
          <p:cNvSpPr>
            <a:spLocks noGrp="1" noChangeArrowheads="1"/>
          </p:cNvSpPr>
          <p:nvPr>
            <p:ph type="body" idx="1"/>
          </p:nvPr>
        </p:nvSpPr>
        <p:spPr>
          <a:xfrm>
            <a:off x="533400" y="762000"/>
            <a:ext cx="8382000" cy="5638800"/>
          </a:xfrm>
          <a:solidFill>
            <a:schemeClr val="accent6">
              <a:lumMod val="50000"/>
            </a:schemeClr>
          </a:solidFill>
        </p:spPr>
        <p:txBody>
          <a:bodyPr/>
          <a:lstStyle/>
          <a:p>
            <a:pPr>
              <a:lnSpc>
                <a:spcPct val="150000"/>
              </a:lnSpc>
              <a:spcBef>
                <a:spcPts val="0"/>
              </a:spcBef>
              <a:defRPr/>
            </a:pPr>
            <a:r>
              <a:rPr lang="tr-TR" sz="2800" dirty="0" smtClean="0">
                <a:latin typeface="Times New Roman" pitchFamily="18" charset="0"/>
                <a:cs typeface="Times New Roman" pitchFamily="18" charset="0"/>
              </a:rPr>
              <a:t>Esnafın üretimi elemeği göz nuruna dayanıyordu. Bu mevcut sanayi öncesi üretim başlangıçta ülke ihtiyaçlarını karşılıyordu. </a:t>
            </a:r>
            <a:r>
              <a:rPr lang="tr-TR" sz="2800" dirty="0" smtClean="0">
                <a:solidFill>
                  <a:srgbClr val="FFFF00"/>
                </a:solidFill>
                <a:latin typeface="Times New Roman" pitchFamily="18" charset="0"/>
                <a:cs typeface="Times New Roman" pitchFamily="18" charset="0"/>
              </a:rPr>
              <a:t>Ankara'da sof, Bursa'da İpekçilik, Selanik‘</a:t>
            </a:r>
            <a:r>
              <a:rPr lang="tr-TR" sz="2800" dirty="0" smtClean="0">
                <a:solidFill>
                  <a:srgbClr val="FFFF00"/>
                </a:solidFill>
                <a:latin typeface="Times New Roman" pitchFamily="18" charset="0"/>
              </a:rPr>
              <a:t> </a:t>
            </a:r>
            <a:r>
              <a:rPr lang="tr-TR" sz="2800" dirty="0" err="1" smtClean="0">
                <a:solidFill>
                  <a:srgbClr val="FFFF00"/>
                </a:solidFill>
                <a:latin typeface="Times New Roman" pitchFamily="18" charset="0"/>
                <a:cs typeface="Times New Roman" pitchFamily="18" charset="0"/>
              </a:rPr>
              <a:t>te</a:t>
            </a:r>
            <a:r>
              <a:rPr lang="tr-TR" sz="2800" dirty="0" smtClean="0">
                <a:solidFill>
                  <a:srgbClr val="FFFF00"/>
                </a:solidFill>
                <a:latin typeface="Times New Roman" pitchFamily="18" charset="0"/>
                <a:cs typeface="Times New Roman" pitchFamily="18" charset="0"/>
              </a:rPr>
              <a:t> çuhacılık, Bulgaristan'da aba Kayseri,</a:t>
            </a:r>
            <a:r>
              <a:rPr lang="tr-TR" sz="2800" dirty="0" smtClean="0">
                <a:solidFill>
                  <a:srgbClr val="FFFF00"/>
                </a:solidFill>
                <a:latin typeface="Times New Roman" pitchFamily="18" charset="0"/>
              </a:rPr>
              <a:t> </a:t>
            </a:r>
            <a:r>
              <a:rPr lang="tr-TR" sz="2800" dirty="0" smtClean="0">
                <a:solidFill>
                  <a:srgbClr val="FFFF00"/>
                </a:solidFill>
                <a:latin typeface="Times New Roman" pitchFamily="18" charset="0"/>
                <a:cs typeface="Times New Roman" pitchFamily="18" charset="0"/>
              </a:rPr>
              <a:t>Manisa ve Tokat'ta dericilik (debbağlık) yaygındı. </a:t>
            </a:r>
            <a:r>
              <a:rPr lang="tr-TR" sz="2800" dirty="0" smtClean="0">
                <a:latin typeface="Times New Roman" pitchFamily="18" charset="0"/>
                <a:cs typeface="Times New Roman" pitchFamily="18" charset="0"/>
              </a:rPr>
              <a:t>Ayrıca Osmanlı Devletinde savaş araç ve gereçlerini üretmek için fabrika ve imalat</a:t>
            </a:r>
            <a:r>
              <a:rPr lang="tr-TR" sz="2800" dirty="0" smtClean="0">
                <a:latin typeface="Times New Roman" pitchFamily="18" charset="0"/>
              </a:rPr>
              <a:t>h</a:t>
            </a:r>
            <a:r>
              <a:rPr lang="tr-TR" sz="2800" dirty="0" smtClean="0">
                <a:latin typeface="Times New Roman" pitchFamily="18" charset="0"/>
                <a:cs typeface="Times New Roman" pitchFamily="18" charset="0"/>
              </a:rPr>
              <a:t>aneler de kurulmuştu.</a:t>
            </a:r>
            <a:endParaRPr lang="tr-TR" sz="2800" dirty="0" smtClean="0">
              <a:latin typeface="Courier New" pitchFamily="49" charset="0"/>
              <a:cs typeface="Times New Roman" pitchFamily="18" charset="0"/>
            </a:endParaRPr>
          </a:p>
          <a:p>
            <a:pPr>
              <a:buFont typeface="Wingdings" panose="05000000000000000000" pitchFamily="2" charset="2"/>
              <a:buNone/>
              <a:defRPr/>
            </a:pPr>
            <a:endParaRPr lang="tr-TR" sz="3600" dirty="0" smtClean="0"/>
          </a:p>
        </p:txBody>
      </p:sp>
    </p:spTree>
    <p:extLst>
      <p:ext uri="{BB962C8B-B14F-4D97-AF65-F5344CB8AC3E}">
        <p14:creationId xmlns:p14="http://schemas.microsoft.com/office/powerpoint/2010/main" val="12575269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box(out)">
                                      <p:cBhvr>
                                        <p:cTn id="7" dur="500"/>
                                        <p:tgtEl>
                                          <p:spTgt spid="4689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3" name="Rectangle 3"/>
          <p:cNvSpPr>
            <a:spLocks noGrp="1" noChangeArrowheads="1"/>
          </p:cNvSpPr>
          <p:nvPr>
            <p:ph type="body" idx="1"/>
          </p:nvPr>
        </p:nvSpPr>
        <p:spPr>
          <a:xfrm>
            <a:off x="533400" y="457200"/>
            <a:ext cx="8382000" cy="5638800"/>
          </a:xfrm>
          <a:solidFill>
            <a:schemeClr val="accent6">
              <a:lumMod val="50000"/>
            </a:schemeClr>
          </a:solidFill>
        </p:spPr>
        <p:txBody>
          <a:bodyPr/>
          <a:lstStyle/>
          <a:p>
            <a:pPr>
              <a:defRPr/>
            </a:pPr>
            <a:r>
              <a:rPr lang="tr-TR" sz="2800" b="1" dirty="0" smtClean="0">
                <a:solidFill>
                  <a:schemeClr val="tx2"/>
                </a:solidFill>
                <a:latin typeface="Times New Roman" pitchFamily="18" charset="0"/>
                <a:cs typeface="Times New Roman" pitchFamily="18" charset="0"/>
              </a:rPr>
              <a:t>Baruthane:</a:t>
            </a:r>
            <a:r>
              <a:rPr lang="tr-TR" sz="2800" dirty="0" smtClean="0">
                <a:latin typeface="Times New Roman" pitchFamily="18" charset="0"/>
                <a:cs typeface="Times New Roman" pitchFamily="18" charset="0"/>
              </a:rPr>
              <a:t> İlk baruthane Gelibolu'da kuruldu.</a:t>
            </a:r>
            <a:endParaRPr lang="tr-TR" sz="2800" dirty="0" smtClean="0">
              <a:latin typeface="Courier New" pitchFamily="49" charset="0"/>
              <a:cs typeface="Times New Roman" pitchFamily="18" charset="0"/>
            </a:endParaRPr>
          </a:p>
          <a:p>
            <a:pPr>
              <a:defRPr/>
            </a:pPr>
            <a:endParaRPr lang="tr-TR" sz="3600" b="1" dirty="0" smtClean="0">
              <a:latin typeface="Times New Roman" pitchFamily="18" charset="0"/>
            </a:endParaRPr>
          </a:p>
          <a:p>
            <a:pPr>
              <a:lnSpc>
                <a:spcPct val="150000"/>
              </a:lnSpc>
              <a:spcBef>
                <a:spcPts val="0"/>
              </a:spcBef>
              <a:defRPr/>
            </a:pPr>
            <a:r>
              <a:rPr lang="tr-TR" sz="2800" b="1" dirty="0" smtClean="0">
                <a:solidFill>
                  <a:schemeClr val="tx2"/>
                </a:solidFill>
                <a:latin typeface="Times New Roman" pitchFamily="18" charset="0"/>
                <a:cs typeface="Times New Roman" pitchFamily="18" charset="0"/>
              </a:rPr>
              <a:t>NOT:</a:t>
            </a:r>
            <a:r>
              <a:rPr lang="tr-TR" sz="2800" dirty="0" smtClean="0">
                <a:latin typeface="Times New Roman" pitchFamily="18" charset="0"/>
                <a:cs typeface="Times New Roman" pitchFamily="18" charset="0"/>
              </a:rPr>
              <a:t> Esnafı zorlayan başka bir konuda şehirlere göç eden köylünün,maaşları alan yeniçerilerin ve diğer grupların esnaflığı yeni bir geçim yolu olarak görmesiydi. Bu durum esnaf teşkilatlarının disiplinli yapısını bozmuş, artan esnaf sayısı geçimlerini iyice zorlaştırmıştır.</a:t>
            </a:r>
            <a:endParaRPr lang="tr-TR" sz="2800" dirty="0" smtClean="0">
              <a:latin typeface="Courier New" pitchFamily="49" charset="0"/>
              <a:cs typeface="Times New Roman" pitchFamily="18" charset="0"/>
            </a:endParaRPr>
          </a:p>
          <a:p>
            <a:pPr>
              <a:defRPr/>
            </a:pPr>
            <a:endParaRPr lang="tr-TR" dirty="0" smtClean="0"/>
          </a:p>
        </p:txBody>
      </p:sp>
    </p:spTree>
    <p:extLst>
      <p:ext uri="{BB962C8B-B14F-4D97-AF65-F5344CB8AC3E}">
        <p14:creationId xmlns:p14="http://schemas.microsoft.com/office/powerpoint/2010/main" val="227456788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box(out)">
                                      <p:cBhvr>
                                        <p:cTn id="7" dur="500"/>
                                        <p:tgtEl>
                                          <p:spTgt spid="4710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1043">
                                            <p:txEl>
                                              <p:pRg st="2" end="2"/>
                                            </p:txEl>
                                          </p:spTgt>
                                        </p:tgtEl>
                                        <p:attrNameLst>
                                          <p:attrName>style.visibility</p:attrName>
                                        </p:attrNameLst>
                                      </p:cBhvr>
                                      <p:to>
                                        <p:strVal val="visible"/>
                                      </p:to>
                                    </p:set>
                                    <p:animEffect transition="in" filter="box(out)">
                                      <p:cBhvr>
                                        <p:cTn id="12" dur="500"/>
                                        <p:tgtEl>
                                          <p:spTgt spid="471043">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762000" y="228600"/>
            <a:ext cx="8153400" cy="990600"/>
          </a:xfrm>
        </p:spPr>
        <p:txBody>
          <a:bodyPr/>
          <a:lstStyle/>
          <a:p>
            <a:pPr eaLnBrk="1" hangingPunct="1">
              <a:defRPr/>
            </a:pPr>
            <a:r>
              <a:rPr lang="tr-TR" sz="3200" dirty="0" smtClean="0">
                <a:latin typeface="Times New Roman" pitchFamily="18" charset="0"/>
                <a:cs typeface="Times New Roman" pitchFamily="18" charset="0"/>
              </a:rPr>
              <a:t>3-OSMANLILARDA TİCARET </a:t>
            </a:r>
            <a:endParaRPr lang="tr-TR" sz="3200" dirty="0">
              <a:latin typeface="Times New Roman" pitchFamily="18" charset="0"/>
              <a:cs typeface="Times New Roman" pitchFamily="18" charset="0"/>
            </a:endParaRPr>
          </a:p>
        </p:txBody>
      </p:sp>
      <p:sp>
        <p:nvSpPr>
          <p:cNvPr id="472067" name="Rectangle 3"/>
          <p:cNvSpPr>
            <a:spLocks noGrp="1" noChangeArrowheads="1"/>
          </p:cNvSpPr>
          <p:nvPr>
            <p:ph type="body" idx="1"/>
          </p:nvPr>
        </p:nvSpPr>
        <p:spPr>
          <a:xfrm>
            <a:off x="395288" y="1341438"/>
            <a:ext cx="8520112" cy="5040312"/>
          </a:xfrm>
          <a:solidFill>
            <a:schemeClr val="accent6">
              <a:lumMod val="50000"/>
            </a:schemeClr>
          </a:solidFill>
        </p:spPr>
        <p:txBody>
          <a:bodyPr/>
          <a:lstStyle/>
          <a:p>
            <a:pPr algn="ctr" eaLnBrk="1" hangingPunct="1">
              <a:defRPr/>
            </a:pPr>
            <a:endParaRPr lang="tr-TR" dirty="0" smtClean="0">
              <a:latin typeface="Courier New" pitchFamily="49" charset="0"/>
              <a:cs typeface="Times New Roman" pitchFamily="18" charset="0"/>
            </a:endParaRPr>
          </a:p>
          <a:p>
            <a:pPr eaLnBrk="1" hangingPunct="1">
              <a:lnSpc>
                <a:spcPct val="150000"/>
              </a:lnSpc>
              <a:spcBef>
                <a:spcPts val="0"/>
              </a:spcBef>
              <a:defRPr/>
            </a:pPr>
            <a:r>
              <a:rPr lang="tr-TR" sz="2800" b="1" dirty="0" smtClean="0">
                <a:solidFill>
                  <a:schemeClr val="tx2"/>
                </a:solidFill>
                <a:latin typeface="Times New Roman" pitchFamily="18" charset="0"/>
                <a:cs typeface="Times New Roman" pitchFamily="18" charset="0"/>
              </a:rPr>
              <a:t>1-OSMANLILARDA TİCARET VE TÜCCAR</a:t>
            </a:r>
            <a:endParaRPr lang="tr-TR" sz="2800" dirty="0" smtClean="0">
              <a:solidFill>
                <a:schemeClr val="tx2"/>
              </a:solidFill>
              <a:latin typeface="Courier New" pitchFamily="49" charset="0"/>
              <a:cs typeface="Times New Roman" pitchFamily="18" charset="0"/>
            </a:endParaRPr>
          </a:p>
          <a:p>
            <a:pPr eaLnBrk="1" hangingPunct="1">
              <a:lnSpc>
                <a:spcPct val="150000"/>
              </a:lnSpc>
              <a:spcBef>
                <a:spcPts val="0"/>
              </a:spcBef>
              <a:defRPr/>
            </a:pP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Osmanlılarda ticaret denince iki tür faaliyeti düşünmek gerekir. Birincisi </a:t>
            </a:r>
            <a:r>
              <a:rPr lang="tr-TR" sz="2800" dirty="0" err="1" smtClean="0">
                <a:solidFill>
                  <a:srgbClr val="FFFF00"/>
                </a:solidFill>
                <a:latin typeface="Times New Roman" pitchFamily="18" charset="0"/>
                <a:cs typeface="Times New Roman" pitchFamily="18" charset="0"/>
              </a:rPr>
              <a:t>ehl</a:t>
            </a:r>
            <a:r>
              <a:rPr lang="tr-TR" sz="2800" dirty="0" smtClean="0">
                <a:solidFill>
                  <a:srgbClr val="FFFF00"/>
                </a:solidFill>
                <a:latin typeface="Times New Roman" pitchFamily="18" charset="0"/>
                <a:cs typeface="Times New Roman" pitchFamily="18" charset="0"/>
              </a:rPr>
              <a:t>-i hirfet</a:t>
            </a:r>
            <a:r>
              <a:rPr lang="tr-TR" sz="2800" dirty="0" smtClean="0">
                <a:latin typeface="Times New Roman" pitchFamily="18" charset="0"/>
                <a:cs typeface="Times New Roman" pitchFamily="18" charset="0"/>
              </a:rPr>
              <a:t> denilen zanaatkarların ürettiklerini dükkanlarında pazarlama biçimidir. İkincisi ise,bir başka beldeden ya da ülkeden getirdiklerini satan ya da satmak üzere götüren tüccarın yaptığı işlerdir.</a:t>
            </a:r>
            <a:endParaRPr lang="tr-TR" sz="2800" dirty="0" smtClean="0">
              <a:latin typeface="Courier New" pitchFamily="49" charset="0"/>
              <a:cs typeface="Times New Roman" pitchFamily="18" charset="0"/>
            </a:endParaRPr>
          </a:p>
          <a:p>
            <a:pPr eaLnBrk="1" hangingPunct="1">
              <a:defRPr/>
            </a:pPr>
            <a:endParaRPr lang="tr-TR" sz="3600" dirty="0" smtClean="0"/>
          </a:p>
        </p:txBody>
      </p:sp>
    </p:spTree>
    <p:extLst>
      <p:ext uri="{BB962C8B-B14F-4D97-AF65-F5344CB8AC3E}">
        <p14:creationId xmlns:p14="http://schemas.microsoft.com/office/powerpoint/2010/main" val="17030002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2067">
                                            <p:txEl>
                                              <p:pRg st="1" end="1"/>
                                            </p:txEl>
                                          </p:spTgt>
                                        </p:tgtEl>
                                        <p:attrNameLst>
                                          <p:attrName>style.visibility</p:attrName>
                                        </p:attrNameLst>
                                      </p:cBhvr>
                                      <p:to>
                                        <p:strVal val="visible"/>
                                      </p:to>
                                    </p:set>
                                    <p:animEffect transition="in" filter="box(out)">
                                      <p:cBhvr>
                                        <p:cTn id="7" dur="500"/>
                                        <p:tgtEl>
                                          <p:spTgt spid="472067">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2067">
                                            <p:txEl>
                                              <p:pRg st="2" end="2"/>
                                            </p:txEl>
                                          </p:spTgt>
                                        </p:tgtEl>
                                        <p:attrNameLst>
                                          <p:attrName>style.visibility</p:attrName>
                                        </p:attrNameLst>
                                      </p:cBhvr>
                                      <p:to>
                                        <p:strVal val="visible"/>
                                      </p:to>
                                    </p:set>
                                    <p:animEffect transition="in" filter="box(out)">
                                      <p:cBhvr>
                                        <p:cTn id="12" dur="500"/>
                                        <p:tgtEl>
                                          <p:spTgt spid="47206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381000" y="609600"/>
            <a:ext cx="8534400" cy="1143000"/>
          </a:xfrm>
        </p:spPr>
        <p:txBody>
          <a:bodyPr/>
          <a:lstStyle/>
          <a:p>
            <a:pPr eaLnBrk="1" hangingPunct="1">
              <a:defRPr/>
            </a:pPr>
            <a:r>
              <a:rPr lang="tr-TR"/>
              <a:t>Mısır Çarşısı</a:t>
            </a:r>
          </a:p>
        </p:txBody>
      </p:sp>
      <p:sp>
        <p:nvSpPr>
          <p:cNvPr id="474115" name="Rectangle 3"/>
          <p:cNvSpPr>
            <a:spLocks noGrp="1" noChangeArrowheads="1"/>
          </p:cNvSpPr>
          <p:nvPr>
            <p:ph type="body" idx="1"/>
          </p:nvPr>
        </p:nvSpPr>
        <p:spPr>
          <a:xfrm>
            <a:off x="457200" y="1882775"/>
            <a:ext cx="8229600" cy="4572000"/>
          </a:xfrm>
        </p:spPr>
        <p:txBody>
          <a:bodyPr/>
          <a:lstStyle/>
          <a:p>
            <a:pPr eaLnBrk="1" hangingPunct="1">
              <a:buFont typeface="Wingdings" panose="05000000000000000000" pitchFamily="2" charset="2"/>
              <a:buNone/>
              <a:defRPr/>
            </a:pPr>
            <a:r>
              <a:rPr lang="tr-TR" smtClean="0"/>
              <a:t> </a:t>
            </a:r>
          </a:p>
        </p:txBody>
      </p:sp>
      <p:pic>
        <p:nvPicPr>
          <p:cNvPr id="34820" name="Picture 4" descr="Mısır Çarş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68638"/>
            <a:ext cx="3043238"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Mısır Çarşıs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068638"/>
            <a:ext cx="2670175"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659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Effect transition="in" filter="box(out)">
                                      <p:cBhvr>
                                        <p:cTn id="7" dur="500"/>
                                        <p:tgtEl>
                                          <p:spTgt spid="4741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4500" y="2078038"/>
            <a:ext cx="5715000" cy="41814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5534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68288"/>
            <a:ext cx="8229600" cy="1398587"/>
          </a:xfrm>
        </p:spPr>
        <p:txBody>
          <a:bodyPr/>
          <a:lstStyle/>
          <a:p>
            <a:pPr>
              <a:defRPr/>
            </a:pPr>
            <a:endParaRPr lang="tr-TR"/>
          </a:p>
        </p:txBody>
      </p:sp>
      <p:sp>
        <p:nvSpPr>
          <p:cNvPr id="25603" name="Rectangle 3"/>
          <p:cNvSpPr>
            <a:spLocks noGrp="1" noChangeArrowheads="1"/>
          </p:cNvSpPr>
          <p:nvPr>
            <p:ph type="body" idx="1"/>
          </p:nvPr>
        </p:nvSpPr>
        <p:spPr>
          <a:xfrm>
            <a:off x="304800" y="152400"/>
            <a:ext cx="8610600" cy="6400800"/>
          </a:xfrm>
          <a:solidFill>
            <a:schemeClr val="accent4">
              <a:lumMod val="50000"/>
            </a:schemeClr>
          </a:solidFill>
        </p:spPr>
        <p:txBody>
          <a:bodyPr/>
          <a:lstStyle/>
          <a:p>
            <a:pPr>
              <a:lnSpc>
                <a:spcPct val="90000"/>
              </a:lnSpc>
              <a:defRPr/>
            </a:pPr>
            <a:r>
              <a:rPr lang="tr-TR" sz="4000" b="1" dirty="0">
                <a:solidFill>
                  <a:srgbClr val="FFFF66"/>
                </a:solidFill>
                <a:cs typeface="Times New Roman" pitchFamily="18" charset="0"/>
              </a:rPr>
              <a:t>“Çok şey öğrendik”</a:t>
            </a:r>
            <a:endParaRPr lang="tr-TR" sz="4000" dirty="0">
              <a:solidFill>
                <a:srgbClr val="FFFF66"/>
              </a:solidFill>
              <a:ea typeface="Arial Unicode MS" pitchFamily="34" charset="-128"/>
              <a:cs typeface="Arial Unicode MS" pitchFamily="34" charset="-128"/>
            </a:endParaRPr>
          </a:p>
          <a:p>
            <a:pPr>
              <a:lnSpc>
                <a:spcPct val="90000"/>
              </a:lnSpc>
              <a:defRPr/>
            </a:pPr>
            <a:r>
              <a:rPr lang="tr-TR" sz="4000" dirty="0">
                <a:ea typeface="Arial Unicode MS" pitchFamily="34" charset="-128"/>
                <a:cs typeface="Arial Unicode MS" pitchFamily="34" charset="-128"/>
              </a:rPr>
              <a:t>Thomas Edison,elektrik ampulü</a:t>
            </a:r>
            <a:r>
              <a:rPr lang="tr-TR" sz="4000" dirty="0"/>
              <a:t>-</a:t>
            </a:r>
            <a:r>
              <a:rPr lang="tr-TR" sz="4000" dirty="0">
                <a:ea typeface="Arial Unicode MS" pitchFamily="34" charset="-128"/>
                <a:cs typeface="Arial Unicode MS" pitchFamily="34" charset="-128"/>
              </a:rPr>
              <a:t>nü çalıştırmak için tam iki bin farklı madde denemiş ,ama hiçbirisi işe yaramamıştı. Bilim adamının yardımcısı aylar süren bu çabaları sızlanarak şikayet etti.</a:t>
            </a:r>
          </a:p>
          <a:p>
            <a:pPr>
              <a:lnSpc>
                <a:spcPct val="90000"/>
              </a:lnSpc>
              <a:defRPr/>
            </a:pPr>
            <a:r>
              <a:rPr lang="tr-TR" sz="4000" dirty="0">
                <a:ea typeface="Arial Unicode MS" pitchFamily="34" charset="-128"/>
                <a:cs typeface="Arial Unicode MS" pitchFamily="34" charset="-128"/>
              </a:rPr>
              <a:t>“Bütün emeğimiz boşa gitti.</a:t>
            </a:r>
            <a:r>
              <a:rPr lang="tr-TR" sz="4000" dirty="0"/>
              <a:t> </a:t>
            </a:r>
            <a:r>
              <a:rPr lang="tr-TR" sz="4000" dirty="0">
                <a:ea typeface="Arial Unicode MS" pitchFamily="34" charset="-128"/>
                <a:cs typeface="Arial Unicode MS" pitchFamily="34" charset="-128"/>
              </a:rPr>
              <a:t>Hiçbir şey elde edemedik.”</a:t>
            </a:r>
          </a:p>
        </p:txBody>
      </p:sp>
    </p:spTree>
    <p:extLst>
      <p:ext uri="{BB962C8B-B14F-4D97-AF65-F5344CB8AC3E}">
        <p14:creationId xmlns:p14="http://schemas.microsoft.com/office/powerpoint/2010/main" val="5309676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395288" y="228600"/>
            <a:ext cx="8520112" cy="990600"/>
          </a:xfrm>
          <a:solidFill>
            <a:srgbClr val="0070C0"/>
          </a:solidFill>
        </p:spPr>
        <p:txBody>
          <a:bodyPr/>
          <a:lstStyle/>
          <a:p>
            <a:pPr eaLnBrk="1" hangingPunct="1">
              <a:defRPr/>
            </a:pPr>
            <a:r>
              <a:rPr lang="tr-TR" sz="3200" dirty="0" smtClean="0">
                <a:latin typeface="Times New Roman" pitchFamily="18" charset="0"/>
                <a:cs typeface="Times New Roman" pitchFamily="18" charset="0"/>
              </a:rPr>
              <a:t>4-Ticaret ve Ulaşım </a:t>
            </a:r>
            <a:endParaRPr lang="tr-TR" sz="3200" dirty="0">
              <a:latin typeface="Times New Roman" pitchFamily="18" charset="0"/>
              <a:cs typeface="Times New Roman" pitchFamily="18" charset="0"/>
            </a:endParaRPr>
          </a:p>
        </p:txBody>
      </p:sp>
      <p:sp>
        <p:nvSpPr>
          <p:cNvPr id="472067" name="Rectangle 3"/>
          <p:cNvSpPr>
            <a:spLocks noGrp="1" noChangeArrowheads="1"/>
          </p:cNvSpPr>
          <p:nvPr>
            <p:ph type="body" idx="1"/>
          </p:nvPr>
        </p:nvSpPr>
        <p:spPr>
          <a:xfrm>
            <a:off x="395288" y="914400"/>
            <a:ext cx="8520112" cy="5827713"/>
          </a:xfrm>
          <a:solidFill>
            <a:schemeClr val="bg2"/>
          </a:solidFill>
        </p:spPr>
        <p:txBody>
          <a:bodyPr/>
          <a:lstStyle/>
          <a:p>
            <a:pPr algn="ctr" eaLnBrk="1" hangingPunct="1">
              <a:defRPr/>
            </a:pPr>
            <a:endParaRPr lang="tr-TR" dirty="0" smtClean="0">
              <a:latin typeface="Courier New" pitchFamily="49" charset="0"/>
              <a:cs typeface="Times New Roman" pitchFamily="18" charset="0"/>
            </a:endParaRPr>
          </a:p>
          <a:p>
            <a:pPr eaLnBrk="1" hangingPunct="1">
              <a:lnSpc>
                <a:spcPct val="150000"/>
              </a:lnSpc>
              <a:spcBef>
                <a:spcPts val="0"/>
              </a:spcBef>
              <a:defRPr/>
            </a:pPr>
            <a:r>
              <a:rPr lang="tr-TR" sz="2800" b="1" dirty="0" smtClean="0">
                <a:solidFill>
                  <a:schemeClr val="tx2"/>
                </a:solidFill>
                <a:latin typeface="Times New Roman" pitchFamily="18" charset="0"/>
                <a:cs typeface="Times New Roman" pitchFamily="18" charset="0"/>
              </a:rPr>
              <a:t>1-OSMANLILARDA TİCARET VE TÜCCAR</a:t>
            </a:r>
            <a:endParaRPr lang="tr-TR" sz="2800" dirty="0" smtClean="0">
              <a:solidFill>
                <a:schemeClr val="tx2"/>
              </a:solidFill>
              <a:latin typeface="Courier New" pitchFamily="49" charset="0"/>
              <a:cs typeface="Times New Roman" pitchFamily="18" charset="0"/>
            </a:endParaRPr>
          </a:p>
          <a:p>
            <a:pPr eaLnBrk="1" hangingPunct="1">
              <a:lnSpc>
                <a:spcPct val="150000"/>
              </a:lnSpc>
              <a:spcBef>
                <a:spcPts val="0"/>
              </a:spcBef>
              <a:defRPr/>
            </a:pP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Osmanlılarda ticaret denince iki tür faaliyeti düşünmek gerekir. Birincisi </a:t>
            </a:r>
            <a:r>
              <a:rPr lang="tr-TR" sz="2800" dirty="0" err="1" smtClean="0">
                <a:solidFill>
                  <a:srgbClr val="FFFF00"/>
                </a:solidFill>
                <a:latin typeface="Times New Roman" pitchFamily="18" charset="0"/>
                <a:cs typeface="Times New Roman" pitchFamily="18" charset="0"/>
              </a:rPr>
              <a:t>ehl</a:t>
            </a:r>
            <a:r>
              <a:rPr lang="tr-TR" sz="2800" dirty="0" smtClean="0">
                <a:solidFill>
                  <a:srgbClr val="FFFF00"/>
                </a:solidFill>
                <a:latin typeface="Times New Roman" pitchFamily="18" charset="0"/>
                <a:cs typeface="Times New Roman" pitchFamily="18" charset="0"/>
              </a:rPr>
              <a:t>-i hirfet</a:t>
            </a:r>
            <a:r>
              <a:rPr lang="tr-TR" sz="2800" dirty="0" smtClean="0">
                <a:latin typeface="Times New Roman" pitchFamily="18" charset="0"/>
                <a:cs typeface="Times New Roman" pitchFamily="18" charset="0"/>
              </a:rPr>
              <a:t> denilen zanaatkarların ürettiklerini dükkanlarında pazarlama biçimidir. İkincisi ise,bir başka beldeden ya da ülkeden getirdiklerini satan ya da satmak üzere götüren tüccarın yaptığı işlerdir.</a:t>
            </a:r>
            <a:endParaRPr lang="tr-TR" sz="2800" dirty="0" smtClean="0">
              <a:latin typeface="Courier New" pitchFamily="49" charset="0"/>
              <a:cs typeface="Times New Roman" pitchFamily="18" charset="0"/>
            </a:endParaRPr>
          </a:p>
          <a:p>
            <a:pPr eaLnBrk="1" hangingPunct="1">
              <a:defRPr/>
            </a:pPr>
            <a:endParaRPr lang="tr-TR" sz="3600" dirty="0" smtClean="0"/>
          </a:p>
        </p:txBody>
      </p:sp>
    </p:spTree>
    <p:extLst>
      <p:ext uri="{BB962C8B-B14F-4D97-AF65-F5344CB8AC3E}">
        <p14:creationId xmlns:p14="http://schemas.microsoft.com/office/powerpoint/2010/main" val="3494339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2067">
                                            <p:txEl>
                                              <p:pRg st="1" end="1"/>
                                            </p:txEl>
                                          </p:spTgt>
                                        </p:tgtEl>
                                        <p:attrNameLst>
                                          <p:attrName>style.visibility</p:attrName>
                                        </p:attrNameLst>
                                      </p:cBhvr>
                                      <p:to>
                                        <p:strVal val="visible"/>
                                      </p:to>
                                    </p:set>
                                    <p:animEffect transition="in" filter="box(out)">
                                      <p:cBhvr>
                                        <p:cTn id="7" dur="500"/>
                                        <p:tgtEl>
                                          <p:spTgt spid="472067">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2067">
                                            <p:txEl>
                                              <p:pRg st="2" end="2"/>
                                            </p:txEl>
                                          </p:spTgt>
                                        </p:tgtEl>
                                        <p:attrNameLst>
                                          <p:attrName>style.visibility</p:attrName>
                                        </p:attrNameLst>
                                      </p:cBhvr>
                                      <p:to>
                                        <p:strVal val="visible"/>
                                      </p:to>
                                    </p:set>
                                    <p:animEffect transition="in" filter="box(out)">
                                      <p:cBhvr>
                                        <p:cTn id="12" dur="500"/>
                                        <p:tgtEl>
                                          <p:spTgt spid="47206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3091" name="Rectangle 3"/>
          <p:cNvSpPr>
            <a:spLocks noGrp="1" noChangeArrowheads="1"/>
          </p:cNvSpPr>
          <p:nvPr>
            <p:ph type="body" idx="1"/>
          </p:nvPr>
        </p:nvSpPr>
        <p:spPr>
          <a:xfrm>
            <a:off x="250825" y="500063"/>
            <a:ext cx="8664575" cy="5857875"/>
          </a:xfrm>
          <a:solidFill>
            <a:schemeClr val="bg2"/>
          </a:solidFill>
        </p:spPr>
        <p:txBody>
          <a:bodyPr/>
          <a:lstStyle/>
          <a:p>
            <a:pPr eaLnBrk="1" hangingPunct="1">
              <a:lnSpc>
                <a:spcPct val="150000"/>
              </a:lnSpc>
              <a:spcBef>
                <a:spcPts val="0"/>
              </a:spcBef>
              <a:defRPr/>
            </a:pPr>
            <a:r>
              <a:rPr lang="tr-TR" sz="2400" dirty="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sz="2400" dirty="0">
                <a:latin typeface="Times New Roman" pitchFamily="18" charset="0"/>
                <a:cs typeface="Times New Roman" pitchFamily="18" charset="0"/>
              </a:rPr>
              <a:t>Osmanlı Devletinde tüccarlar niteliklerine göre üç gruba ayrılmışlardı:</a:t>
            </a:r>
            <a:endParaRPr lang="tr-TR" sz="2400" dirty="0">
              <a:latin typeface="Courier New" pitchFamily="49" charset="0"/>
              <a:cs typeface="Times New Roman" pitchFamily="18" charset="0"/>
            </a:endParaRPr>
          </a:p>
          <a:p>
            <a:pPr eaLnBrk="1" hangingPunct="1">
              <a:lnSpc>
                <a:spcPct val="150000"/>
              </a:lnSpc>
              <a:spcBef>
                <a:spcPts val="0"/>
              </a:spcBef>
              <a:defRPr/>
            </a:pPr>
            <a:r>
              <a:rPr lang="tr-TR" sz="2400" dirty="0">
                <a:latin typeface="Times New Roman" pitchFamily="18" charset="0"/>
                <a:cs typeface="Times New Roman" pitchFamily="18" charset="0"/>
              </a:rPr>
              <a:t>       </a:t>
            </a:r>
            <a:r>
              <a:rPr lang="tr-TR" sz="2400" b="1" dirty="0">
                <a:solidFill>
                  <a:schemeClr val="tx2"/>
                </a:solidFill>
                <a:latin typeface="Times New Roman" pitchFamily="18" charset="0"/>
                <a:cs typeface="Times New Roman" pitchFamily="18" charset="0"/>
              </a:rPr>
              <a:t>a)- Sermayedar(Tacir-i mütemekkin):</a:t>
            </a:r>
            <a:r>
              <a:rPr lang="tr-TR" sz="2400" b="1" dirty="0">
                <a:solidFill>
                  <a:schemeClr val="tx2"/>
                </a:solidFill>
                <a:latin typeface="Times New Roman" pitchFamily="18" charset="0"/>
              </a:rPr>
              <a:t> </a:t>
            </a:r>
            <a:r>
              <a:rPr lang="tr-TR" sz="2400" dirty="0">
                <a:latin typeface="Times New Roman" pitchFamily="18" charset="0"/>
                <a:cs typeface="Times New Roman" pitchFamily="18" charset="0"/>
              </a:rPr>
              <a:t>Bunlar çoğunlukla bir malı ucuz ve bol bulunduğu dönemde alır ve fi</a:t>
            </a:r>
            <a:r>
              <a:rPr lang="tr-TR" sz="2400" dirty="0">
                <a:latin typeface="Times New Roman" pitchFamily="18" charset="0"/>
              </a:rPr>
              <a:t>y</a:t>
            </a:r>
            <a:r>
              <a:rPr lang="tr-TR" sz="2400" dirty="0">
                <a:latin typeface="Times New Roman" pitchFamily="18" charset="0"/>
                <a:cs typeface="Times New Roman" pitchFamily="18" charset="0"/>
              </a:rPr>
              <a:t>at  yükseldiğinde satarak kar ederlerdi.</a:t>
            </a:r>
            <a:endParaRPr lang="tr-TR" sz="2400" dirty="0">
              <a:latin typeface="Courier New" pitchFamily="49" charset="0"/>
              <a:cs typeface="Times New Roman" pitchFamily="18" charset="0"/>
            </a:endParaRPr>
          </a:p>
          <a:p>
            <a:pPr eaLnBrk="1" hangingPunct="1">
              <a:lnSpc>
                <a:spcPct val="150000"/>
              </a:lnSpc>
              <a:spcBef>
                <a:spcPts val="0"/>
              </a:spcBef>
              <a:defRPr/>
            </a:pPr>
            <a:r>
              <a:rPr lang="tr-TR" sz="2400" dirty="0">
                <a:latin typeface="Times New Roman" pitchFamily="18" charset="0"/>
                <a:cs typeface="Times New Roman" pitchFamily="18" charset="0"/>
              </a:rPr>
              <a:t>       </a:t>
            </a:r>
            <a:r>
              <a:rPr lang="tr-TR" sz="2400" b="1" dirty="0">
                <a:solidFill>
                  <a:schemeClr val="tx2"/>
                </a:solidFill>
                <a:latin typeface="Times New Roman" pitchFamily="18" charset="0"/>
                <a:cs typeface="Times New Roman" pitchFamily="18" charset="0"/>
              </a:rPr>
              <a:t>b)- Taciri Seffar:</a:t>
            </a:r>
            <a:r>
              <a:rPr lang="tr-TR" sz="2400" dirty="0">
                <a:latin typeface="Times New Roman" pitchFamily="18" charset="0"/>
                <a:cs typeface="Times New Roman" pitchFamily="18" charset="0"/>
              </a:rPr>
              <a:t> Bunlar bir malı ucuz olan bölgeden alarak,pahalı olan bölgeye getirerek satarlardı.</a:t>
            </a:r>
            <a:endParaRPr lang="tr-TR" sz="2400" dirty="0">
              <a:latin typeface="Courier New" pitchFamily="49" charset="0"/>
              <a:cs typeface="Times New Roman" pitchFamily="18" charset="0"/>
            </a:endParaRPr>
          </a:p>
          <a:p>
            <a:pPr eaLnBrk="1" hangingPunct="1">
              <a:lnSpc>
                <a:spcPct val="150000"/>
              </a:lnSpc>
              <a:spcBef>
                <a:spcPts val="0"/>
              </a:spcBef>
              <a:defRPr/>
            </a:pPr>
            <a:r>
              <a:rPr lang="tr-TR" sz="2400" dirty="0">
                <a:latin typeface="Times New Roman" pitchFamily="18" charset="0"/>
                <a:cs typeface="Times New Roman" pitchFamily="18" charset="0"/>
              </a:rPr>
              <a:t>       </a:t>
            </a:r>
            <a:r>
              <a:rPr lang="tr-TR" sz="2400" b="1" dirty="0">
                <a:solidFill>
                  <a:schemeClr val="tx2"/>
                </a:solidFill>
                <a:latin typeface="Times New Roman" pitchFamily="18" charset="0"/>
                <a:cs typeface="Times New Roman" pitchFamily="18" charset="0"/>
              </a:rPr>
              <a:t>c)- Örgütlenmiş Tüccar:</a:t>
            </a:r>
            <a:r>
              <a:rPr lang="tr-TR" sz="2400" dirty="0">
                <a:latin typeface="Times New Roman" pitchFamily="18" charset="0"/>
                <a:cs typeface="Times New Roman" pitchFamily="18" charset="0"/>
              </a:rPr>
              <a:t> Belli bir yerde mal gönderebileceği güvenilir temsilcileri olan tüccarlar.</a:t>
            </a:r>
            <a:endParaRPr lang="tr-TR" sz="2400" dirty="0">
              <a:latin typeface="Courier New" pitchFamily="49" charset="0"/>
              <a:cs typeface="Times New Roman" pitchFamily="18" charset="0"/>
            </a:endParaRPr>
          </a:p>
          <a:p>
            <a:pPr eaLnBrk="1" hangingPunct="1">
              <a:lnSpc>
                <a:spcPct val="90000"/>
              </a:lnSpc>
              <a:defRPr/>
            </a:pPr>
            <a:endParaRPr lang="tr-TR" sz="3600" dirty="0"/>
          </a:p>
        </p:txBody>
      </p:sp>
    </p:spTree>
    <p:extLst>
      <p:ext uri="{BB962C8B-B14F-4D97-AF65-F5344CB8AC3E}">
        <p14:creationId xmlns:p14="http://schemas.microsoft.com/office/powerpoint/2010/main" val="7626784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3091">
                                            <p:txEl>
                                              <p:pRg st="0" end="0"/>
                                            </p:txEl>
                                          </p:spTgt>
                                        </p:tgtEl>
                                        <p:attrNameLst>
                                          <p:attrName>style.visibility</p:attrName>
                                        </p:attrNameLst>
                                      </p:cBhvr>
                                      <p:to>
                                        <p:strVal val="visible"/>
                                      </p:to>
                                    </p:set>
                                    <p:animEffect transition="in" filter="box(out)">
                                      <p:cBhvr>
                                        <p:cTn id="7" dur="500"/>
                                        <p:tgtEl>
                                          <p:spTgt spid="4730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3091">
                                            <p:txEl>
                                              <p:pRg st="1" end="1"/>
                                            </p:txEl>
                                          </p:spTgt>
                                        </p:tgtEl>
                                        <p:attrNameLst>
                                          <p:attrName>style.visibility</p:attrName>
                                        </p:attrNameLst>
                                      </p:cBhvr>
                                      <p:to>
                                        <p:strVal val="visible"/>
                                      </p:to>
                                    </p:set>
                                    <p:animEffect transition="in" filter="box(out)">
                                      <p:cBhvr>
                                        <p:cTn id="12" dur="500"/>
                                        <p:tgtEl>
                                          <p:spTgt spid="47309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3091">
                                            <p:txEl>
                                              <p:pRg st="2" end="2"/>
                                            </p:txEl>
                                          </p:spTgt>
                                        </p:tgtEl>
                                        <p:attrNameLst>
                                          <p:attrName>style.visibility</p:attrName>
                                        </p:attrNameLst>
                                      </p:cBhvr>
                                      <p:to>
                                        <p:strVal val="visible"/>
                                      </p:to>
                                    </p:set>
                                    <p:animEffect transition="in" filter="box(out)">
                                      <p:cBhvr>
                                        <p:cTn id="17" dur="500"/>
                                        <p:tgtEl>
                                          <p:spTgt spid="47309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73091">
                                            <p:txEl>
                                              <p:pRg st="3" end="3"/>
                                            </p:txEl>
                                          </p:spTgt>
                                        </p:tgtEl>
                                        <p:attrNameLst>
                                          <p:attrName>style.visibility</p:attrName>
                                        </p:attrNameLst>
                                      </p:cBhvr>
                                      <p:to>
                                        <p:strVal val="visible"/>
                                      </p:to>
                                    </p:set>
                                    <p:animEffect transition="in" filter="box(out)">
                                      <p:cBhvr>
                                        <p:cTn id="22" dur="500"/>
                                        <p:tgtEl>
                                          <p:spTgt spid="47309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4419" name="Rectangle 3"/>
          <p:cNvSpPr>
            <a:spLocks noGrp="1" noChangeArrowheads="1"/>
          </p:cNvSpPr>
          <p:nvPr>
            <p:ph type="body" idx="1"/>
          </p:nvPr>
        </p:nvSpPr>
        <p:spPr>
          <a:xfrm>
            <a:off x="323850" y="381000"/>
            <a:ext cx="8591550" cy="5715000"/>
          </a:xfrm>
          <a:solidFill>
            <a:srgbClr val="002060"/>
          </a:solidFill>
        </p:spPr>
        <p:txBody>
          <a:bodyPr/>
          <a:lstStyle/>
          <a:p>
            <a:pPr eaLnBrk="1" hangingPunct="1">
              <a:lnSpc>
                <a:spcPct val="150000"/>
              </a:lnSpc>
              <a:spcBef>
                <a:spcPts val="0"/>
              </a:spcBef>
              <a:defRPr/>
            </a:pPr>
            <a:r>
              <a:rPr lang="tr-TR" sz="3600" dirty="0" smtClean="0">
                <a:solidFill>
                  <a:srgbClr val="FFFF00"/>
                </a:solidFill>
                <a:latin typeface="Times New Roman" pitchFamily="18" charset="0"/>
                <a:cs typeface="Times New Roman" pitchFamily="18" charset="0"/>
              </a:rPr>
              <a:t>   </a:t>
            </a:r>
            <a:r>
              <a:rPr lang="tr-TR" dirty="0" smtClean="0">
                <a:solidFill>
                  <a:srgbClr val="FFFF00"/>
                </a:solidFill>
                <a:latin typeface="Times New Roman" pitchFamily="18" charset="0"/>
                <a:cs typeface="Times New Roman" pitchFamily="18" charset="0"/>
              </a:rPr>
              <a:t>Bu bakımdan,Osmanlılarda ekonomik faaliyetlerin tümü,reayanın sıkıntıya düşmeden, bolluk içinde yaşamasını sağlamak amacıyla düzenlenmişti. </a:t>
            </a:r>
            <a:r>
              <a:rPr lang="tr-TR" dirty="0" smtClean="0">
                <a:latin typeface="Times New Roman" pitchFamily="18" charset="0"/>
                <a:cs typeface="Times New Roman" pitchFamily="18" charset="0"/>
              </a:rPr>
              <a:t>Bu temel düşünce ışığında,</a:t>
            </a:r>
            <a:r>
              <a:rPr lang="tr-TR" dirty="0" smtClean="0">
                <a:latin typeface="Times New Roman" pitchFamily="18" charset="0"/>
              </a:rPr>
              <a:t> </a:t>
            </a:r>
            <a:r>
              <a:rPr lang="tr-TR" dirty="0" smtClean="0">
                <a:latin typeface="Times New Roman" pitchFamily="18" charset="0"/>
                <a:cs typeface="Times New Roman" pitchFamily="18" charset="0"/>
              </a:rPr>
              <a:t>ekonomik faaliyetleri yürüten her bölüm üreticisi,</a:t>
            </a:r>
            <a:r>
              <a:rPr lang="tr-TR" dirty="0" smtClean="0">
                <a:latin typeface="Times New Roman" pitchFamily="18" charset="0"/>
              </a:rPr>
              <a:t> </a:t>
            </a:r>
            <a:r>
              <a:rPr lang="tr-TR" dirty="0" smtClean="0">
                <a:latin typeface="Times New Roman" pitchFamily="18" charset="0"/>
                <a:cs typeface="Times New Roman" pitchFamily="18" charset="0"/>
              </a:rPr>
              <a:t>talep kadar,yani refah içinde yaşanacak kadar üretimde bulunmak zorundaydı.</a:t>
            </a:r>
            <a:endParaRPr lang="tr-TR" dirty="0" smtClean="0">
              <a:latin typeface="Courier New" pitchFamily="49" charset="0"/>
            </a:endParaRPr>
          </a:p>
          <a:p>
            <a:pPr eaLnBrk="1" hangingPunct="1">
              <a:lnSpc>
                <a:spcPct val="150000"/>
              </a:lnSpc>
              <a:spcBef>
                <a:spcPts val="0"/>
              </a:spcBef>
              <a:defRPr/>
            </a:pPr>
            <a:r>
              <a:rPr lang="tr-TR" dirty="0" smtClean="0">
                <a:latin typeface="Times New Roman" pitchFamily="18" charset="0"/>
                <a:cs typeface="Times New Roman" pitchFamily="18" charset="0"/>
              </a:rPr>
              <a:t>  </a:t>
            </a:r>
            <a:endParaRPr lang="tr-TR" dirty="0" smtClean="0"/>
          </a:p>
        </p:txBody>
      </p:sp>
    </p:spTree>
    <p:extLst>
      <p:ext uri="{BB962C8B-B14F-4D97-AF65-F5344CB8AC3E}">
        <p14:creationId xmlns:p14="http://schemas.microsoft.com/office/powerpoint/2010/main" val="1219985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animEffect transition="in" filter="box(out)">
                                      <p:cBhvr>
                                        <p:cTn id="7" dur="500"/>
                                        <p:tgtEl>
                                          <p:spTgt spid="4444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4419">
                                            <p:txEl>
                                              <p:pRg st="1" end="1"/>
                                            </p:txEl>
                                          </p:spTgt>
                                        </p:tgtEl>
                                        <p:attrNameLst>
                                          <p:attrName>style.visibility</p:attrName>
                                        </p:attrNameLst>
                                      </p:cBhvr>
                                      <p:to>
                                        <p:strVal val="visible"/>
                                      </p:to>
                                    </p:set>
                                    <p:animEffect transition="in" filter="box(out)">
                                      <p:cBhvr>
                                        <p:cTn id="12" dur="500"/>
                                        <p:tgtEl>
                                          <p:spTgt spid="4444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381000" y="609600"/>
            <a:ext cx="8534400" cy="1143000"/>
          </a:xfrm>
        </p:spPr>
        <p:txBody>
          <a:bodyPr/>
          <a:lstStyle/>
          <a:p>
            <a:pPr eaLnBrk="1" hangingPunct="1">
              <a:defRPr/>
            </a:pPr>
            <a:r>
              <a:rPr lang="tr-TR"/>
              <a:t>Mısır Çarşısı</a:t>
            </a:r>
          </a:p>
        </p:txBody>
      </p:sp>
      <p:sp>
        <p:nvSpPr>
          <p:cNvPr id="474115" name="Rectangle 3"/>
          <p:cNvSpPr>
            <a:spLocks noGrp="1" noChangeArrowheads="1"/>
          </p:cNvSpPr>
          <p:nvPr>
            <p:ph type="body" idx="1"/>
          </p:nvPr>
        </p:nvSpPr>
        <p:spPr>
          <a:xfrm>
            <a:off x="457200" y="1882775"/>
            <a:ext cx="8229600" cy="4572000"/>
          </a:xfrm>
        </p:spPr>
        <p:txBody>
          <a:bodyPr/>
          <a:lstStyle/>
          <a:p>
            <a:pPr eaLnBrk="1" hangingPunct="1">
              <a:buFont typeface="Wingdings" panose="05000000000000000000" pitchFamily="2" charset="2"/>
              <a:buNone/>
              <a:defRPr/>
            </a:pPr>
            <a:r>
              <a:rPr lang="tr-TR" smtClean="0"/>
              <a:t> </a:t>
            </a:r>
          </a:p>
        </p:txBody>
      </p:sp>
      <p:pic>
        <p:nvPicPr>
          <p:cNvPr id="40964" name="Picture 4" descr="Mısır Çarş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68638"/>
            <a:ext cx="3043238"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Mısır Çarşıs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068638"/>
            <a:ext cx="2670175"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2977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Effect transition="in" filter="box(out)">
                                      <p:cBhvr>
                                        <p:cTn id="7" dur="500"/>
                                        <p:tgtEl>
                                          <p:spTgt spid="4741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4500" y="2078038"/>
            <a:ext cx="5715000" cy="41814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7864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323850" y="381000"/>
            <a:ext cx="8569325" cy="1143000"/>
          </a:xfrm>
          <a:solidFill>
            <a:srgbClr val="0070C0"/>
          </a:solidFill>
        </p:spPr>
        <p:txBody>
          <a:bodyPr>
            <a:normAutofit fontScale="90000"/>
          </a:bodyPr>
          <a:lstStyle/>
          <a:p>
            <a:pPr eaLnBrk="1" hangingPunct="1">
              <a:defRPr/>
            </a:pPr>
            <a:r>
              <a:rPr lang="tr-TR" sz="2800" dirty="0">
                <a:latin typeface="Times New Roman" pitchFamily="18" charset="0"/>
                <a:cs typeface="Times New Roman" pitchFamily="18" charset="0"/>
              </a:rPr>
              <a:t>3-TİCARİ EMTİA (TİCARİ MALLAR)</a:t>
            </a:r>
            <a:r>
              <a:rPr lang="tr-TR" sz="2800" dirty="0">
                <a:latin typeface="Courier New" pitchFamily="49" charset="0"/>
                <a:cs typeface="Times New Roman" pitchFamily="18" charset="0"/>
              </a:rPr>
              <a:t/>
            </a:r>
            <a:br>
              <a:rPr lang="tr-TR" sz="2800" dirty="0">
                <a:latin typeface="Courier New" pitchFamily="49" charset="0"/>
                <a:cs typeface="Times New Roman" pitchFamily="18" charset="0"/>
              </a:rPr>
            </a:br>
            <a:r>
              <a:rPr lang="tr-TR" sz="2800" dirty="0">
                <a:latin typeface="Times New Roman" pitchFamily="18" charset="0"/>
                <a:cs typeface="Times New Roman" pitchFamily="18" charset="0"/>
              </a:rPr>
              <a:t> </a:t>
            </a:r>
            <a:r>
              <a:rPr lang="tr-TR" sz="2800" dirty="0">
                <a:latin typeface="Courier New" pitchFamily="49" charset="0"/>
                <a:cs typeface="Times New Roman" pitchFamily="18" charset="0"/>
              </a:rPr>
              <a:t/>
            </a:r>
            <a:br>
              <a:rPr lang="tr-TR" sz="2800" dirty="0">
                <a:latin typeface="Courier New" pitchFamily="49" charset="0"/>
                <a:cs typeface="Times New Roman" pitchFamily="18" charset="0"/>
              </a:rPr>
            </a:br>
            <a:endParaRPr lang="tr-TR" sz="2800" dirty="0">
              <a:latin typeface="Courier New" pitchFamily="49" charset="0"/>
              <a:cs typeface="Times New Roman" pitchFamily="18" charset="0"/>
            </a:endParaRPr>
          </a:p>
        </p:txBody>
      </p:sp>
      <p:sp>
        <p:nvSpPr>
          <p:cNvPr id="477187" name="Rectangle 3"/>
          <p:cNvSpPr>
            <a:spLocks noGrp="1" noChangeArrowheads="1"/>
          </p:cNvSpPr>
          <p:nvPr>
            <p:ph type="body" idx="1"/>
          </p:nvPr>
        </p:nvSpPr>
        <p:spPr>
          <a:xfrm>
            <a:off x="323850" y="981075"/>
            <a:ext cx="8591550" cy="5495925"/>
          </a:xfrm>
          <a:solidFill>
            <a:schemeClr val="bg2"/>
          </a:solidFill>
        </p:spPr>
        <p:txBody>
          <a:bodyPr/>
          <a:lstStyle/>
          <a:p>
            <a:pPr eaLnBrk="1" hangingPunct="1">
              <a:lnSpc>
                <a:spcPct val="150000"/>
              </a:lnSpc>
              <a:spcBef>
                <a:spcPts val="0"/>
              </a:spcBef>
              <a:defRPr/>
            </a:pPr>
            <a:r>
              <a:rPr lang="tr-TR" sz="3600" dirty="0" smtClean="0">
                <a:latin typeface="Times New Roman" pitchFamily="18" charset="0"/>
                <a:cs typeface="Times New Roman" pitchFamily="18" charset="0"/>
              </a:rPr>
              <a:t>     Osmanlı Devleti’nde ticaretin bir yönü, içeride toplumun ihtiyaçlarına cevap verecek düzeyde,</a:t>
            </a:r>
            <a:r>
              <a:rPr lang="tr-TR" sz="3600" dirty="0" smtClean="0">
                <a:latin typeface="Times New Roman" pitchFamily="18" charset="0"/>
              </a:rPr>
              <a:t> </a:t>
            </a:r>
            <a:r>
              <a:rPr lang="tr-TR" sz="3600" dirty="0" smtClean="0">
                <a:latin typeface="Times New Roman" pitchFamily="18" charset="0"/>
                <a:cs typeface="Times New Roman" pitchFamily="18" charset="0"/>
              </a:rPr>
              <a:t>bilhassa şehirlerin ihtiyaçlarına göre, devletin kontrolü altında ve genellikle </a:t>
            </a:r>
            <a:r>
              <a:rPr lang="tr-TR" sz="3600" b="1" dirty="0" err="1" smtClean="0">
                <a:solidFill>
                  <a:srgbClr val="FFFF00"/>
                </a:solidFill>
                <a:latin typeface="Times New Roman" pitchFamily="18" charset="0"/>
                <a:cs typeface="Times New Roman" pitchFamily="18" charset="0"/>
              </a:rPr>
              <a:t>muhtesib</a:t>
            </a:r>
            <a:r>
              <a:rPr lang="tr-TR" sz="3600" dirty="0" smtClean="0">
                <a:solidFill>
                  <a:srgbClr val="FFFF00"/>
                </a:solidFill>
                <a:latin typeface="Times New Roman" pitchFamily="18" charset="0"/>
                <a:cs typeface="Times New Roman" pitchFamily="18" charset="0"/>
              </a:rPr>
              <a:t> ve </a:t>
            </a:r>
            <a:r>
              <a:rPr lang="tr-TR" sz="3600" b="1" dirty="0" smtClean="0">
                <a:solidFill>
                  <a:srgbClr val="FFFF00"/>
                </a:solidFill>
                <a:latin typeface="Times New Roman" pitchFamily="18" charset="0"/>
                <a:cs typeface="Times New Roman" pitchFamily="18" charset="0"/>
              </a:rPr>
              <a:t>eminlerin</a:t>
            </a:r>
            <a:r>
              <a:rPr lang="tr-TR" sz="3600" dirty="0" smtClean="0">
                <a:solidFill>
                  <a:srgbClr val="FFFF00"/>
                </a:solidFill>
                <a:latin typeface="Times New Roman" pitchFamily="18" charset="0"/>
                <a:cs typeface="Times New Roman" pitchFamily="18" charset="0"/>
              </a:rPr>
              <a:t> </a:t>
            </a:r>
            <a:r>
              <a:rPr lang="tr-TR" sz="3600" dirty="0" smtClean="0">
                <a:latin typeface="Times New Roman" pitchFamily="18" charset="0"/>
                <a:cs typeface="Times New Roman" pitchFamily="18" charset="0"/>
              </a:rPr>
              <a:t>denetim ve gözetimindeydi.</a:t>
            </a:r>
            <a:endParaRPr lang="tr-TR" sz="3600" dirty="0" smtClean="0">
              <a:latin typeface="Courier New" pitchFamily="49" charset="0"/>
              <a:cs typeface="Times New Roman" pitchFamily="18" charset="0"/>
            </a:endParaRPr>
          </a:p>
          <a:p>
            <a:pPr eaLnBrk="1" hangingPunct="1">
              <a:lnSpc>
                <a:spcPct val="150000"/>
              </a:lnSpc>
              <a:spcBef>
                <a:spcPts val="0"/>
              </a:spcBef>
              <a:buFont typeface="Wingdings" panose="05000000000000000000" pitchFamily="2" charset="2"/>
              <a:buNone/>
              <a:defRPr/>
            </a:pPr>
            <a:r>
              <a:rPr lang="tr-TR" sz="2400" dirty="0" smtClean="0">
                <a:latin typeface="Times New Roman" pitchFamily="18" charset="0"/>
                <a:cs typeface="Times New Roman" pitchFamily="18" charset="0"/>
              </a:rPr>
              <a:t> </a:t>
            </a:r>
            <a:endParaRPr lang="tr-TR" sz="2400" dirty="0" smtClean="0"/>
          </a:p>
        </p:txBody>
      </p:sp>
    </p:spTree>
    <p:extLst>
      <p:ext uri="{BB962C8B-B14F-4D97-AF65-F5344CB8AC3E}">
        <p14:creationId xmlns:p14="http://schemas.microsoft.com/office/powerpoint/2010/main" val="28395611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Effect transition="in" filter="box(out)">
                                      <p:cBhvr>
                                        <p:cTn id="7" dur="500"/>
                                        <p:tgtEl>
                                          <p:spTgt spid="477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7187">
                                            <p:txEl>
                                              <p:pRg st="1" end="1"/>
                                            </p:txEl>
                                          </p:spTgt>
                                        </p:tgtEl>
                                        <p:attrNameLst>
                                          <p:attrName>style.visibility</p:attrName>
                                        </p:attrNameLst>
                                      </p:cBhvr>
                                      <p:to>
                                        <p:strVal val="visible"/>
                                      </p:to>
                                    </p:set>
                                    <p:animEffect transition="in" filter="box(out)">
                                      <p:cBhvr>
                                        <p:cTn id="12" dur="500"/>
                                        <p:tgtEl>
                                          <p:spTgt spid="477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313" y="1125538"/>
            <a:ext cx="8424862" cy="5399087"/>
          </a:xfrm>
          <a:solidFill>
            <a:schemeClr val="bg2"/>
          </a:solidFill>
        </p:spPr>
        <p:txBody>
          <a:bodyPr/>
          <a:lstStyle/>
          <a:p>
            <a:pPr>
              <a:lnSpc>
                <a:spcPct val="150000"/>
              </a:lnSpc>
              <a:spcBef>
                <a:spcPts val="0"/>
              </a:spcBef>
              <a:defRPr/>
            </a:pPr>
            <a:r>
              <a:rPr lang="tr-TR" dirty="0" smtClean="0">
                <a:latin typeface="Times New Roman" pitchFamily="18" charset="0"/>
                <a:cs typeface="Times New Roman" pitchFamily="18" charset="0"/>
              </a:rPr>
              <a:t> Bu belirli bölge içinde yapılan ticaretin dışında, asıl transit bir ticaretin konusu olan meta </a:t>
            </a:r>
            <a:r>
              <a:rPr lang="tr-TR" dirty="0" err="1" smtClean="0">
                <a:latin typeface="Times New Roman" pitchFamily="18" charset="0"/>
                <a:cs typeface="Times New Roman" pitchFamily="18" charset="0"/>
              </a:rPr>
              <a:t>üretimi,bazı</a:t>
            </a:r>
            <a:r>
              <a:rPr lang="tr-TR" dirty="0" smtClean="0">
                <a:latin typeface="Times New Roman" pitchFamily="18" charset="0"/>
                <a:cs typeface="Times New Roman" pitchFamily="18" charset="0"/>
              </a:rPr>
              <a:t> dallarda yoğunlaşmıştı. Özellikle </a:t>
            </a:r>
            <a:r>
              <a:rPr lang="tr-TR" dirty="0" smtClean="0">
                <a:solidFill>
                  <a:srgbClr val="FFFF00"/>
                </a:solidFill>
                <a:latin typeface="Times New Roman" pitchFamily="18" charset="0"/>
                <a:cs typeface="Times New Roman" pitchFamily="18" charset="0"/>
              </a:rPr>
              <a:t>tekstil </a:t>
            </a:r>
            <a:r>
              <a:rPr lang="tr-TR" dirty="0" err="1" smtClean="0">
                <a:latin typeface="Times New Roman" pitchFamily="18" charset="0"/>
                <a:cs typeface="Times New Roman" pitchFamily="18" charset="0"/>
              </a:rPr>
              <a:t>alanında,Osmanlı</a:t>
            </a:r>
            <a:r>
              <a:rPr lang="tr-TR" dirty="0" smtClean="0">
                <a:latin typeface="Times New Roman" pitchFamily="18" charset="0"/>
                <a:cs typeface="Times New Roman" pitchFamily="18" charset="0"/>
              </a:rPr>
              <a:t> ülkesinin çeşitli şehir</a:t>
            </a:r>
            <a:r>
              <a:rPr lang="tr-TR" dirty="0" smtClean="0">
                <a:latin typeface="Times New Roman" pitchFamily="18" charset="0"/>
              </a:rPr>
              <a:t>-</a:t>
            </a:r>
            <a:r>
              <a:rPr lang="tr-TR" dirty="0" err="1" smtClean="0">
                <a:latin typeface="Times New Roman" pitchFamily="18" charset="0"/>
                <a:cs typeface="Times New Roman" pitchFamily="18" charset="0"/>
              </a:rPr>
              <a:t>lerinde</a:t>
            </a:r>
            <a:r>
              <a:rPr lang="tr-TR" dirty="0" smtClean="0">
                <a:latin typeface="Times New Roman" pitchFamily="18" charset="0"/>
                <a:cs typeface="Times New Roman" pitchFamily="18" charset="0"/>
              </a:rPr>
              <a:t> bu konuda ileri bir üretim ve bu üretime dayalı olarak yoğun bir ticaret söz konusuydu.</a:t>
            </a:r>
            <a:endParaRPr lang="tr-TR" dirty="0"/>
          </a:p>
        </p:txBody>
      </p:sp>
    </p:spTree>
    <p:extLst>
      <p:ext uri="{BB962C8B-B14F-4D97-AF65-F5344CB8AC3E}">
        <p14:creationId xmlns:p14="http://schemas.microsoft.com/office/powerpoint/2010/main" val="18440718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9235" name="Rectangle 3"/>
          <p:cNvSpPr>
            <a:spLocks noGrp="1" noChangeArrowheads="1"/>
          </p:cNvSpPr>
          <p:nvPr>
            <p:ph type="body" idx="1"/>
          </p:nvPr>
        </p:nvSpPr>
        <p:spPr>
          <a:xfrm>
            <a:off x="304800" y="357188"/>
            <a:ext cx="8610600" cy="6196012"/>
          </a:xfrm>
          <a:solidFill>
            <a:schemeClr val="bg2"/>
          </a:solidFill>
        </p:spPr>
        <p:txBody>
          <a:bodyPr/>
          <a:lstStyle/>
          <a:p>
            <a:pPr>
              <a:lnSpc>
                <a:spcPct val="90000"/>
              </a:lnSpc>
              <a:defRPr/>
            </a:pPr>
            <a:r>
              <a:rPr lang="tr-TR" sz="3600" b="1" dirty="0">
                <a:solidFill>
                  <a:schemeClr val="tx2"/>
                </a:solidFill>
                <a:latin typeface="Times New Roman" pitchFamily="18" charset="0"/>
                <a:cs typeface="Times New Roman" pitchFamily="18" charset="0"/>
              </a:rPr>
              <a:t>TİCARETLE İLGİLİ DEYİMLER:</a:t>
            </a:r>
            <a:endParaRPr lang="tr-TR" sz="3600" dirty="0">
              <a:solidFill>
                <a:schemeClr val="tx2"/>
              </a:solidFill>
              <a:latin typeface="Courier New" pitchFamily="49" charset="0"/>
              <a:cs typeface="Times New Roman" pitchFamily="18" charset="0"/>
            </a:endParaRPr>
          </a:p>
          <a:p>
            <a:pPr>
              <a:lnSpc>
                <a:spcPct val="150000"/>
              </a:lnSpc>
              <a:spcBef>
                <a:spcPts val="0"/>
              </a:spcBef>
              <a:defRPr/>
            </a:pPr>
            <a:endParaRPr lang="tr-TR" sz="2800" b="1" dirty="0" smtClean="0">
              <a:solidFill>
                <a:schemeClr val="tx2"/>
              </a:solidFill>
              <a:latin typeface="Times New Roman" pitchFamily="18" charset="0"/>
              <a:cs typeface="Times New Roman" pitchFamily="18" charset="0"/>
            </a:endParaRPr>
          </a:p>
          <a:p>
            <a:pPr>
              <a:lnSpc>
                <a:spcPct val="150000"/>
              </a:lnSpc>
              <a:spcBef>
                <a:spcPts val="0"/>
              </a:spcBef>
              <a:defRPr/>
            </a:pPr>
            <a:r>
              <a:rPr lang="tr-TR" sz="2800" b="1" dirty="0" smtClean="0">
                <a:solidFill>
                  <a:schemeClr val="tx2"/>
                </a:solidFill>
                <a:latin typeface="Times New Roman" pitchFamily="18" charset="0"/>
                <a:cs typeface="Times New Roman" pitchFamily="18" charset="0"/>
              </a:rPr>
              <a:t>Menzil </a:t>
            </a:r>
            <a:r>
              <a:rPr lang="tr-TR" sz="2800" b="1" dirty="0">
                <a:solidFill>
                  <a:schemeClr val="tx2"/>
                </a:solidFill>
                <a:latin typeface="Times New Roman" pitchFamily="18" charset="0"/>
                <a:cs typeface="Times New Roman" pitchFamily="18" charset="0"/>
              </a:rPr>
              <a:t>:</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Yol üzerindeki konaklama noktaları denirdi.</a:t>
            </a:r>
            <a:endParaRPr lang="tr-TR" sz="2800" dirty="0">
              <a:latin typeface="Courier New" pitchFamily="49" charset="0"/>
              <a:cs typeface="Times New Roman" pitchFamily="18" charset="0"/>
            </a:endParaRPr>
          </a:p>
          <a:p>
            <a:pPr>
              <a:lnSpc>
                <a:spcPct val="150000"/>
              </a:lnSpc>
              <a:spcBef>
                <a:spcPts val="0"/>
              </a:spcBef>
              <a:defRPr/>
            </a:pPr>
            <a:r>
              <a:rPr lang="tr-TR" sz="2800" b="1" dirty="0">
                <a:solidFill>
                  <a:schemeClr val="tx2"/>
                </a:solidFill>
                <a:latin typeface="Times New Roman" pitchFamily="18" charset="0"/>
                <a:cs typeface="Times New Roman" pitchFamily="18" charset="0"/>
              </a:rPr>
              <a:t>Menzil Teşkilatı</a:t>
            </a:r>
            <a:r>
              <a:rPr lang="tr-TR" sz="2800" b="1" dirty="0">
                <a:solidFill>
                  <a:schemeClr val="tx2"/>
                </a:solidFill>
                <a:latin typeface="Times New Roman" pitchFamily="18" charset="0"/>
              </a:rPr>
              <a:t> </a:t>
            </a:r>
            <a:r>
              <a:rPr lang="tr-TR" sz="2800" b="1" dirty="0">
                <a:solidFill>
                  <a:schemeClr val="tx2"/>
                </a:solidFill>
                <a:latin typeface="Times New Roman" pitchFamily="18" charset="0"/>
                <a:cs typeface="Times New Roman" pitchFamily="18" charset="0"/>
              </a:rPr>
              <a:t>:</a:t>
            </a:r>
            <a:r>
              <a:rPr lang="tr-TR" sz="2800" dirty="0">
                <a:latin typeface="Times New Roman" pitchFamily="18" charset="0"/>
                <a:cs typeface="Times New Roman" pitchFamily="18" charset="0"/>
              </a:rPr>
              <a:t> Haberleşme TATAR denilen ulaklar tarafından yapılıyordu. </a:t>
            </a:r>
            <a:r>
              <a:rPr lang="tr-TR" sz="2800" dirty="0" smtClean="0">
                <a:latin typeface="Times New Roman" pitchFamily="18" charset="0"/>
                <a:cs typeface="Times New Roman" pitchFamily="18" charset="0"/>
              </a:rPr>
              <a:t>Devlet </a:t>
            </a:r>
            <a:r>
              <a:rPr lang="tr-TR" sz="2800" dirty="0">
                <a:latin typeface="Times New Roman" pitchFamily="18" charset="0"/>
                <a:cs typeface="Times New Roman" pitchFamily="18" charset="0"/>
              </a:rPr>
              <a:t>habercilerin çabuk</a:t>
            </a:r>
            <a:r>
              <a:rPr lang="tr-TR" sz="2800" dirty="0">
                <a:latin typeface="Times New Roman" pitchFamily="18" charset="0"/>
              </a:rPr>
              <a:t> </a:t>
            </a:r>
            <a:r>
              <a:rPr lang="tr-TR" sz="2800" dirty="0">
                <a:latin typeface="Times New Roman" pitchFamily="18" charset="0"/>
                <a:cs typeface="Times New Roman" pitchFamily="18" charset="0"/>
              </a:rPr>
              <a:t>gitmelerini </a:t>
            </a:r>
            <a:r>
              <a:rPr lang="tr-TR" sz="2800" dirty="0" smtClean="0">
                <a:latin typeface="Times New Roman" pitchFamily="18" charset="0"/>
                <a:cs typeface="Times New Roman" pitchFamily="18" charset="0"/>
              </a:rPr>
              <a:t>sağlayacak </a:t>
            </a:r>
            <a:r>
              <a:rPr lang="tr-TR" sz="2800" dirty="0">
                <a:latin typeface="Times New Roman" pitchFamily="18" charset="0"/>
                <a:cs typeface="Times New Roman" pitchFamily="18" charset="0"/>
              </a:rPr>
              <a:t>dinlenmiş atları ve yiyecek ihtiyaçlarını karşılamak için</a:t>
            </a:r>
            <a:r>
              <a:rPr lang="tr-TR" sz="2800" dirty="0">
                <a:latin typeface="Times New Roman" pitchFamily="18" charset="0"/>
              </a:rPr>
              <a:t> </a:t>
            </a:r>
            <a:r>
              <a:rPr lang="tr-TR" sz="2800" dirty="0">
                <a:latin typeface="Times New Roman" pitchFamily="18" charset="0"/>
                <a:cs typeface="Times New Roman" pitchFamily="18" charset="0"/>
              </a:rPr>
              <a:t>konaklama yerine yakın köy ve kasabalardaki bazı aileleri bu iş için</a:t>
            </a:r>
            <a:r>
              <a:rPr lang="tr-TR" sz="2800" dirty="0">
                <a:latin typeface="Times New Roman" pitchFamily="18" charset="0"/>
              </a:rPr>
              <a:t> </a:t>
            </a:r>
            <a:r>
              <a:rPr lang="tr-TR" sz="2800" dirty="0">
                <a:latin typeface="Times New Roman" pitchFamily="18" charset="0"/>
                <a:cs typeface="Times New Roman" pitchFamily="18" charset="0"/>
              </a:rPr>
              <a:t>görevlendirirdi.  Bu teşkilata "menzil </a:t>
            </a:r>
            <a:r>
              <a:rPr lang="tr-TR" sz="2800" dirty="0" smtClean="0">
                <a:latin typeface="Times New Roman" pitchFamily="18" charset="0"/>
                <a:cs typeface="Times New Roman" pitchFamily="18" charset="0"/>
              </a:rPr>
              <a:t>teşkilatı</a:t>
            </a:r>
            <a:r>
              <a:rPr lang="tr-TR" sz="2800" dirty="0">
                <a:latin typeface="Times New Roman" pitchFamily="18" charset="0"/>
                <a:cs typeface="Times New Roman" pitchFamily="18" charset="0"/>
              </a:rPr>
              <a:t>" denirdi.</a:t>
            </a:r>
            <a:endParaRPr lang="tr-TR" sz="2800" dirty="0">
              <a:latin typeface="Courier New" pitchFamily="49" charset="0"/>
              <a:cs typeface="Times New Roman" pitchFamily="18" charset="0"/>
            </a:endParaRPr>
          </a:p>
        </p:txBody>
      </p:sp>
    </p:spTree>
    <p:extLst>
      <p:ext uri="{BB962C8B-B14F-4D97-AF65-F5344CB8AC3E}">
        <p14:creationId xmlns:p14="http://schemas.microsoft.com/office/powerpoint/2010/main" val="252749311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animEffect transition="in" filter="box(out)">
                                      <p:cBhvr>
                                        <p:cTn id="7" dur="500"/>
                                        <p:tgtEl>
                                          <p:spTgt spid="4792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9235">
                                            <p:txEl>
                                              <p:pRg st="2" end="2"/>
                                            </p:txEl>
                                          </p:spTgt>
                                        </p:tgtEl>
                                        <p:attrNameLst>
                                          <p:attrName>style.visibility</p:attrName>
                                        </p:attrNameLst>
                                      </p:cBhvr>
                                      <p:to>
                                        <p:strVal val="visible"/>
                                      </p:to>
                                    </p:set>
                                    <p:animEffect transition="in" filter="box(out)">
                                      <p:cBhvr>
                                        <p:cTn id="12" dur="500"/>
                                        <p:tgtEl>
                                          <p:spTgt spid="479235">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9235">
                                            <p:txEl>
                                              <p:pRg st="3" end="3"/>
                                            </p:txEl>
                                          </p:spTgt>
                                        </p:tgtEl>
                                        <p:attrNameLst>
                                          <p:attrName>style.visibility</p:attrName>
                                        </p:attrNameLst>
                                      </p:cBhvr>
                                      <p:to>
                                        <p:strVal val="visible"/>
                                      </p:to>
                                    </p:set>
                                    <p:animEffect transition="in" filter="box(out)">
                                      <p:cBhvr>
                                        <p:cTn id="17" dur="500"/>
                                        <p:tgtEl>
                                          <p:spTgt spid="479235">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0259" name="Rectangle 3"/>
          <p:cNvSpPr>
            <a:spLocks noGrp="1" noChangeArrowheads="1"/>
          </p:cNvSpPr>
          <p:nvPr>
            <p:ph type="body" idx="1"/>
          </p:nvPr>
        </p:nvSpPr>
        <p:spPr>
          <a:xfrm>
            <a:off x="533400" y="549275"/>
            <a:ext cx="8229600" cy="5394325"/>
          </a:xfrm>
          <a:solidFill>
            <a:schemeClr val="bg2"/>
          </a:solidFill>
        </p:spPr>
        <p:txBody>
          <a:bodyPr/>
          <a:lstStyle/>
          <a:p>
            <a:pPr>
              <a:lnSpc>
                <a:spcPct val="150000"/>
              </a:lnSpc>
              <a:defRPr/>
            </a:pPr>
            <a:r>
              <a:rPr lang="tr-TR" sz="3600" b="1" dirty="0">
                <a:solidFill>
                  <a:schemeClr val="tx2"/>
                </a:solidFill>
                <a:latin typeface="Times New Roman" pitchFamily="18" charset="0"/>
                <a:cs typeface="Times New Roman" pitchFamily="18" charset="0"/>
              </a:rPr>
              <a:t>Derbentçi   </a:t>
            </a:r>
            <a:r>
              <a:rPr lang="tr-TR" sz="3600" dirty="0">
                <a:solidFill>
                  <a:schemeClr val="tx2"/>
                </a:solidFill>
                <a:latin typeface="Times New Roman" pitchFamily="18" charset="0"/>
                <a:cs typeface="Times New Roman" pitchFamily="18" charset="0"/>
              </a:rPr>
              <a:t>    :</a:t>
            </a:r>
            <a:r>
              <a:rPr lang="tr-TR" sz="3600" dirty="0">
                <a:latin typeface="Times New Roman" pitchFamily="18" charset="0"/>
                <a:cs typeface="Times New Roman" pitchFamily="18" charset="0"/>
              </a:rPr>
              <a:t> Ana yolların, boğaz ve geçitlerin güvenliğinden sorumluydu.</a:t>
            </a:r>
            <a:endParaRPr lang="tr-TR" sz="3600" dirty="0">
              <a:latin typeface="Courier New" pitchFamily="49" charset="0"/>
              <a:cs typeface="Times New Roman" pitchFamily="18" charset="0"/>
            </a:endParaRPr>
          </a:p>
          <a:p>
            <a:pPr>
              <a:lnSpc>
                <a:spcPct val="150000"/>
              </a:lnSpc>
              <a:defRPr/>
            </a:pPr>
            <a:r>
              <a:rPr lang="tr-TR" sz="3600" b="1" dirty="0" err="1">
                <a:solidFill>
                  <a:schemeClr val="tx2"/>
                </a:solidFill>
                <a:latin typeface="Times New Roman" pitchFamily="18" charset="0"/>
                <a:cs typeface="Times New Roman" pitchFamily="18" charset="0"/>
              </a:rPr>
              <a:t>Mekkâri</a:t>
            </a:r>
            <a:r>
              <a:rPr lang="tr-TR" sz="3600" b="1" dirty="0">
                <a:solidFill>
                  <a:schemeClr val="tx2"/>
                </a:solidFill>
                <a:latin typeface="Times New Roman" pitchFamily="18" charset="0"/>
                <a:cs typeface="Times New Roman" pitchFamily="18" charset="0"/>
              </a:rPr>
              <a:t> </a:t>
            </a:r>
            <a:r>
              <a:rPr lang="tr-TR" sz="3600" b="1" dirty="0" err="1">
                <a:solidFill>
                  <a:schemeClr val="tx2"/>
                </a:solidFill>
                <a:latin typeface="Times New Roman" pitchFamily="18" charset="0"/>
                <a:cs typeface="Times New Roman" pitchFamily="18" charset="0"/>
              </a:rPr>
              <a:t>Tâifesi</a:t>
            </a:r>
            <a:r>
              <a:rPr lang="tr-TR" sz="3600" b="1" dirty="0">
                <a:solidFill>
                  <a:schemeClr val="tx2"/>
                </a:solidFill>
                <a:latin typeface="Times New Roman" pitchFamily="18" charset="0"/>
                <a:cs typeface="Times New Roman" pitchFamily="18" charset="0"/>
              </a:rPr>
              <a:t> :</a:t>
            </a:r>
            <a:r>
              <a:rPr lang="tr-TR" sz="3600" dirty="0">
                <a:latin typeface="Times New Roman" pitchFamily="18" charset="0"/>
                <a:cs typeface="Times New Roman" pitchFamily="18" charset="0"/>
              </a:rPr>
              <a:t> Yolcu ve mal taşıma işlerini meslek edinen esnaflara verilen ad</a:t>
            </a:r>
            <a:r>
              <a:rPr lang="tr-TR" sz="3600" b="1" dirty="0">
                <a:latin typeface="Times New Roman" pitchFamily="18" charset="0"/>
                <a:cs typeface="Times New Roman" pitchFamily="18" charset="0"/>
              </a:rPr>
              <a:t>.</a:t>
            </a:r>
            <a:endParaRPr lang="tr-TR" sz="3600" dirty="0">
              <a:latin typeface="Courier New" pitchFamily="49" charset="0"/>
              <a:cs typeface="Times New Roman" pitchFamily="18" charset="0"/>
            </a:endParaRPr>
          </a:p>
          <a:p>
            <a:pPr>
              <a:buFont typeface="Wingdings" panose="05000000000000000000" pitchFamily="2" charset="2"/>
              <a:buNone/>
              <a:defRPr/>
            </a:pPr>
            <a:endParaRPr lang="tr-TR" sz="3600" dirty="0"/>
          </a:p>
          <a:p>
            <a:pPr>
              <a:defRPr/>
            </a:pPr>
            <a:endParaRPr lang="tr-TR" sz="3600" dirty="0"/>
          </a:p>
        </p:txBody>
      </p:sp>
    </p:spTree>
    <p:extLst>
      <p:ext uri="{BB962C8B-B14F-4D97-AF65-F5344CB8AC3E}">
        <p14:creationId xmlns:p14="http://schemas.microsoft.com/office/powerpoint/2010/main" val="5349961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animEffect transition="in" filter="box(out)">
                                      <p:cBhvr>
                                        <p:cTn id="7" dur="500"/>
                                        <p:tgtEl>
                                          <p:spTgt spid="4802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0259">
                                            <p:txEl>
                                              <p:pRg st="1" end="1"/>
                                            </p:txEl>
                                          </p:spTgt>
                                        </p:tgtEl>
                                        <p:attrNameLst>
                                          <p:attrName>style.visibility</p:attrName>
                                        </p:attrNameLst>
                                      </p:cBhvr>
                                      <p:to>
                                        <p:strVal val="visible"/>
                                      </p:to>
                                    </p:set>
                                    <p:animEffect transition="in" filter="box(out)">
                                      <p:cBhvr>
                                        <p:cTn id="12" dur="500"/>
                                        <p:tgtEl>
                                          <p:spTgt spid="4802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3" name="Rectangle 5"/>
          <p:cNvSpPr>
            <a:spLocks noGrp="1" noChangeArrowheads="1"/>
          </p:cNvSpPr>
          <p:nvPr>
            <p:ph type="title"/>
          </p:nvPr>
        </p:nvSpPr>
        <p:spPr/>
        <p:txBody>
          <a:bodyPr/>
          <a:lstStyle/>
          <a:p>
            <a:pPr>
              <a:defRPr/>
            </a:pPr>
            <a:r>
              <a:rPr lang="tr-TR"/>
              <a:t>DERBENT (GEÇİT)</a:t>
            </a:r>
          </a:p>
        </p:txBody>
      </p:sp>
      <p:pic>
        <p:nvPicPr>
          <p:cNvPr id="47107" name="Picture 4" descr="3aC1derbent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84313"/>
            <a:ext cx="9144000" cy="53736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975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11" name="Rectangle 3"/>
          <p:cNvSpPr>
            <a:spLocks noGrp="1" noChangeArrowheads="1"/>
          </p:cNvSpPr>
          <p:nvPr>
            <p:ph type="body" idx="1"/>
          </p:nvPr>
        </p:nvSpPr>
        <p:spPr>
          <a:xfrm>
            <a:off x="381000" y="1285875"/>
            <a:ext cx="8534400" cy="4810125"/>
          </a:xfrm>
          <a:solidFill>
            <a:schemeClr val="bg2"/>
          </a:solidFill>
        </p:spPr>
        <p:txBody>
          <a:bodyPr/>
          <a:lstStyle/>
          <a:p>
            <a:pPr eaLnBrk="1" hangingPunct="1">
              <a:lnSpc>
                <a:spcPct val="150000"/>
              </a:lnSpc>
              <a:spcBef>
                <a:spcPts val="0"/>
              </a:spcBef>
              <a:defRPr/>
            </a:pPr>
            <a:r>
              <a:rPr lang="tr-TR" sz="4000" dirty="0" smtClean="0">
                <a:solidFill>
                  <a:srgbClr val="FFFF00"/>
                </a:solidFill>
                <a:latin typeface="Times New Roman" pitchFamily="18" charset="0"/>
                <a:cs typeface="Times New Roman" pitchFamily="18" charset="0"/>
              </a:rPr>
              <a:t>  </a:t>
            </a:r>
            <a:r>
              <a:rPr lang="tr-TR" sz="3600" dirty="0" smtClean="0">
                <a:solidFill>
                  <a:srgbClr val="FFFF00"/>
                </a:solidFill>
                <a:latin typeface="Times New Roman" pitchFamily="18" charset="0"/>
                <a:cs typeface="Times New Roman" pitchFamily="18" charset="0"/>
              </a:rPr>
              <a:t>Ankara'da sof, Bursa'da İpekçilik, Selanik‘</a:t>
            </a:r>
            <a:r>
              <a:rPr lang="tr-TR" sz="3600" dirty="0" smtClean="0">
                <a:solidFill>
                  <a:srgbClr val="FFFF00"/>
                </a:solidFill>
                <a:latin typeface="Times New Roman" pitchFamily="18" charset="0"/>
              </a:rPr>
              <a:t> </a:t>
            </a:r>
            <a:r>
              <a:rPr lang="tr-TR" sz="3600" dirty="0" err="1" smtClean="0">
                <a:solidFill>
                  <a:srgbClr val="FFFF00"/>
                </a:solidFill>
                <a:latin typeface="Times New Roman" pitchFamily="18" charset="0"/>
                <a:cs typeface="Times New Roman" pitchFamily="18" charset="0"/>
              </a:rPr>
              <a:t>te</a:t>
            </a:r>
            <a:r>
              <a:rPr lang="tr-TR" sz="3600" dirty="0" smtClean="0">
                <a:solidFill>
                  <a:srgbClr val="FFFF00"/>
                </a:solidFill>
                <a:latin typeface="Times New Roman" pitchFamily="18" charset="0"/>
                <a:cs typeface="Times New Roman" pitchFamily="18" charset="0"/>
              </a:rPr>
              <a:t> çuhacılık, Bulgaristan'da aba Kayseri,</a:t>
            </a:r>
            <a:r>
              <a:rPr lang="tr-TR" sz="3600" dirty="0" smtClean="0">
                <a:solidFill>
                  <a:srgbClr val="FFFF00"/>
                </a:solidFill>
                <a:latin typeface="Times New Roman" pitchFamily="18" charset="0"/>
              </a:rPr>
              <a:t> </a:t>
            </a:r>
            <a:r>
              <a:rPr lang="tr-TR" sz="3600" dirty="0" smtClean="0">
                <a:solidFill>
                  <a:srgbClr val="FFFF00"/>
                </a:solidFill>
                <a:latin typeface="Times New Roman" pitchFamily="18" charset="0"/>
                <a:cs typeface="Times New Roman" pitchFamily="18" charset="0"/>
              </a:rPr>
              <a:t>Manisa ve Tokat'ta dericilik (debbağlık) ve bakırcılık yaygındı.</a:t>
            </a:r>
            <a:endParaRPr lang="tr-TR" sz="3600" dirty="0" smtClean="0">
              <a:solidFill>
                <a:srgbClr val="FFFF00"/>
              </a:solidFill>
              <a:latin typeface="Courier New" pitchFamily="49" charset="0"/>
              <a:cs typeface="Times New Roman" pitchFamily="18" charset="0"/>
            </a:endParaRPr>
          </a:p>
          <a:p>
            <a:pPr eaLnBrk="1" hangingPunct="1">
              <a:defRPr/>
            </a:pPr>
            <a:endParaRPr lang="tr-TR" sz="4000" dirty="0" smtClean="0"/>
          </a:p>
          <a:p>
            <a:pPr eaLnBrk="1" hangingPunct="1">
              <a:defRPr/>
            </a:pPr>
            <a:endParaRPr lang="tr-TR" sz="4000" dirty="0" smtClean="0"/>
          </a:p>
        </p:txBody>
      </p:sp>
    </p:spTree>
    <p:extLst>
      <p:ext uri="{BB962C8B-B14F-4D97-AF65-F5344CB8AC3E}">
        <p14:creationId xmlns:p14="http://schemas.microsoft.com/office/powerpoint/2010/main" val="84747637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box(out)">
                                      <p:cBhvr>
                                        <p:cTn id="7" dur="500"/>
                                        <p:tgtEl>
                                          <p:spTgt spid="4782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68288"/>
            <a:ext cx="8229600" cy="1398587"/>
          </a:xfrm>
        </p:spPr>
        <p:txBody>
          <a:bodyPr/>
          <a:lstStyle/>
          <a:p>
            <a:pPr>
              <a:defRPr/>
            </a:pPr>
            <a:endParaRPr lang="tr-TR"/>
          </a:p>
        </p:txBody>
      </p:sp>
      <p:sp>
        <p:nvSpPr>
          <p:cNvPr id="25603" name="Rectangle 3"/>
          <p:cNvSpPr>
            <a:spLocks noGrp="1" noChangeArrowheads="1"/>
          </p:cNvSpPr>
          <p:nvPr>
            <p:ph type="body" idx="1"/>
          </p:nvPr>
        </p:nvSpPr>
        <p:spPr>
          <a:xfrm>
            <a:off x="304800" y="152400"/>
            <a:ext cx="8610600" cy="6400800"/>
          </a:xfrm>
          <a:solidFill>
            <a:schemeClr val="accent4">
              <a:lumMod val="50000"/>
            </a:schemeClr>
          </a:solidFill>
        </p:spPr>
        <p:txBody>
          <a:bodyPr/>
          <a:lstStyle/>
          <a:p>
            <a:pPr>
              <a:lnSpc>
                <a:spcPct val="90000"/>
              </a:lnSpc>
              <a:defRPr/>
            </a:pPr>
            <a:r>
              <a:rPr lang="tr-TR" sz="4000" b="1" dirty="0">
                <a:solidFill>
                  <a:srgbClr val="FFFF66"/>
                </a:solidFill>
                <a:cs typeface="Times New Roman" pitchFamily="18" charset="0"/>
              </a:rPr>
              <a:t>“Çok şey öğrendik”</a:t>
            </a:r>
            <a:endParaRPr lang="tr-TR" sz="4000" dirty="0">
              <a:solidFill>
                <a:srgbClr val="FFFF66"/>
              </a:solidFill>
              <a:ea typeface="Arial Unicode MS" pitchFamily="34" charset="-128"/>
              <a:cs typeface="Arial Unicode MS" pitchFamily="34" charset="-128"/>
            </a:endParaRPr>
          </a:p>
          <a:p>
            <a:pPr>
              <a:lnSpc>
                <a:spcPct val="90000"/>
              </a:lnSpc>
              <a:defRPr/>
            </a:pPr>
            <a:r>
              <a:rPr lang="tr-TR" sz="4000" dirty="0">
                <a:ea typeface="Arial Unicode MS" pitchFamily="34" charset="-128"/>
                <a:cs typeface="Arial Unicode MS" pitchFamily="34" charset="-128"/>
              </a:rPr>
              <a:t>Thomas Edison,elektrik ampulü</a:t>
            </a:r>
            <a:r>
              <a:rPr lang="tr-TR" sz="4000" dirty="0"/>
              <a:t>-</a:t>
            </a:r>
            <a:r>
              <a:rPr lang="tr-TR" sz="4000" dirty="0">
                <a:ea typeface="Arial Unicode MS" pitchFamily="34" charset="-128"/>
                <a:cs typeface="Arial Unicode MS" pitchFamily="34" charset="-128"/>
              </a:rPr>
              <a:t>nü çalıştırmak için tam iki bin farklı madde denemiş ,ama hiçbirisi işe yaramamıştı. Bilim adamının yardımcısı aylar süren bu çabaları sızlanarak şikayet etti.</a:t>
            </a:r>
          </a:p>
          <a:p>
            <a:pPr>
              <a:lnSpc>
                <a:spcPct val="90000"/>
              </a:lnSpc>
              <a:defRPr/>
            </a:pPr>
            <a:r>
              <a:rPr lang="tr-TR" sz="4000" dirty="0">
                <a:ea typeface="Arial Unicode MS" pitchFamily="34" charset="-128"/>
                <a:cs typeface="Arial Unicode MS" pitchFamily="34" charset="-128"/>
              </a:rPr>
              <a:t>“Bütün emeğimiz boşa gitti.</a:t>
            </a:r>
            <a:r>
              <a:rPr lang="tr-TR" sz="4000" dirty="0"/>
              <a:t> </a:t>
            </a:r>
            <a:r>
              <a:rPr lang="tr-TR" sz="4000" dirty="0">
                <a:ea typeface="Arial Unicode MS" pitchFamily="34" charset="-128"/>
                <a:cs typeface="Arial Unicode MS" pitchFamily="34" charset="-128"/>
              </a:rPr>
              <a:t>Hiçbir şey elde edemedik.”</a:t>
            </a:r>
          </a:p>
        </p:txBody>
      </p:sp>
    </p:spTree>
    <p:extLst>
      <p:ext uri="{BB962C8B-B14F-4D97-AF65-F5344CB8AC3E}">
        <p14:creationId xmlns:p14="http://schemas.microsoft.com/office/powerpoint/2010/main" val="51326451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68288"/>
            <a:ext cx="8229600" cy="1398587"/>
          </a:xfrm>
        </p:spPr>
        <p:txBody>
          <a:bodyPr/>
          <a:lstStyle/>
          <a:p>
            <a:pPr>
              <a:defRPr/>
            </a:pPr>
            <a:endParaRPr lang="tr-TR"/>
          </a:p>
        </p:txBody>
      </p:sp>
      <p:sp>
        <p:nvSpPr>
          <p:cNvPr id="26627" name="Rectangle 3"/>
          <p:cNvSpPr>
            <a:spLocks noGrp="1" noChangeArrowheads="1"/>
          </p:cNvSpPr>
          <p:nvPr>
            <p:ph type="body" idx="1"/>
          </p:nvPr>
        </p:nvSpPr>
        <p:spPr>
          <a:xfrm>
            <a:off x="457200" y="228600"/>
            <a:ext cx="8458200" cy="6248400"/>
          </a:xfrm>
          <a:solidFill>
            <a:schemeClr val="accent4">
              <a:lumMod val="50000"/>
            </a:schemeClr>
          </a:solidFill>
        </p:spPr>
        <p:txBody>
          <a:bodyPr/>
          <a:lstStyle/>
          <a:p>
            <a:pPr>
              <a:defRPr/>
            </a:pPr>
            <a:r>
              <a:rPr lang="tr-TR" sz="4400" dirty="0">
                <a:ea typeface="Arial Unicode MS" pitchFamily="34" charset="-128"/>
                <a:cs typeface="Arial Unicode MS" pitchFamily="34" charset="-128"/>
              </a:rPr>
              <a:t>Edison,kendinden emin bir sesle cevapladı yardımcısını:</a:t>
            </a:r>
          </a:p>
          <a:p>
            <a:pPr>
              <a:defRPr/>
            </a:pPr>
            <a:r>
              <a:rPr lang="tr-TR" sz="4400" dirty="0">
                <a:ea typeface="Arial Unicode MS" pitchFamily="34" charset="-128"/>
                <a:cs typeface="Arial Unicode MS" pitchFamily="34" charset="-128"/>
              </a:rPr>
              <a:t>“Hayır!Çok uzun bir yol kat ettik ve çok şey öğrendik. İyi bir ampulün çalışması için iki bin maddenin kullanılamayacağını öğrendik!”</a:t>
            </a:r>
            <a:endParaRPr lang="tr-TR" sz="4400" dirty="0"/>
          </a:p>
          <a:p>
            <a:pPr>
              <a:defRPr/>
            </a:pPr>
            <a:endParaRPr lang="tr-TR" sz="4400" dirty="0"/>
          </a:p>
        </p:txBody>
      </p:sp>
    </p:spTree>
    <p:extLst>
      <p:ext uri="{BB962C8B-B14F-4D97-AF65-F5344CB8AC3E}">
        <p14:creationId xmlns:p14="http://schemas.microsoft.com/office/powerpoint/2010/main" val="369428192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684213" y="333375"/>
            <a:ext cx="8231187" cy="1266825"/>
          </a:xfrm>
          <a:solidFill>
            <a:srgbClr val="00B050"/>
          </a:solidFill>
        </p:spPr>
        <p:txBody>
          <a:bodyPr>
            <a:noAutofit/>
          </a:bodyPr>
          <a:lstStyle/>
          <a:p>
            <a:pPr eaLnBrk="1" hangingPunct="1">
              <a:defRPr/>
            </a:pPr>
            <a:r>
              <a:rPr lang="tr-TR" sz="2800" dirty="0">
                <a:latin typeface="Times New Roman" pitchFamily="18" charset="0"/>
                <a:cs typeface="Times New Roman" pitchFamily="18" charset="0"/>
              </a:rPr>
              <a:t>B-OSMANLI EKONOMİSİNİN TABİİ </a:t>
            </a:r>
            <a:r>
              <a:rPr lang="tr-TR" sz="2800" dirty="0">
                <a:latin typeface="Times New Roman" pitchFamily="18" charset="0"/>
              </a:rPr>
              <a:t/>
            </a:r>
            <a:br>
              <a:rPr lang="tr-TR" sz="2800" dirty="0">
                <a:latin typeface="Times New Roman" pitchFamily="18" charset="0"/>
              </a:rPr>
            </a:br>
            <a:r>
              <a:rPr lang="tr-TR" sz="2800" dirty="0" smtClean="0">
                <a:latin typeface="Times New Roman" pitchFamily="18" charset="0"/>
                <a:cs typeface="Times New Roman" pitchFamily="18" charset="0"/>
              </a:rPr>
              <a:t>KAYNAKLARI</a:t>
            </a:r>
            <a:r>
              <a:rPr lang="tr-TR" sz="2800" dirty="0">
                <a:latin typeface="Times New Roman" pitchFamily="18" charset="0"/>
                <a:cs typeface="Times New Roman" pitchFamily="18" charset="0"/>
              </a:rPr>
              <a:t>:</a:t>
            </a:r>
            <a:r>
              <a:rPr lang="tr-TR" sz="2800" dirty="0">
                <a:latin typeface="Courier New" pitchFamily="49" charset="0"/>
                <a:cs typeface="Times New Roman" pitchFamily="18" charset="0"/>
              </a:rPr>
              <a:t/>
            </a:r>
            <a:br>
              <a:rPr lang="tr-TR" sz="2800" dirty="0">
                <a:latin typeface="Courier New" pitchFamily="49" charset="0"/>
                <a:cs typeface="Times New Roman" pitchFamily="18" charset="0"/>
              </a:rPr>
            </a:br>
            <a:endParaRPr lang="tr-TR" sz="2800" dirty="0">
              <a:latin typeface="Courier New" pitchFamily="49" charset="0"/>
              <a:cs typeface="Times New Roman" pitchFamily="18" charset="0"/>
            </a:endParaRPr>
          </a:p>
        </p:txBody>
      </p:sp>
      <p:sp>
        <p:nvSpPr>
          <p:cNvPr id="445443" name="Rectangle 3"/>
          <p:cNvSpPr>
            <a:spLocks noGrp="1" noChangeArrowheads="1"/>
          </p:cNvSpPr>
          <p:nvPr>
            <p:ph type="body" idx="1"/>
          </p:nvPr>
        </p:nvSpPr>
        <p:spPr>
          <a:xfrm>
            <a:off x="685800" y="1643063"/>
            <a:ext cx="8229600" cy="4757737"/>
          </a:xfrm>
          <a:solidFill>
            <a:srgbClr val="002060"/>
          </a:solidFill>
        </p:spPr>
        <p:txBody>
          <a:bodyPr/>
          <a:lstStyle/>
          <a:p>
            <a:pPr eaLnBrk="1" hangingPunct="1">
              <a:lnSpc>
                <a:spcPct val="150000"/>
              </a:lnSpc>
              <a:spcBef>
                <a:spcPts val="0"/>
              </a:spcBef>
              <a:defRPr/>
            </a:pPr>
            <a:r>
              <a:rPr lang="tr-TR" sz="2800" b="1" dirty="0" smtClean="0">
                <a:solidFill>
                  <a:schemeClr val="tx2"/>
                </a:solidFill>
                <a:latin typeface="Times New Roman" pitchFamily="18" charset="0"/>
                <a:cs typeface="Times New Roman" pitchFamily="18" charset="0"/>
              </a:rPr>
              <a:t>1)- İNSAN :</a:t>
            </a: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Osmanlı devletinde son yıllara gelinceye dek bugünkü anlamda bir nüfus sayımı yapılmamıştı. </a:t>
            </a:r>
            <a:r>
              <a:rPr lang="tr-TR" sz="2800" dirty="0" smtClean="0">
                <a:solidFill>
                  <a:srgbClr val="FFFF00"/>
                </a:solidFill>
                <a:latin typeface="Times New Roman" pitchFamily="18" charset="0"/>
                <a:cs typeface="Times New Roman" pitchFamily="18" charset="0"/>
              </a:rPr>
              <a:t>İlk nüfus sayımı 1831'de II.MAHMUT döneminde yapıldı.</a:t>
            </a:r>
            <a:r>
              <a:rPr lang="tr-TR" sz="2800" dirty="0" smtClean="0">
                <a:latin typeface="Times New Roman" pitchFamily="18" charset="0"/>
                <a:cs typeface="Times New Roman" pitchFamily="18" charset="0"/>
              </a:rPr>
              <a:t> Osmanlı Devleti'nin bundan önceki dönemlerine ait nüfus bilgilerini ise </a:t>
            </a:r>
            <a:r>
              <a:rPr lang="tr-TR" sz="2800" dirty="0" err="1" smtClean="0">
                <a:latin typeface="Times New Roman" pitchFamily="18" charset="0"/>
                <a:cs typeface="Times New Roman" pitchFamily="18" charset="0"/>
              </a:rPr>
              <a:t>Tahrîr</a:t>
            </a:r>
            <a:r>
              <a:rPr lang="tr-TR" sz="2800" dirty="0" smtClean="0">
                <a:latin typeface="Times New Roman" pitchFamily="18" charset="0"/>
                <a:cs typeface="Times New Roman" pitchFamily="18" charset="0"/>
              </a:rPr>
              <a:t> defterlerinden öğreniyoruz.</a:t>
            </a:r>
            <a:endParaRPr lang="tr-TR" sz="2800" dirty="0" smtClean="0">
              <a:latin typeface="Courier New" pitchFamily="49" charset="0"/>
              <a:cs typeface="Times New Roman" pitchFamily="18" charset="0"/>
            </a:endParaRPr>
          </a:p>
          <a:p>
            <a:pPr eaLnBrk="1" hangingPunct="1">
              <a:lnSpc>
                <a:spcPct val="150000"/>
              </a:lnSpc>
              <a:spcBef>
                <a:spcPts val="0"/>
              </a:spcBef>
              <a:buFont typeface="Wingdings" panose="05000000000000000000" pitchFamily="2" charset="2"/>
              <a:buNone/>
              <a:defRPr/>
            </a:pPr>
            <a:r>
              <a:rPr lang="tr-TR" sz="2800" dirty="0" smtClean="0">
                <a:latin typeface="Times New Roman" pitchFamily="18" charset="0"/>
                <a:cs typeface="Times New Roman" pitchFamily="18" charset="0"/>
              </a:rPr>
              <a:t>       </a:t>
            </a:r>
            <a:endParaRPr lang="tr-TR" sz="2800" dirty="0" smtClean="0"/>
          </a:p>
        </p:txBody>
      </p:sp>
    </p:spTree>
    <p:extLst>
      <p:ext uri="{BB962C8B-B14F-4D97-AF65-F5344CB8AC3E}">
        <p14:creationId xmlns:p14="http://schemas.microsoft.com/office/powerpoint/2010/main" val="3088111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animEffect transition="in" filter="box(out)">
                                      <p:cBhvr>
                                        <p:cTn id="7" dur="500"/>
                                        <p:tgtEl>
                                          <p:spTgt spid="4454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5443">
                                            <p:txEl>
                                              <p:pRg st="1" end="1"/>
                                            </p:txEl>
                                          </p:spTgt>
                                        </p:tgtEl>
                                        <p:attrNameLst>
                                          <p:attrName>style.visibility</p:attrName>
                                        </p:attrNameLst>
                                      </p:cBhvr>
                                      <p:to>
                                        <p:strVal val="visible"/>
                                      </p:to>
                                    </p:set>
                                    <p:animEffect transition="in" filter="box(out)">
                                      <p:cBhvr>
                                        <p:cTn id="12" dur="500"/>
                                        <p:tgtEl>
                                          <p:spTgt spid="4454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611188" y="333375"/>
            <a:ext cx="8304212" cy="1114425"/>
          </a:xfrm>
          <a:solidFill>
            <a:srgbClr val="0070C0"/>
          </a:solidFill>
        </p:spPr>
        <p:txBody>
          <a:bodyPr/>
          <a:lstStyle/>
          <a:p>
            <a:pPr>
              <a:defRPr/>
            </a:pPr>
            <a:r>
              <a:rPr lang="tr-TR" sz="2800" dirty="0" smtClean="0">
                <a:latin typeface="Times New Roman" pitchFamily="18" charset="0"/>
                <a:cs typeface="Times New Roman" pitchFamily="18" charset="0"/>
              </a:rPr>
              <a:t>5-OSMANLILARDA </a:t>
            </a:r>
            <a:r>
              <a:rPr lang="tr-TR" sz="2800" dirty="0">
                <a:latin typeface="Times New Roman" pitchFamily="18" charset="0"/>
                <a:cs typeface="Times New Roman" pitchFamily="18" charset="0"/>
              </a:rPr>
              <a:t>PARA VE </a:t>
            </a:r>
            <a:r>
              <a:rPr lang="tr-TR" sz="2800" dirty="0" smtClean="0">
                <a:latin typeface="Times New Roman" pitchFamily="18" charset="0"/>
                <a:cs typeface="Times New Roman" pitchFamily="18" charset="0"/>
              </a:rPr>
              <a:t>FİNANSMAN SİSTEMİ</a:t>
            </a:r>
            <a:endParaRPr lang="tr-TR" sz="2800" dirty="0">
              <a:latin typeface="Courier New" pitchFamily="49" charset="0"/>
              <a:cs typeface="Times New Roman" pitchFamily="18" charset="0"/>
            </a:endParaRPr>
          </a:p>
        </p:txBody>
      </p:sp>
      <p:sp>
        <p:nvSpPr>
          <p:cNvPr id="486403" name="Rectangle 3"/>
          <p:cNvSpPr>
            <a:spLocks noGrp="1" noChangeArrowheads="1"/>
          </p:cNvSpPr>
          <p:nvPr>
            <p:ph type="body" idx="1"/>
          </p:nvPr>
        </p:nvSpPr>
        <p:spPr>
          <a:xfrm>
            <a:off x="609600" y="1447800"/>
            <a:ext cx="8305800" cy="4648200"/>
          </a:xfrm>
          <a:solidFill>
            <a:schemeClr val="bg2"/>
          </a:solidFill>
        </p:spPr>
        <p:txBody>
          <a:bodyPr/>
          <a:lstStyle/>
          <a:p>
            <a:pPr>
              <a:lnSpc>
                <a:spcPct val="150000"/>
              </a:lnSpc>
              <a:spcBef>
                <a:spcPts val="0"/>
              </a:spcBef>
              <a:buFont typeface="Wingdings" panose="05000000000000000000" pitchFamily="2" charset="2"/>
              <a:buNone/>
              <a:defRPr/>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Osmanlılar </a:t>
            </a:r>
            <a:r>
              <a:rPr lang="tr-TR" sz="2800" dirty="0">
                <a:latin typeface="Times New Roman" pitchFamily="18" charset="0"/>
                <a:cs typeface="Times New Roman" pitchFamily="18" charset="0"/>
              </a:rPr>
              <a:t>19. yüzyıla kadar altın ve gümüş gibi değerli madenlerden yapılma paralar kullanmışlardır. Bu madenlerden "DARPHANE“</a:t>
            </a:r>
            <a:r>
              <a:rPr lang="tr-TR" sz="2800" dirty="0">
                <a:latin typeface="Times New Roman" pitchFamily="18" charset="0"/>
              </a:rPr>
              <a:t> </a:t>
            </a:r>
            <a:r>
              <a:rPr lang="tr-TR" sz="2800" dirty="0">
                <a:latin typeface="Times New Roman" pitchFamily="18" charset="0"/>
                <a:cs typeface="Times New Roman" pitchFamily="18" charset="0"/>
              </a:rPr>
              <a:t>de kesilen yassı yuvarlak parçacıklara SİKKE denilirdi.  Bunların gümüşten olanına AKÇE, Altından olanına da SİKKE-i HASENE</a:t>
            </a:r>
            <a:r>
              <a:rPr lang="tr-TR" sz="2800" dirty="0">
                <a:latin typeface="Times New Roman" pitchFamily="18" charset="0"/>
              </a:rPr>
              <a:t> </a:t>
            </a:r>
            <a:r>
              <a:rPr lang="tr-TR" sz="2800" dirty="0">
                <a:latin typeface="Times New Roman" pitchFamily="18" charset="0"/>
                <a:cs typeface="Times New Roman" pitchFamily="18" charset="0"/>
              </a:rPr>
              <a:t>(</a:t>
            </a:r>
            <a:r>
              <a:rPr lang="tr-TR" sz="2800" dirty="0" smtClean="0">
                <a:latin typeface="Times New Roman" pitchFamily="18" charset="0"/>
                <a:cs typeface="Times New Roman" pitchFamily="18" charset="0"/>
              </a:rPr>
              <a:t>Sultani</a:t>
            </a:r>
            <a:r>
              <a:rPr lang="tr-TR" sz="2800" dirty="0">
                <a:latin typeface="Times New Roman" pitchFamily="18" charset="0"/>
                <a:cs typeface="Times New Roman" pitchFamily="18" charset="0"/>
              </a:rPr>
              <a:t>) yada "kırmızı" denilirdi.</a:t>
            </a:r>
            <a:endParaRPr lang="tr-TR" sz="2800"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296490226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animEffect transition="in" filter="box(out)">
                                      <p:cBhvr>
                                        <p:cTn id="7" dur="500"/>
                                        <p:tgtEl>
                                          <p:spTgt spid="4864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1" name="Rectangle 5"/>
          <p:cNvSpPr>
            <a:spLocks noGrp="1" noChangeArrowheads="1"/>
          </p:cNvSpPr>
          <p:nvPr>
            <p:ph type="title"/>
          </p:nvPr>
        </p:nvSpPr>
        <p:spPr/>
        <p:txBody>
          <a:bodyPr/>
          <a:lstStyle/>
          <a:p>
            <a:pPr>
              <a:defRPr/>
            </a:pPr>
            <a:r>
              <a:rPr lang="tr-TR"/>
              <a:t>DARPHANE-İ AMİRE</a:t>
            </a:r>
          </a:p>
        </p:txBody>
      </p:sp>
      <p:pic>
        <p:nvPicPr>
          <p:cNvPr id="53251" name="Picture 4" descr="darphane_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00200"/>
            <a:ext cx="9144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365763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7427" name="Rectangle 3"/>
          <p:cNvSpPr>
            <a:spLocks noGrp="1" noChangeArrowheads="1"/>
          </p:cNvSpPr>
          <p:nvPr>
            <p:ph type="body" idx="1"/>
          </p:nvPr>
        </p:nvSpPr>
        <p:spPr>
          <a:xfrm>
            <a:off x="457200" y="533400"/>
            <a:ext cx="8458200" cy="5562600"/>
          </a:xfrm>
          <a:solidFill>
            <a:schemeClr val="bg2"/>
          </a:solidFill>
        </p:spPr>
        <p:txBody>
          <a:bodyPr/>
          <a:lstStyle/>
          <a:p>
            <a:pPr>
              <a:lnSpc>
                <a:spcPct val="150000"/>
              </a:lnSpc>
              <a:spcBef>
                <a:spcPts val="0"/>
              </a:spcBef>
              <a:defRPr/>
            </a:pPr>
            <a:r>
              <a:rPr lang="tr-TR" dirty="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sz="2800" dirty="0">
                <a:latin typeface="Times New Roman" pitchFamily="18" charset="0"/>
                <a:cs typeface="Times New Roman" pitchFamily="18" charset="0"/>
              </a:rPr>
              <a:t>İlk Osmanlı parası Osman Bey tarafından bastırıldı. Orhan Bey zamanında bastırılan gümüş paraya </a:t>
            </a:r>
            <a:r>
              <a:rPr lang="tr-TR" sz="2800" dirty="0">
                <a:solidFill>
                  <a:schemeClr val="tx2"/>
                </a:solidFill>
                <a:latin typeface="Times New Roman" pitchFamily="18" charset="0"/>
                <a:cs typeface="Times New Roman" pitchFamily="18" charset="0"/>
              </a:rPr>
              <a:t>"AKÇE"</a:t>
            </a:r>
            <a:r>
              <a:rPr lang="tr-TR" sz="2800" dirty="0">
                <a:latin typeface="Times New Roman" pitchFamily="18" charset="0"/>
                <a:cs typeface="Times New Roman" pitchFamily="18" charset="0"/>
              </a:rPr>
              <a:t> denildi. Fatih </a:t>
            </a:r>
            <a:r>
              <a:rPr lang="tr-TR" sz="2800" dirty="0" smtClean="0">
                <a:latin typeface="Times New Roman" pitchFamily="18" charset="0"/>
                <a:cs typeface="Times New Roman" pitchFamily="18" charset="0"/>
              </a:rPr>
              <a:t>zamanında </a:t>
            </a:r>
            <a:r>
              <a:rPr lang="tr-TR" sz="2800" dirty="0">
                <a:latin typeface="Times New Roman" pitchFamily="18" charset="0"/>
                <a:cs typeface="Times New Roman" pitchFamily="18" charset="0"/>
              </a:rPr>
              <a:t>basılan altın paraya da </a:t>
            </a:r>
            <a:r>
              <a:rPr lang="tr-TR" sz="2800" dirty="0">
                <a:solidFill>
                  <a:schemeClr val="tx2"/>
                </a:solidFill>
                <a:latin typeface="Times New Roman" pitchFamily="18" charset="0"/>
                <a:cs typeface="Times New Roman" pitchFamily="18" charset="0"/>
              </a:rPr>
              <a:t>SULTANİ</a:t>
            </a:r>
            <a:r>
              <a:rPr lang="tr-TR" sz="2800" dirty="0">
                <a:latin typeface="Times New Roman" pitchFamily="18" charset="0"/>
                <a:cs typeface="Times New Roman" pitchFamily="18" charset="0"/>
              </a:rPr>
              <a:t> adı verildi. Sikkelere bakır katılmasına </a:t>
            </a:r>
            <a:r>
              <a:rPr lang="tr-TR" sz="2800" dirty="0">
                <a:solidFill>
                  <a:schemeClr val="tx2"/>
                </a:solidFill>
                <a:latin typeface="Times New Roman" pitchFamily="18" charset="0"/>
                <a:cs typeface="Times New Roman" pitchFamily="18" charset="0"/>
              </a:rPr>
              <a:t>AYAR</a:t>
            </a:r>
            <a:r>
              <a:rPr lang="tr-TR" sz="2800" dirty="0">
                <a:latin typeface="Times New Roman" pitchFamily="18" charset="0"/>
                <a:cs typeface="Times New Roman" pitchFamily="18" charset="0"/>
              </a:rPr>
              <a:t> denilirdi. Bu tip paralara </a:t>
            </a:r>
            <a:r>
              <a:rPr lang="tr-TR" sz="2800" dirty="0">
                <a:solidFill>
                  <a:schemeClr val="tx2"/>
                </a:solidFill>
                <a:latin typeface="Times New Roman" pitchFamily="18" charset="0"/>
                <a:cs typeface="Times New Roman" pitchFamily="18" charset="0"/>
              </a:rPr>
              <a:t>KIRKIK AKÇE</a:t>
            </a:r>
            <a:r>
              <a:rPr lang="tr-TR" sz="2800" dirty="0">
                <a:latin typeface="Times New Roman" pitchFamily="18" charset="0"/>
                <a:cs typeface="Times New Roman" pitchFamily="18" charset="0"/>
              </a:rPr>
              <a:t> adı verilirdi. Bu paralar arasında başlangıçta şöyle bir oran vardı: Bir </a:t>
            </a:r>
            <a:r>
              <a:rPr lang="tr-TR" sz="2800" dirty="0" err="1">
                <a:latin typeface="Times New Roman" pitchFamily="18" charset="0"/>
                <a:cs typeface="Times New Roman" pitchFamily="18" charset="0"/>
              </a:rPr>
              <a:t>altun</a:t>
            </a:r>
            <a:r>
              <a:rPr lang="tr-TR" sz="2800" dirty="0">
                <a:latin typeface="Times New Roman" pitchFamily="18" charset="0"/>
                <a:cs typeface="Times New Roman" pitchFamily="18" charset="0"/>
              </a:rPr>
              <a:t> 60akçe,bir </a:t>
            </a:r>
            <a:r>
              <a:rPr lang="tr-TR" sz="2800" dirty="0" err="1">
                <a:latin typeface="Times New Roman" pitchFamily="18" charset="0"/>
                <a:cs typeface="Times New Roman" pitchFamily="18" charset="0"/>
              </a:rPr>
              <a:t>guruş</a:t>
            </a:r>
            <a:r>
              <a:rPr lang="tr-TR" sz="2800" dirty="0">
                <a:latin typeface="Times New Roman" pitchFamily="18" charset="0"/>
                <a:cs typeface="Times New Roman" pitchFamily="18" charset="0"/>
              </a:rPr>
              <a:t> 40 </a:t>
            </a:r>
            <a:r>
              <a:rPr lang="tr-TR" sz="2800" dirty="0" err="1">
                <a:latin typeface="Times New Roman" pitchFamily="18" charset="0"/>
                <a:cs typeface="Times New Roman" pitchFamily="18" charset="0"/>
              </a:rPr>
              <a:t>akçe,bir</a:t>
            </a:r>
            <a:r>
              <a:rPr lang="tr-TR" sz="2800" dirty="0">
                <a:latin typeface="Times New Roman" pitchFamily="18" charset="0"/>
                <a:cs typeface="Times New Roman" pitchFamily="18" charset="0"/>
              </a:rPr>
              <a:t> para 4 akçe.</a:t>
            </a:r>
            <a:endParaRPr lang="tr-TR" sz="2800" dirty="0">
              <a:latin typeface="Courier New" pitchFamily="49" charset="0"/>
              <a:cs typeface="Times New Roman" pitchFamily="18" charset="0"/>
            </a:endParaRPr>
          </a:p>
          <a:p>
            <a:pPr>
              <a:lnSpc>
                <a:spcPct val="150000"/>
              </a:lnSpc>
              <a:spcBef>
                <a:spcPts val="0"/>
              </a:spcBef>
              <a:buFont typeface="Wingdings" panose="05000000000000000000" pitchFamily="2" charset="2"/>
              <a:buNone/>
              <a:defRPr/>
            </a:pPr>
            <a:endParaRPr lang="tr-TR" sz="2800" dirty="0"/>
          </a:p>
        </p:txBody>
      </p:sp>
    </p:spTree>
    <p:extLst>
      <p:ext uri="{BB962C8B-B14F-4D97-AF65-F5344CB8AC3E}">
        <p14:creationId xmlns:p14="http://schemas.microsoft.com/office/powerpoint/2010/main" val="267565750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7427">
                                            <p:txEl>
                                              <p:pRg st="0" end="0"/>
                                            </p:txEl>
                                          </p:spTgt>
                                        </p:tgtEl>
                                        <p:attrNameLst>
                                          <p:attrName>style.visibility</p:attrName>
                                        </p:attrNameLst>
                                      </p:cBhvr>
                                      <p:to>
                                        <p:strVal val="visible"/>
                                      </p:to>
                                    </p:set>
                                    <p:animEffect transition="in" filter="box(out)">
                                      <p:cBhvr>
                                        <p:cTn id="7" dur="500"/>
                                        <p:tgtEl>
                                          <p:spTgt spid="4874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51" name="Rectangle 3"/>
          <p:cNvSpPr>
            <a:spLocks noGrp="1" noChangeArrowheads="1"/>
          </p:cNvSpPr>
          <p:nvPr>
            <p:ph type="body" idx="1"/>
          </p:nvPr>
        </p:nvSpPr>
        <p:spPr>
          <a:xfrm>
            <a:off x="381000" y="381000"/>
            <a:ext cx="8534400" cy="6019800"/>
          </a:xfrm>
          <a:solidFill>
            <a:schemeClr val="bg2"/>
          </a:solidFill>
        </p:spPr>
        <p:txBody>
          <a:bodyPr/>
          <a:lstStyle/>
          <a:p>
            <a:pPr>
              <a:lnSpc>
                <a:spcPct val="150000"/>
              </a:lnSpc>
              <a:defRPr/>
            </a:pPr>
            <a:r>
              <a:rPr lang="tr-TR" dirty="0">
                <a:latin typeface="Times New Roman" pitchFamily="18" charset="0"/>
                <a:cs typeface="Times New Roman" pitchFamily="18" charset="0"/>
              </a:rPr>
              <a:t>1580’lerden itibaren Türkiye’de büyük bir enflasyonun yaşandığını görüyoruz. İlk büyük para düzenlemesi o</a:t>
            </a:r>
            <a:r>
              <a:rPr lang="tr-TR" dirty="0">
                <a:latin typeface="Times New Roman" pitchFamily="18" charset="0"/>
              </a:rPr>
              <a:t> </a:t>
            </a:r>
            <a:r>
              <a:rPr lang="tr-TR" dirty="0">
                <a:latin typeface="Times New Roman" pitchFamily="18" charset="0"/>
                <a:cs typeface="Times New Roman" pitchFamily="18" charset="0"/>
              </a:rPr>
              <a:t>zaman yapılmıştır. Bu olayın sebebi</a:t>
            </a:r>
            <a:r>
              <a:rPr lang="tr-TR" dirty="0" smtClean="0">
                <a:latin typeface="Times New Roman" pitchFamily="18" charset="0"/>
                <a:cs typeface="Times New Roman" pitchFamily="18" charset="0"/>
              </a:rPr>
              <a:t>; Akdeniz </a:t>
            </a:r>
            <a:r>
              <a:rPr lang="tr-TR" dirty="0">
                <a:latin typeface="Times New Roman" pitchFamily="18" charset="0"/>
                <a:cs typeface="Times New Roman" pitchFamily="18" charset="0"/>
              </a:rPr>
              <a:t>dünyasındaki hızlı nüfus artışı ,</a:t>
            </a:r>
            <a:r>
              <a:rPr lang="tr-TR" dirty="0">
                <a:latin typeface="Times New Roman" pitchFamily="18" charset="0"/>
              </a:rPr>
              <a:t> </a:t>
            </a:r>
            <a:r>
              <a:rPr lang="tr-TR" dirty="0">
                <a:latin typeface="Times New Roman" pitchFamily="18" charset="0"/>
                <a:cs typeface="Times New Roman" pitchFamily="18" charset="0"/>
              </a:rPr>
              <a:t>aynı tarihlerde Amerikan gümüşünün Avrupa’yı istila etmesi</a:t>
            </a:r>
            <a:r>
              <a:rPr lang="tr-TR" dirty="0" smtClean="0">
                <a:latin typeface="Times New Roman" pitchFamily="18" charset="0"/>
                <a:cs typeface="Times New Roman" pitchFamily="18" charset="0"/>
              </a:rPr>
              <a:t>, Avrupa’nın </a:t>
            </a:r>
            <a:r>
              <a:rPr lang="tr-TR" dirty="0">
                <a:latin typeface="Times New Roman" pitchFamily="18" charset="0"/>
                <a:cs typeface="Times New Roman" pitchFamily="18" charset="0"/>
              </a:rPr>
              <a:t>ticaret faaliyetlerini genişletmesidir. </a:t>
            </a:r>
            <a:endParaRPr lang="tr-TR" dirty="0"/>
          </a:p>
        </p:txBody>
      </p:sp>
    </p:spTree>
    <p:extLst>
      <p:ext uri="{BB962C8B-B14F-4D97-AF65-F5344CB8AC3E}">
        <p14:creationId xmlns:p14="http://schemas.microsoft.com/office/powerpoint/2010/main" val="422988892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animEffect transition="in" filter="box(out)">
                                      <p:cBhvr>
                                        <p:cTn id="7" dur="500"/>
                                        <p:tgtEl>
                                          <p:spTgt spid="4884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7" name="Rectangle 3"/>
          <p:cNvSpPr>
            <a:spLocks noGrp="1" noChangeArrowheads="1"/>
          </p:cNvSpPr>
          <p:nvPr>
            <p:ph type="body" idx="1"/>
          </p:nvPr>
        </p:nvSpPr>
        <p:spPr>
          <a:xfrm>
            <a:off x="250825" y="476250"/>
            <a:ext cx="8642350" cy="5654675"/>
          </a:xfrm>
          <a:solidFill>
            <a:schemeClr val="bg2"/>
          </a:solidFill>
        </p:spPr>
        <p:txBody>
          <a:bodyPr/>
          <a:lstStyle/>
          <a:p>
            <a:pPr>
              <a:lnSpc>
                <a:spcPct val="150000"/>
              </a:lnSpc>
              <a:defRPr/>
            </a:pPr>
            <a:r>
              <a:rPr lang="tr-TR" sz="3600" dirty="0">
                <a:latin typeface="Times New Roman" pitchFamily="18" charset="0"/>
                <a:cs typeface="Times New Roman" pitchFamily="18" charset="0"/>
              </a:rPr>
              <a:t>Akçe XVIII. </a:t>
            </a:r>
            <a:r>
              <a:rPr lang="tr-TR" sz="3600" dirty="0">
                <a:latin typeface="Times New Roman" pitchFamily="18" charset="0"/>
              </a:rPr>
              <a:t>y</a:t>
            </a:r>
            <a:r>
              <a:rPr lang="tr-TR" sz="3600" dirty="0">
                <a:latin typeface="Times New Roman" pitchFamily="18" charset="0"/>
                <a:cs typeface="Times New Roman" pitchFamily="18" charset="0"/>
              </a:rPr>
              <a:t>üzyılda kullanılamaz hale geldi ve onun yerini daha üst birim olan para aldı. Bu yüzyıl Osmanlı ekonomisi üzerinde Avrupa etkisinin giderek çoğaldığı ve </a:t>
            </a:r>
            <a:r>
              <a:rPr lang="tr-TR" sz="3600" dirty="0" smtClean="0">
                <a:latin typeface="Times New Roman" pitchFamily="18" charset="0"/>
                <a:cs typeface="Times New Roman" pitchFamily="18" charset="0"/>
              </a:rPr>
              <a:t>böylelikle </a:t>
            </a:r>
            <a:r>
              <a:rPr lang="tr-TR" sz="3600" dirty="0">
                <a:latin typeface="Times New Roman" pitchFamily="18" charset="0"/>
                <a:cs typeface="Times New Roman" pitchFamily="18" charset="0"/>
              </a:rPr>
              <a:t>Osmanlıların dünya </a:t>
            </a:r>
            <a:r>
              <a:rPr lang="tr-TR" sz="3600" dirty="0" smtClean="0">
                <a:latin typeface="Times New Roman" pitchFamily="18" charset="0"/>
                <a:cs typeface="Times New Roman" pitchFamily="18" charset="0"/>
              </a:rPr>
              <a:t>ekonomisiyle </a:t>
            </a:r>
            <a:r>
              <a:rPr lang="tr-TR" sz="3600" dirty="0">
                <a:latin typeface="Times New Roman" pitchFamily="18" charset="0"/>
                <a:cs typeface="Times New Roman" pitchFamily="18" charset="0"/>
              </a:rPr>
              <a:t>bütünleşmeye çalıştıkları dönemdir.  </a:t>
            </a:r>
            <a:endParaRPr lang="tr-TR" sz="3600" dirty="0">
              <a:latin typeface="Courier New" pitchFamily="49" charset="0"/>
              <a:cs typeface="Times New Roman" pitchFamily="18" charset="0"/>
            </a:endParaRPr>
          </a:p>
          <a:p>
            <a:pPr>
              <a:buFont typeface="Wingdings" panose="05000000000000000000" pitchFamily="2" charset="2"/>
              <a:buNone/>
              <a:defRPr/>
            </a:pPr>
            <a:endParaRPr lang="tr-TR" sz="3600" dirty="0"/>
          </a:p>
          <a:p>
            <a:pPr>
              <a:defRPr/>
            </a:pPr>
            <a:endParaRPr lang="tr-TR" sz="3600" dirty="0"/>
          </a:p>
        </p:txBody>
      </p:sp>
    </p:spTree>
    <p:extLst>
      <p:ext uri="{BB962C8B-B14F-4D97-AF65-F5344CB8AC3E}">
        <p14:creationId xmlns:p14="http://schemas.microsoft.com/office/powerpoint/2010/main" val="308042388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5" name="Rectangle 3"/>
          <p:cNvSpPr>
            <a:spLocks noGrp="1" noChangeArrowheads="1"/>
          </p:cNvSpPr>
          <p:nvPr>
            <p:ph type="body" idx="1"/>
          </p:nvPr>
        </p:nvSpPr>
        <p:spPr>
          <a:xfrm>
            <a:off x="304800" y="381000"/>
            <a:ext cx="8610600" cy="6072188"/>
          </a:xfrm>
          <a:solidFill>
            <a:schemeClr val="bg2"/>
          </a:solidFill>
        </p:spPr>
        <p:txBody>
          <a:bodyPr/>
          <a:lstStyle/>
          <a:p>
            <a:pPr>
              <a:lnSpc>
                <a:spcPct val="150000"/>
              </a:lnSpc>
              <a:spcBef>
                <a:spcPts val="0"/>
              </a:spcBef>
              <a:defRPr/>
            </a:pPr>
            <a:r>
              <a:rPr lang="tr-TR" dirty="0">
                <a:latin typeface="Times New Roman" pitchFamily="18" charset="0"/>
                <a:cs typeface="Times New Roman" pitchFamily="18" charset="0"/>
              </a:rPr>
              <a:t>Sonraki dönemlerde çeşitli isimlerde </a:t>
            </a:r>
            <a:r>
              <a:rPr lang="tr-TR" dirty="0" smtClean="0">
                <a:latin typeface="Times New Roman" pitchFamily="18" charset="0"/>
                <a:cs typeface="Times New Roman" pitchFamily="18" charset="0"/>
              </a:rPr>
              <a:t>sikkeler </a:t>
            </a:r>
            <a:r>
              <a:rPr lang="tr-TR" dirty="0">
                <a:latin typeface="Times New Roman" pitchFamily="18" charset="0"/>
                <a:cs typeface="Times New Roman" pitchFamily="18" charset="0"/>
              </a:rPr>
              <a:t>piyasaya sürülmüştür. Bunlar </a:t>
            </a:r>
            <a:r>
              <a:rPr lang="tr-TR" dirty="0" smtClean="0">
                <a:latin typeface="Times New Roman" pitchFamily="18" charset="0"/>
                <a:cs typeface="Times New Roman" pitchFamily="18" charset="0"/>
              </a:rPr>
              <a:t>GURUŞ,PARA</a:t>
            </a:r>
            <a:r>
              <a:rPr lang="tr-TR" dirty="0">
                <a:latin typeface="Times New Roman" pitchFamily="18" charset="0"/>
                <a:cs typeface="Times New Roman" pitchFamily="18" charset="0"/>
              </a:rPr>
              <a:t>, PUL,METELİK, </a:t>
            </a:r>
            <a:r>
              <a:rPr lang="tr-TR" dirty="0" err="1" smtClean="0">
                <a:latin typeface="Times New Roman" pitchFamily="18" charset="0"/>
                <a:cs typeface="Times New Roman" pitchFamily="18" charset="0"/>
              </a:rPr>
              <a:t>MECİDİYE</a:t>
            </a:r>
            <a:r>
              <a:rPr lang="tr-TR" dirty="0" err="1" smtClean="0">
                <a:latin typeface="Times New Roman" pitchFamily="18" charset="0"/>
              </a:rPr>
              <a:t>’</a:t>
            </a:r>
            <a:r>
              <a:rPr lang="tr-TR" dirty="0" err="1" smtClean="0">
                <a:latin typeface="Times New Roman" pitchFamily="18" charset="0"/>
                <a:cs typeface="Times New Roman" pitchFamily="18" charset="0"/>
              </a:rPr>
              <a:t>dir</a:t>
            </a:r>
            <a:r>
              <a:rPr lang="tr-TR" dirty="0">
                <a:latin typeface="Times New Roman" pitchFamily="18" charset="0"/>
                <a:cs typeface="Times New Roman" pitchFamily="18" charset="0"/>
              </a:rPr>
              <a:t>. Tanzimat döneminde ilk kağıt para </a:t>
            </a:r>
            <a:r>
              <a:rPr lang="tr-TR" dirty="0" smtClean="0">
                <a:latin typeface="Times New Roman" pitchFamily="18" charset="0"/>
                <a:cs typeface="Times New Roman" pitchFamily="18" charset="0"/>
              </a:rPr>
              <a:t>Sultan </a:t>
            </a:r>
            <a:r>
              <a:rPr lang="tr-TR" dirty="0">
                <a:latin typeface="Times New Roman" pitchFamily="18" charset="0"/>
                <a:cs typeface="Times New Roman" pitchFamily="18" charset="0"/>
              </a:rPr>
              <a:t>Abdülmecit döneminde basıldı. Hazine bonosu niteliğindeki bu paraya KAİME denildi. 1844 yılında yapılan bir </a:t>
            </a:r>
            <a:r>
              <a:rPr lang="tr-TR" dirty="0" smtClean="0">
                <a:latin typeface="Times New Roman" pitchFamily="18" charset="0"/>
                <a:cs typeface="Times New Roman" pitchFamily="18" charset="0"/>
              </a:rPr>
              <a:t>düzenlemeyle </a:t>
            </a:r>
            <a:r>
              <a:rPr lang="tr-TR" dirty="0">
                <a:latin typeface="Times New Roman" pitchFamily="18" charset="0"/>
                <a:cs typeface="Times New Roman" pitchFamily="18" charset="0"/>
              </a:rPr>
              <a:t>para basma konusunda tek yetkili kurum İstanbul Devlet Darphanesi oldu.</a:t>
            </a:r>
            <a:endParaRPr lang="tr-TR" dirty="0">
              <a:latin typeface="Courier New" pitchFamily="49" charset="0"/>
              <a:cs typeface="Times New Roman" pitchFamily="18" charset="0"/>
            </a:endParaRPr>
          </a:p>
          <a:p>
            <a:pPr>
              <a:buFont typeface="Wingdings" panose="05000000000000000000" pitchFamily="2" charset="2"/>
              <a:buNone/>
              <a:defRPr/>
            </a:pPr>
            <a:endParaRPr lang="tr-TR" sz="3600" dirty="0"/>
          </a:p>
        </p:txBody>
      </p:sp>
    </p:spTree>
    <p:extLst>
      <p:ext uri="{BB962C8B-B14F-4D97-AF65-F5344CB8AC3E}">
        <p14:creationId xmlns:p14="http://schemas.microsoft.com/office/powerpoint/2010/main" val="343695630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animEffect transition="in" filter="box(out)">
                                      <p:cBhvr>
                                        <p:cTn id="7" dur="500"/>
                                        <p:tgtEl>
                                          <p:spTgt spid="4894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15" name="Rectangle 11"/>
          <p:cNvSpPr>
            <a:spLocks noGrp="1" noChangeArrowheads="1"/>
          </p:cNvSpPr>
          <p:nvPr>
            <p:ph type="title"/>
          </p:nvPr>
        </p:nvSpPr>
        <p:spPr/>
        <p:txBody>
          <a:bodyPr/>
          <a:lstStyle/>
          <a:p>
            <a:pPr>
              <a:defRPr/>
            </a:pPr>
            <a:r>
              <a:rPr lang="tr-TR" sz="4000"/>
              <a:t>MECİDİYE - KAİME – MİLLİ PİYANGO BİLETİ </a:t>
            </a:r>
          </a:p>
        </p:txBody>
      </p:sp>
      <p:pic>
        <p:nvPicPr>
          <p:cNvPr id="58371" name="Picture 4" descr="50grosha_kaime_1861_b_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51275" y="3357563"/>
            <a:ext cx="1422400" cy="195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2" name="Picture 7" descr="ob%202%20mecidiye%20o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50825" y="1916113"/>
            <a:ext cx="3476625"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3" name="Picture 10" descr="osmanli016b"/>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35600" y="4292600"/>
            <a:ext cx="3413125"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324585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323850" y="0"/>
            <a:ext cx="8591550" cy="1295400"/>
          </a:xfrm>
          <a:solidFill>
            <a:srgbClr val="0070C0"/>
          </a:solidFill>
        </p:spPr>
        <p:txBody>
          <a:bodyPr/>
          <a:lstStyle/>
          <a:p>
            <a:pPr>
              <a:defRPr/>
            </a:pPr>
            <a:r>
              <a:rPr lang="tr-TR" sz="2800" dirty="0">
                <a:latin typeface="Times New Roman" pitchFamily="18" charset="0"/>
                <a:cs typeface="Times New Roman" pitchFamily="18" charset="0"/>
              </a:rPr>
              <a:t>D-OSMANLILARDA KAMU EKONOMİSİ (MALİYE)</a:t>
            </a:r>
            <a:r>
              <a:rPr lang="tr-TR" sz="2800" dirty="0">
                <a:latin typeface="Courier New" pitchFamily="49" charset="0"/>
                <a:cs typeface="Times New Roman" pitchFamily="18" charset="0"/>
              </a:rPr>
              <a:t/>
            </a:r>
            <a:br>
              <a:rPr lang="tr-TR" sz="2800" dirty="0">
                <a:latin typeface="Courier New" pitchFamily="49" charset="0"/>
                <a:cs typeface="Times New Roman" pitchFamily="18" charset="0"/>
              </a:rPr>
            </a:br>
            <a:endParaRPr lang="tr-TR" sz="2800" dirty="0">
              <a:latin typeface="Courier New" pitchFamily="49" charset="0"/>
              <a:cs typeface="Times New Roman" pitchFamily="18" charset="0"/>
            </a:endParaRPr>
          </a:p>
        </p:txBody>
      </p:sp>
      <p:sp>
        <p:nvSpPr>
          <p:cNvPr id="481283" name="Rectangle 3"/>
          <p:cNvSpPr>
            <a:spLocks noGrp="1" noChangeArrowheads="1"/>
          </p:cNvSpPr>
          <p:nvPr>
            <p:ph type="body" idx="1"/>
          </p:nvPr>
        </p:nvSpPr>
        <p:spPr>
          <a:xfrm>
            <a:off x="323850" y="1052513"/>
            <a:ext cx="8591550" cy="5689600"/>
          </a:xfrm>
          <a:solidFill>
            <a:schemeClr val="bg2"/>
          </a:solidFill>
        </p:spPr>
        <p:txBody>
          <a:bodyPr/>
          <a:lstStyle/>
          <a:p>
            <a:pPr>
              <a:buFont typeface="Wingdings" panose="05000000000000000000" pitchFamily="2" charset="2"/>
              <a:buNone/>
              <a:defRPr/>
            </a:pPr>
            <a:r>
              <a:rPr lang="tr-TR" dirty="0">
                <a:latin typeface="Times New Roman" pitchFamily="18" charset="0"/>
              </a:rPr>
              <a:t>      </a:t>
            </a:r>
          </a:p>
          <a:p>
            <a:pPr>
              <a:lnSpc>
                <a:spcPct val="150000"/>
              </a:lnSpc>
              <a:spcBef>
                <a:spcPts val="0"/>
              </a:spcBef>
              <a:buFont typeface="Wingdings" panose="05000000000000000000" pitchFamily="2" charset="2"/>
              <a:buNone/>
              <a:defRPr/>
            </a:pPr>
            <a:r>
              <a:rPr lang="tr-TR" dirty="0">
                <a:latin typeface="Times New Roman" pitchFamily="18" charset="0"/>
              </a:rPr>
              <a:t>     </a:t>
            </a:r>
            <a:r>
              <a:rPr lang="tr-TR" dirty="0">
                <a:latin typeface="Times New Roman" pitchFamily="18" charset="0"/>
                <a:cs typeface="Times New Roman" pitchFamily="18" charset="0"/>
              </a:rPr>
              <a:t>Osmanlı Devletinde vergiler</a:t>
            </a:r>
            <a:r>
              <a:rPr lang="tr-TR" b="1" dirty="0">
                <a:latin typeface="Times New Roman" pitchFamily="18" charset="0"/>
                <a:cs typeface="Times New Roman" pitchFamily="18" charset="0"/>
              </a:rPr>
              <a:t> </a:t>
            </a:r>
            <a:r>
              <a:rPr lang="tr-TR" b="1" dirty="0">
                <a:solidFill>
                  <a:schemeClr val="tx2"/>
                </a:solidFill>
                <a:latin typeface="Times New Roman" pitchFamily="18" charset="0"/>
                <a:cs typeface="Times New Roman" pitchFamily="18" charset="0"/>
              </a:rPr>
              <a:t>1-Şeri vergiler, 2- Örfi vergiler</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olmak üzere ikiye ayrılıyordu:</a:t>
            </a:r>
            <a:endParaRPr lang="tr-TR" dirty="0">
              <a:latin typeface="Courier New" pitchFamily="49" charset="0"/>
              <a:cs typeface="Times New Roman" pitchFamily="18" charset="0"/>
            </a:endParaRPr>
          </a:p>
          <a:p>
            <a:pPr>
              <a:lnSpc>
                <a:spcPct val="150000"/>
              </a:lnSpc>
              <a:spcBef>
                <a:spcPts val="0"/>
              </a:spcBef>
              <a:defRPr/>
            </a:pPr>
            <a:r>
              <a:rPr lang="tr-TR" b="1" dirty="0">
                <a:latin typeface="Times New Roman" pitchFamily="18" charset="0"/>
                <a:cs typeface="Times New Roman" pitchFamily="18" charset="0"/>
              </a:rPr>
              <a:t>   </a:t>
            </a:r>
            <a:r>
              <a:rPr lang="tr-TR" b="1" dirty="0">
                <a:solidFill>
                  <a:schemeClr val="tx2"/>
                </a:solidFill>
                <a:latin typeface="Times New Roman" pitchFamily="18" charset="0"/>
                <a:cs typeface="Times New Roman" pitchFamily="18" charset="0"/>
              </a:rPr>
              <a:t>1-ŞERİ VERGİLER:</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Bunlar şeriatın emrettiği vergilerdi.</a:t>
            </a:r>
            <a:endParaRPr lang="tr-TR" dirty="0">
              <a:latin typeface="Times New Roman" pitchFamily="18" charset="0"/>
            </a:endParaRPr>
          </a:p>
          <a:p>
            <a:pPr>
              <a:lnSpc>
                <a:spcPct val="150000"/>
              </a:lnSpc>
              <a:spcBef>
                <a:spcPts val="0"/>
              </a:spcBef>
              <a:defRPr/>
            </a:pPr>
            <a:r>
              <a:rPr lang="tr-TR" dirty="0">
                <a:latin typeface="Times New Roman" pitchFamily="18" charset="0"/>
                <a:cs typeface="Times New Roman" pitchFamily="18" charset="0"/>
              </a:rPr>
              <a:t>   </a:t>
            </a:r>
            <a:r>
              <a:rPr lang="tr-TR" b="1" dirty="0">
                <a:solidFill>
                  <a:schemeClr val="tx2"/>
                </a:solidFill>
                <a:latin typeface="Times New Roman" pitchFamily="18" charset="0"/>
                <a:cs typeface="Times New Roman" pitchFamily="18" charset="0"/>
              </a:rPr>
              <a:t>a)- Öşür:</a:t>
            </a:r>
            <a:r>
              <a:rPr lang="tr-TR" dirty="0">
                <a:latin typeface="Times New Roman" pitchFamily="18" charset="0"/>
                <a:cs typeface="Times New Roman" pitchFamily="18" charset="0"/>
              </a:rPr>
              <a:t> Müslümanlardan alınan toprak ürü</a:t>
            </a:r>
            <a:r>
              <a:rPr lang="tr-TR" dirty="0">
                <a:latin typeface="Times New Roman" pitchFamily="18" charset="0"/>
              </a:rPr>
              <a:t>-</a:t>
            </a:r>
            <a:r>
              <a:rPr lang="tr-TR" dirty="0">
                <a:latin typeface="Times New Roman" pitchFamily="18" charset="0"/>
                <a:cs typeface="Times New Roman" pitchFamily="18" charset="0"/>
              </a:rPr>
              <a:t>nü vergisidir. Elde edilen ürünün onda biri vergi</a:t>
            </a:r>
            <a:r>
              <a:rPr lang="tr-TR" dirty="0">
                <a:latin typeface="Times New Roman" pitchFamily="18" charset="0"/>
              </a:rPr>
              <a:t> </a:t>
            </a:r>
            <a:r>
              <a:rPr lang="tr-TR" dirty="0">
                <a:latin typeface="Times New Roman" pitchFamily="18" charset="0"/>
                <a:cs typeface="Times New Roman" pitchFamily="18" charset="0"/>
              </a:rPr>
              <a:t>olarak alınırdı.</a:t>
            </a:r>
            <a:endParaRPr lang="tr-TR"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191273550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animEffect transition="in" filter="box(out)">
                                      <p:cBhvr>
                                        <p:cTn id="7" dur="500"/>
                                        <p:tgtEl>
                                          <p:spTgt spid="4812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1283">
                                            <p:txEl>
                                              <p:pRg st="1" end="1"/>
                                            </p:txEl>
                                          </p:spTgt>
                                        </p:tgtEl>
                                        <p:attrNameLst>
                                          <p:attrName>style.visibility</p:attrName>
                                        </p:attrNameLst>
                                      </p:cBhvr>
                                      <p:to>
                                        <p:strVal val="visible"/>
                                      </p:to>
                                    </p:set>
                                    <p:animEffect transition="in" filter="box(out)">
                                      <p:cBhvr>
                                        <p:cTn id="12" dur="500"/>
                                        <p:tgtEl>
                                          <p:spTgt spid="4812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1283">
                                            <p:txEl>
                                              <p:pRg st="2" end="2"/>
                                            </p:txEl>
                                          </p:spTgt>
                                        </p:tgtEl>
                                        <p:attrNameLst>
                                          <p:attrName>style.visibility</p:attrName>
                                        </p:attrNameLst>
                                      </p:cBhvr>
                                      <p:to>
                                        <p:strVal val="visible"/>
                                      </p:to>
                                    </p:set>
                                    <p:animEffect transition="in" filter="box(out)">
                                      <p:cBhvr>
                                        <p:cTn id="17" dur="500"/>
                                        <p:tgtEl>
                                          <p:spTgt spid="48128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81283">
                                            <p:txEl>
                                              <p:pRg st="3" end="3"/>
                                            </p:txEl>
                                          </p:spTgt>
                                        </p:tgtEl>
                                        <p:attrNameLst>
                                          <p:attrName>style.visibility</p:attrName>
                                        </p:attrNameLst>
                                      </p:cBhvr>
                                      <p:to>
                                        <p:strVal val="visible"/>
                                      </p:to>
                                    </p:set>
                                    <p:animEffect transition="in" filter="box(out)">
                                      <p:cBhvr>
                                        <p:cTn id="22" dur="500"/>
                                        <p:tgtEl>
                                          <p:spTgt spid="48128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7" name="Rectangle 3"/>
          <p:cNvSpPr>
            <a:spLocks noGrp="1" noChangeArrowheads="1"/>
          </p:cNvSpPr>
          <p:nvPr>
            <p:ph type="body" idx="1"/>
          </p:nvPr>
        </p:nvSpPr>
        <p:spPr>
          <a:xfrm>
            <a:off x="179388" y="188913"/>
            <a:ext cx="8964612" cy="6669087"/>
          </a:xfrm>
          <a:solidFill>
            <a:schemeClr val="bg2"/>
          </a:solidFill>
        </p:spPr>
        <p:txBody>
          <a:bodyPr/>
          <a:lstStyle/>
          <a:p>
            <a:pPr>
              <a:lnSpc>
                <a:spcPct val="150000"/>
              </a:lnSpc>
              <a:spcBef>
                <a:spcPts val="0"/>
              </a:spcBef>
              <a:defRPr/>
            </a:pPr>
            <a:r>
              <a:rPr lang="tr-TR" b="1" dirty="0">
                <a:solidFill>
                  <a:schemeClr val="tx2"/>
                </a:solidFill>
                <a:latin typeface="Times New Roman" pitchFamily="18" charset="0"/>
                <a:cs typeface="Times New Roman" pitchFamily="18" charset="0"/>
              </a:rPr>
              <a:t>b)- Haraç:</a:t>
            </a:r>
            <a:r>
              <a:rPr lang="tr-TR" dirty="0">
                <a:solidFill>
                  <a:schemeClr val="tx2"/>
                </a:solidFill>
                <a:latin typeface="Times New Roman" pitchFamily="18" charset="0"/>
                <a:cs typeface="Times New Roman" pitchFamily="18" charset="0"/>
              </a:rPr>
              <a:t> </a:t>
            </a:r>
            <a:r>
              <a:rPr lang="tr-TR" dirty="0">
                <a:latin typeface="Times New Roman" pitchFamily="18" charset="0"/>
                <a:cs typeface="Times New Roman" pitchFamily="18" charset="0"/>
              </a:rPr>
              <a:t>Müslüman olmayanlardan </a:t>
            </a:r>
            <a:r>
              <a:rPr lang="tr-TR" dirty="0" smtClean="0">
                <a:latin typeface="Times New Roman" pitchFamily="18" charset="0"/>
                <a:cs typeface="Times New Roman" pitchFamily="18" charset="0"/>
              </a:rPr>
              <a:t>alınan </a:t>
            </a:r>
            <a:r>
              <a:rPr lang="tr-TR" dirty="0">
                <a:latin typeface="Times New Roman" pitchFamily="18" charset="0"/>
                <a:cs typeface="Times New Roman" pitchFamily="18" charset="0"/>
              </a:rPr>
              <a:t>vergiydi. ikiye ayrılıyordu:</a:t>
            </a:r>
            <a:endParaRPr lang="tr-TR" dirty="0">
              <a:latin typeface="Courier New" pitchFamily="49" charset="0"/>
              <a:cs typeface="Times New Roman" pitchFamily="18" charset="0"/>
            </a:endParaRPr>
          </a:p>
          <a:p>
            <a:pPr>
              <a:lnSpc>
                <a:spcPct val="150000"/>
              </a:lnSpc>
              <a:spcBef>
                <a:spcPts val="0"/>
              </a:spcBef>
              <a:defRPr/>
            </a:pPr>
            <a:r>
              <a:rPr lang="tr-TR" dirty="0">
                <a:solidFill>
                  <a:schemeClr val="tx2"/>
                </a:solidFill>
                <a:latin typeface="Times New Roman" pitchFamily="18" charset="0"/>
                <a:cs typeface="Times New Roman" pitchFamily="18" charset="0"/>
              </a:rPr>
              <a:t>      1-Harac-ı Mukassem: </a:t>
            </a:r>
            <a:r>
              <a:rPr lang="tr-TR" dirty="0">
                <a:latin typeface="Times New Roman" pitchFamily="18" charset="0"/>
                <a:cs typeface="Times New Roman" pitchFamily="18" charset="0"/>
              </a:rPr>
              <a:t>Elde edilen </a:t>
            </a:r>
            <a:r>
              <a:rPr lang="tr-TR" dirty="0" smtClean="0">
                <a:latin typeface="Times New Roman" pitchFamily="18" charset="0"/>
                <a:cs typeface="Times New Roman" pitchFamily="18" charset="0"/>
              </a:rPr>
              <a:t>üründen </a:t>
            </a:r>
            <a:r>
              <a:rPr lang="tr-TR" dirty="0">
                <a:latin typeface="Times New Roman" pitchFamily="18" charset="0"/>
                <a:cs typeface="Times New Roman" pitchFamily="18" charset="0"/>
              </a:rPr>
              <a:t>alınırdı.</a:t>
            </a:r>
            <a:endParaRPr lang="tr-TR" dirty="0">
              <a:latin typeface="Courier New" pitchFamily="49" charset="0"/>
              <a:cs typeface="Times New Roman" pitchFamily="18" charset="0"/>
            </a:endParaRPr>
          </a:p>
          <a:p>
            <a:pPr>
              <a:lnSpc>
                <a:spcPct val="150000"/>
              </a:lnSpc>
              <a:spcBef>
                <a:spcPts val="0"/>
              </a:spcBef>
              <a:defRPr/>
            </a:pPr>
            <a:r>
              <a:rPr lang="tr-TR" dirty="0">
                <a:solidFill>
                  <a:schemeClr val="tx2"/>
                </a:solidFill>
                <a:latin typeface="Times New Roman" pitchFamily="18" charset="0"/>
                <a:cs typeface="Times New Roman" pitchFamily="18" charset="0"/>
              </a:rPr>
              <a:t>      2-Haracı Muvazzaf: </a:t>
            </a:r>
            <a:r>
              <a:rPr lang="tr-TR" dirty="0">
                <a:latin typeface="Times New Roman" pitchFamily="18" charset="0"/>
                <a:cs typeface="Times New Roman" pitchFamily="18" charset="0"/>
              </a:rPr>
              <a:t>Toprak vergisiydi.</a:t>
            </a:r>
            <a:endParaRPr lang="tr-TR" dirty="0">
              <a:latin typeface="Courier New" pitchFamily="49" charset="0"/>
              <a:cs typeface="Times New Roman" pitchFamily="18" charset="0"/>
            </a:endParaRPr>
          </a:p>
          <a:p>
            <a:pPr>
              <a:lnSpc>
                <a:spcPct val="150000"/>
              </a:lnSpc>
              <a:spcBef>
                <a:spcPts val="0"/>
              </a:spcBef>
              <a:defRPr/>
            </a:pPr>
            <a:r>
              <a:rPr lang="tr-TR" b="1" dirty="0">
                <a:solidFill>
                  <a:schemeClr val="tx2"/>
                </a:solidFill>
                <a:latin typeface="Times New Roman" pitchFamily="18" charset="0"/>
                <a:cs typeface="Times New Roman" pitchFamily="18" charset="0"/>
              </a:rPr>
              <a:t>      c)- Cizye:</a:t>
            </a:r>
            <a:r>
              <a:rPr lang="tr-TR" dirty="0">
                <a:solidFill>
                  <a:schemeClr val="tx2"/>
                </a:solidFill>
                <a:latin typeface="Times New Roman" pitchFamily="18" charset="0"/>
                <a:cs typeface="Times New Roman" pitchFamily="18" charset="0"/>
              </a:rPr>
              <a:t> </a:t>
            </a:r>
            <a:r>
              <a:rPr lang="tr-TR" dirty="0">
                <a:latin typeface="Times New Roman" pitchFamily="18" charset="0"/>
                <a:cs typeface="Times New Roman" pitchFamily="18" charset="0"/>
              </a:rPr>
              <a:t>Müslüman olmayan </a:t>
            </a:r>
            <a:r>
              <a:rPr lang="tr-TR" dirty="0" smtClean="0">
                <a:latin typeface="Times New Roman" pitchFamily="18" charset="0"/>
                <a:cs typeface="Times New Roman" pitchFamily="18" charset="0"/>
              </a:rPr>
              <a:t>erkeklerden</a:t>
            </a:r>
            <a:r>
              <a:rPr lang="tr-TR" dirty="0">
                <a:latin typeface="Times New Roman" pitchFamily="18" charset="0"/>
                <a:cs typeface="Times New Roman" pitchFamily="18" charset="0"/>
              </a:rPr>
              <a:t>, askerlik görevi karşılığı alına </a:t>
            </a:r>
            <a:r>
              <a:rPr lang="tr-TR" dirty="0" smtClean="0">
                <a:latin typeface="Times New Roman" pitchFamily="18" charset="0"/>
                <a:cs typeface="Times New Roman" pitchFamily="18" charset="0"/>
              </a:rPr>
              <a:t>vergidir</a:t>
            </a:r>
            <a:r>
              <a:rPr lang="tr-TR" dirty="0">
                <a:latin typeface="Times New Roman" pitchFamily="18" charset="0"/>
                <a:cs typeface="Times New Roman" pitchFamily="18" charset="0"/>
              </a:rPr>
              <a:t>. </a:t>
            </a:r>
            <a:endParaRPr lang="tr-TR" dirty="0">
              <a:latin typeface="Times New Roman" pitchFamily="18" charset="0"/>
            </a:endParaRPr>
          </a:p>
          <a:p>
            <a:pPr>
              <a:lnSpc>
                <a:spcPct val="150000"/>
              </a:lnSpc>
              <a:spcBef>
                <a:spcPts val="0"/>
              </a:spcBef>
              <a:defRPr/>
            </a:pPr>
            <a:r>
              <a:rPr lang="tr-TR" dirty="0">
                <a:solidFill>
                  <a:schemeClr val="tx2"/>
                </a:solidFill>
                <a:latin typeface="Times New Roman" pitchFamily="18" charset="0"/>
              </a:rPr>
              <a:t>      </a:t>
            </a:r>
            <a:r>
              <a:rPr lang="tr-TR" b="1" dirty="0">
                <a:solidFill>
                  <a:schemeClr val="tx2"/>
                </a:solidFill>
                <a:latin typeface="Times New Roman" pitchFamily="18" charset="0"/>
                <a:cs typeface="Times New Roman" pitchFamily="18" charset="0"/>
              </a:rPr>
              <a:t>d)- Adet-i Ağnam:</a:t>
            </a:r>
            <a:r>
              <a:rPr lang="tr-TR" dirty="0">
                <a:solidFill>
                  <a:schemeClr val="tx2"/>
                </a:solidFill>
                <a:latin typeface="Times New Roman" pitchFamily="18" charset="0"/>
                <a:cs typeface="Times New Roman" pitchFamily="18" charset="0"/>
              </a:rPr>
              <a:t> </a:t>
            </a:r>
            <a:r>
              <a:rPr lang="tr-TR" dirty="0">
                <a:latin typeface="Times New Roman" pitchFamily="18" charset="0"/>
                <a:cs typeface="Times New Roman" pitchFamily="18" charset="0"/>
              </a:rPr>
              <a:t>Hayvandan </a:t>
            </a:r>
            <a:r>
              <a:rPr lang="tr-TR" dirty="0" smtClean="0">
                <a:latin typeface="Times New Roman" pitchFamily="18" charset="0"/>
                <a:cs typeface="Times New Roman" pitchFamily="18" charset="0"/>
              </a:rPr>
              <a:t>sayısına </a:t>
            </a:r>
            <a:r>
              <a:rPr lang="tr-TR" dirty="0">
                <a:latin typeface="Times New Roman" pitchFamily="18" charset="0"/>
                <a:cs typeface="Times New Roman" pitchFamily="18" charset="0"/>
              </a:rPr>
              <a:t>göre alınan vergi.</a:t>
            </a:r>
            <a:endParaRPr lang="tr-TR" dirty="0">
              <a:latin typeface="Courier New" pitchFamily="49" charset="0"/>
              <a:cs typeface="Times New Roman" pitchFamily="18" charset="0"/>
            </a:endParaRPr>
          </a:p>
          <a:p>
            <a:pPr>
              <a:lnSpc>
                <a:spcPct val="90000"/>
              </a:lnSpc>
              <a:buFont typeface="Wingdings" panose="05000000000000000000" pitchFamily="2" charset="2"/>
              <a:buNone/>
              <a:defRPr/>
            </a:pPr>
            <a:endParaRPr lang="tr-TR" sz="3600" dirty="0">
              <a:latin typeface="Courier New" pitchFamily="49" charset="0"/>
              <a:cs typeface="Times New Roman" pitchFamily="18" charset="0"/>
            </a:endParaRPr>
          </a:p>
          <a:p>
            <a:pPr>
              <a:lnSpc>
                <a:spcPct val="90000"/>
              </a:lnSpc>
              <a:buFont typeface="Wingdings" panose="05000000000000000000" pitchFamily="2" charset="2"/>
              <a:buNone/>
              <a:defRPr/>
            </a:pPr>
            <a:endParaRPr lang="tr-TR" sz="3600" dirty="0"/>
          </a:p>
        </p:txBody>
      </p:sp>
    </p:spTree>
    <p:extLst>
      <p:ext uri="{BB962C8B-B14F-4D97-AF65-F5344CB8AC3E}">
        <p14:creationId xmlns:p14="http://schemas.microsoft.com/office/powerpoint/2010/main" val="70270877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animEffect transition="in" filter="box(out)">
                                      <p:cBhvr>
                                        <p:cTn id="7" dur="500"/>
                                        <p:tgtEl>
                                          <p:spTgt spid="4823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2307">
                                            <p:txEl>
                                              <p:pRg st="1" end="1"/>
                                            </p:txEl>
                                          </p:spTgt>
                                        </p:tgtEl>
                                        <p:attrNameLst>
                                          <p:attrName>style.visibility</p:attrName>
                                        </p:attrNameLst>
                                      </p:cBhvr>
                                      <p:to>
                                        <p:strVal val="visible"/>
                                      </p:to>
                                    </p:set>
                                    <p:animEffect transition="in" filter="box(out)">
                                      <p:cBhvr>
                                        <p:cTn id="12" dur="500"/>
                                        <p:tgtEl>
                                          <p:spTgt spid="48230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2307">
                                            <p:txEl>
                                              <p:pRg st="2" end="2"/>
                                            </p:txEl>
                                          </p:spTgt>
                                        </p:tgtEl>
                                        <p:attrNameLst>
                                          <p:attrName>style.visibility</p:attrName>
                                        </p:attrNameLst>
                                      </p:cBhvr>
                                      <p:to>
                                        <p:strVal val="visible"/>
                                      </p:to>
                                    </p:set>
                                    <p:animEffect transition="in" filter="box(out)">
                                      <p:cBhvr>
                                        <p:cTn id="17" dur="500"/>
                                        <p:tgtEl>
                                          <p:spTgt spid="48230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82307">
                                            <p:txEl>
                                              <p:pRg st="3" end="3"/>
                                            </p:txEl>
                                          </p:spTgt>
                                        </p:tgtEl>
                                        <p:attrNameLst>
                                          <p:attrName>style.visibility</p:attrName>
                                        </p:attrNameLst>
                                      </p:cBhvr>
                                      <p:to>
                                        <p:strVal val="visible"/>
                                      </p:to>
                                    </p:set>
                                    <p:animEffect transition="in" filter="box(out)">
                                      <p:cBhvr>
                                        <p:cTn id="22" dur="500"/>
                                        <p:tgtEl>
                                          <p:spTgt spid="48230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82307">
                                            <p:txEl>
                                              <p:pRg st="4" end="4"/>
                                            </p:txEl>
                                          </p:spTgt>
                                        </p:tgtEl>
                                        <p:attrNameLst>
                                          <p:attrName>style.visibility</p:attrName>
                                        </p:attrNameLst>
                                      </p:cBhvr>
                                      <p:to>
                                        <p:strVal val="visible"/>
                                      </p:to>
                                    </p:set>
                                    <p:animEffect transition="in" filter="box(out)">
                                      <p:cBhvr>
                                        <p:cTn id="27" dur="500"/>
                                        <p:tgtEl>
                                          <p:spTgt spid="48230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1" name="Rectangle 3"/>
          <p:cNvSpPr>
            <a:spLocks noGrp="1" noChangeArrowheads="1"/>
          </p:cNvSpPr>
          <p:nvPr>
            <p:ph type="body" idx="1"/>
          </p:nvPr>
        </p:nvSpPr>
        <p:spPr>
          <a:xfrm>
            <a:off x="533400" y="404813"/>
            <a:ext cx="8382000" cy="5903912"/>
          </a:xfrm>
          <a:solidFill>
            <a:schemeClr val="bg2"/>
          </a:solidFill>
        </p:spPr>
        <p:txBody>
          <a:bodyPr/>
          <a:lstStyle/>
          <a:p>
            <a:pPr>
              <a:lnSpc>
                <a:spcPct val="150000"/>
              </a:lnSpc>
              <a:spcBef>
                <a:spcPts val="0"/>
              </a:spcBef>
              <a:defRPr/>
            </a:pPr>
            <a:r>
              <a:rPr lang="tr-TR" b="1" dirty="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sz="2800" b="1" dirty="0">
                <a:solidFill>
                  <a:schemeClr val="tx2"/>
                </a:solidFill>
                <a:latin typeface="Times New Roman" pitchFamily="18" charset="0"/>
                <a:cs typeface="Times New Roman" pitchFamily="18" charset="0"/>
              </a:rPr>
              <a:t>2- ÖRFİ VERGİLER:</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Padişahın </a:t>
            </a:r>
            <a:r>
              <a:rPr lang="tr-TR" sz="2800" dirty="0" smtClean="0">
                <a:latin typeface="Times New Roman" pitchFamily="18" charset="0"/>
                <a:cs typeface="Times New Roman" pitchFamily="18" charset="0"/>
              </a:rPr>
              <a:t>iradesiyle </a:t>
            </a:r>
            <a:r>
              <a:rPr lang="tr-TR" sz="2800" dirty="0">
                <a:latin typeface="Times New Roman" pitchFamily="18" charset="0"/>
                <a:cs typeface="Times New Roman" pitchFamily="18" charset="0"/>
              </a:rPr>
              <a:t>konulan vergilerdi. </a:t>
            </a:r>
            <a:endParaRPr lang="tr-TR" sz="2800" dirty="0">
              <a:latin typeface="Times New Roman" pitchFamily="18" charset="0"/>
            </a:endParaRPr>
          </a:p>
          <a:p>
            <a:pPr>
              <a:lnSpc>
                <a:spcPct val="150000"/>
              </a:lnSpc>
              <a:spcBef>
                <a:spcPts val="0"/>
              </a:spcBef>
              <a:defRPr/>
            </a:pPr>
            <a:r>
              <a:rPr lang="tr-TR" sz="2800" dirty="0" err="1">
                <a:latin typeface="Times New Roman" pitchFamily="18" charset="0"/>
                <a:cs typeface="Times New Roman" pitchFamily="18" charset="0"/>
              </a:rPr>
              <a:t>Başlıcaları</a:t>
            </a:r>
            <a:r>
              <a:rPr lang="tr-TR" sz="2800" dirty="0">
                <a:latin typeface="Times New Roman" pitchFamily="18" charset="0"/>
                <a:cs typeface="Times New Roman" pitchFamily="18" charset="0"/>
              </a:rPr>
              <a:t>:</a:t>
            </a:r>
            <a:endParaRPr lang="tr-TR" sz="2800" dirty="0">
              <a:latin typeface="Courier New" pitchFamily="49" charset="0"/>
              <a:cs typeface="Times New Roman" pitchFamily="18" charset="0"/>
            </a:endParaRPr>
          </a:p>
          <a:p>
            <a:pPr>
              <a:lnSpc>
                <a:spcPct val="150000"/>
              </a:lnSpc>
              <a:spcBef>
                <a:spcPts val="0"/>
              </a:spcBef>
              <a:buFont typeface="Wingdings" panose="05000000000000000000" pitchFamily="2" charset="2"/>
              <a:buNone/>
              <a:defRPr/>
            </a:pPr>
            <a:r>
              <a:rPr lang="tr-TR" sz="2800" dirty="0">
                <a:latin typeface="Times New Roman" pitchFamily="18" charset="0"/>
                <a:cs typeface="Times New Roman" pitchFamily="18" charset="0"/>
              </a:rPr>
              <a:t>     </a:t>
            </a:r>
            <a:r>
              <a:rPr lang="tr-TR" sz="2800" dirty="0">
                <a:solidFill>
                  <a:schemeClr val="tx2"/>
                </a:solidFill>
                <a:latin typeface="Times New Roman" pitchFamily="18" charset="0"/>
                <a:cs typeface="Times New Roman" pitchFamily="18" charset="0"/>
              </a:rPr>
              <a:t>a)-</a:t>
            </a:r>
            <a:r>
              <a:rPr lang="tr-TR" sz="2800" b="1" dirty="0">
                <a:solidFill>
                  <a:schemeClr val="tx2"/>
                </a:solidFill>
                <a:latin typeface="Times New Roman" pitchFamily="18" charset="0"/>
                <a:cs typeface="Times New Roman" pitchFamily="18" charset="0"/>
              </a:rPr>
              <a:t>Çift Resmi</a:t>
            </a:r>
            <a:r>
              <a:rPr lang="tr-TR" sz="2800" dirty="0">
                <a:solidFill>
                  <a:schemeClr val="tx2"/>
                </a:solidFill>
                <a:latin typeface="Times New Roman" pitchFamily="18" charset="0"/>
                <a:cs typeface="Times New Roman" pitchFamily="18" charset="0"/>
              </a:rPr>
              <a:t>:</a:t>
            </a:r>
            <a:r>
              <a:rPr lang="tr-TR" sz="2800" dirty="0">
                <a:latin typeface="Times New Roman" pitchFamily="18" charset="0"/>
                <a:cs typeface="Times New Roman" pitchFamily="18" charset="0"/>
              </a:rPr>
              <a:t> Reayanın tasarruf ettiği toprağın büyüklüğüne ve kendisinin evli ya da bekar oluşuna göre alınan vergi.</a:t>
            </a:r>
            <a:endParaRPr lang="tr-TR" sz="2800" dirty="0">
              <a:latin typeface="Courier New" pitchFamily="49" charset="0"/>
              <a:cs typeface="Times New Roman" pitchFamily="18" charset="0"/>
            </a:endParaRPr>
          </a:p>
          <a:p>
            <a:pPr>
              <a:lnSpc>
                <a:spcPct val="150000"/>
              </a:lnSpc>
              <a:spcBef>
                <a:spcPts val="0"/>
              </a:spcBef>
              <a:buFont typeface="Wingdings" panose="05000000000000000000" pitchFamily="2" charset="2"/>
              <a:buNone/>
              <a:defRPr/>
            </a:pPr>
            <a:r>
              <a:rPr lang="tr-TR" sz="2800" dirty="0">
                <a:latin typeface="Times New Roman" pitchFamily="18" charset="0"/>
                <a:cs typeface="Times New Roman" pitchFamily="18" charset="0"/>
              </a:rPr>
              <a:t>     </a:t>
            </a:r>
            <a:r>
              <a:rPr lang="tr-TR" sz="2800" dirty="0">
                <a:solidFill>
                  <a:schemeClr val="tx2"/>
                </a:solidFill>
                <a:latin typeface="Times New Roman" pitchFamily="18" charset="0"/>
                <a:cs typeface="Times New Roman" pitchFamily="18" charset="0"/>
              </a:rPr>
              <a:t>b)-</a:t>
            </a:r>
            <a:r>
              <a:rPr lang="tr-TR" sz="2800" b="1" dirty="0">
                <a:solidFill>
                  <a:schemeClr val="tx2"/>
                </a:solidFill>
                <a:latin typeface="Times New Roman" pitchFamily="18" charset="0"/>
                <a:cs typeface="Times New Roman" pitchFamily="18" charset="0"/>
              </a:rPr>
              <a:t>Niyabet rüsumu:</a:t>
            </a:r>
            <a:r>
              <a:rPr lang="tr-TR" sz="2800" dirty="0">
                <a:latin typeface="Times New Roman" pitchFamily="18" charset="0"/>
                <a:cs typeface="Times New Roman" pitchFamily="18" charset="0"/>
              </a:rPr>
              <a:t> Bu vergi </a:t>
            </a:r>
            <a:r>
              <a:rPr lang="tr-TR" sz="2800" dirty="0" smtClean="0">
                <a:latin typeface="Times New Roman" pitchFamily="18" charset="0"/>
                <a:cs typeface="Times New Roman" pitchFamily="18" charset="0"/>
              </a:rPr>
              <a:t>yöneticilerin </a:t>
            </a:r>
            <a:r>
              <a:rPr lang="tr-TR" sz="2800" dirty="0">
                <a:latin typeface="Times New Roman" pitchFamily="18" charset="0"/>
                <a:cs typeface="Times New Roman" pitchFamily="18" charset="0"/>
              </a:rPr>
              <a:t>yönetim sırasında reayadan aldıkları vergilerdi. Cerimelerde bu</a:t>
            </a:r>
            <a:r>
              <a:rPr lang="tr-TR" sz="2800" dirty="0">
                <a:latin typeface="Times New Roman" pitchFamily="18" charset="0"/>
              </a:rPr>
              <a:t> </a:t>
            </a:r>
            <a:r>
              <a:rPr lang="tr-TR" sz="2800" dirty="0">
                <a:latin typeface="Times New Roman" pitchFamily="18" charset="0"/>
                <a:cs typeface="Times New Roman" pitchFamily="18" charset="0"/>
              </a:rPr>
              <a:t>grubun </a:t>
            </a:r>
            <a:r>
              <a:rPr lang="tr-TR" sz="2800" dirty="0" smtClean="0">
                <a:latin typeface="Times New Roman" pitchFamily="18" charset="0"/>
                <a:cs typeface="Times New Roman" pitchFamily="18" charset="0"/>
              </a:rPr>
              <a:t>içindeydi</a:t>
            </a:r>
            <a:r>
              <a:rPr lang="tr-TR" sz="2800" dirty="0">
                <a:latin typeface="Times New Roman" pitchFamily="18" charset="0"/>
                <a:cs typeface="Times New Roman" pitchFamily="18" charset="0"/>
              </a:rPr>
              <a:t>.</a:t>
            </a:r>
            <a:endParaRPr lang="tr-TR" sz="2800" dirty="0">
              <a:latin typeface="Courier New" pitchFamily="49" charset="0"/>
              <a:cs typeface="Times New Roman" pitchFamily="18" charset="0"/>
            </a:endParaRPr>
          </a:p>
          <a:p>
            <a:pPr>
              <a:lnSpc>
                <a:spcPct val="90000"/>
              </a:lnSpc>
              <a:buFont typeface="Wingdings" panose="05000000000000000000" pitchFamily="2" charset="2"/>
              <a:buNone/>
              <a:defRPr/>
            </a:pPr>
            <a:endParaRPr lang="tr-TR" sz="3600" dirty="0"/>
          </a:p>
        </p:txBody>
      </p:sp>
    </p:spTree>
    <p:extLst>
      <p:ext uri="{BB962C8B-B14F-4D97-AF65-F5344CB8AC3E}">
        <p14:creationId xmlns:p14="http://schemas.microsoft.com/office/powerpoint/2010/main" val="253001334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animEffect transition="in" filter="box(out)">
                                      <p:cBhvr>
                                        <p:cTn id="7" dur="500"/>
                                        <p:tgtEl>
                                          <p:spTgt spid="4833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3331">
                                            <p:txEl>
                                              <p:pRg st="1" end="1"/>
                                            </p:txEl>
                                          </p:spTgt>
                                        </p:tgtEl>
                                        <p:attrNameLst>
                                          <p:attrName>style.visibility</p:attrName>
                                        </p:attrNameLst>
                                      </p:cBhvr>
                                      <p:to>
                                        <p:strVal val="visible"/>
                                      </p:to>
                                    </p:set>
                                    <p:animEffect transition="in" filter="box(out)">
                                      <p:cBhvr>
                                        <p:cTn id="12" dur="500"/>
                                        <p:tgtEl>
                                          <p:spTgt spid="4833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3331">
                                            <p:txEl>
                                              <p:pRg st="2" end="2"/>
                                            </p:txEl>
                                          </p:spTgt>
                                        </p:tgtEl>
                                        <p:attrNameLst>
                                          <p:attrName>style.visibility</p:attrName>
                                        </p:attrNameLst>
                                      </p:cBhvr>
                                      <p:to>
                                        <p:strVal val="visible"/>
                                      </p:to>
                                    </p:set>
                                    <p:animEffect transition="in" filter="box(out)">
                                      <p:cBhvr>
                                        <p:cTn id="17" dur="500"/>
                                        <p:tgtEl>
                                          <p:spTgt spid="4833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83331">
                                            <p:txEl>
                                              <p:pRg st="3" end="3"/>
                                            </p:txEl>
                                          </p:spTgt>
                                        </p:tgtEl>
                                        <p:attrNameLst>
                                          <p:attrName>style.visibility</p:attrName>
                                        </p:attrNameLst>
                                      </p:cBhvr>
                                      <p:to>
                                        <p:strVal val="visible"/>
                                      </p:to>
                                    </p:set>
                                    <p:animEffect transition="in" filter="box(out)">
                                      <p:cBhvr>
                                        <p:cTn id="22" dur="500"/>
                                        <p:tgtEl>
                                          <p:spTgt spid="4833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6" name="Rectangle 8"/>
          <p:cNvSpPr>
            <a:spLocks noGrp="1" noChangeArrowheads="1"/>
          </p:cNvSpPr>
          <p:nvPr>
            <p:ph type="title"/>
          </p:nvPr>
        </p:nvSpPr>
        <p:spPr/>
        <p:txBody>
          <a:bodyPr/>
          <a:lstStyle/>
          <a:p>
            <a:pPr>
              <a:defRPr/>
            </a:pPr>
            <a:r>
              <a:rPr lang="tr-TR"/>
              <a:t>TAHRİR DEFTERİ</a:t>
            </a:r>
          </a:p>
        </p:txBody>
      </p:sp>
      <p:pic>
        <p:nvPicPr>
          <p:cNvPr id="8195" name="Picture 4" descr="4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6463" y="1600200"/>
            <a:ext cx="3140075" cy="4533900"/>
          </a:xfrm>
          <a:noFill/>
          <a:extLst>
            <a:ext uri="{909E8E84-426E-40DD-AFC4-6F175D3DCCD1}">
              <a14:hiddenFill xmlns:a14="http://schemas.microsoft.com/office/drawing/2010/main">
                <a:solidFill>
                  <a:srgbClr val="FFFFFF"/>
                </a:solidFill>
              </a14:hiddenFill>
            </a:ext>
          </a:extLst>
        </p:spPr>
      </p:pic>
      <p:pic>
        <p:nvPicPr>
          <p:cNvPr id="8196" name="Picture 7" descr="kars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95925" y="1484313"/>
            <a:ext cx="2343150" cy="46815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748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5" name="Rectangle 3"/>
          <p:cNvSpPr>
            <a:spLocks noGrp="1" noChangeArrowheads="1"/>
          </p:cNvSpPr>
          <p:nvPr>
            <p:ph type="body" idx="1"/>
          </p:nvPr>
        </p:nvSpPr>
        <p:spPr>
          <a:xfrm>
            <a:off x="533400" y="762000"/>
            <a:ext cx="8382000" cy="5334000"/>
          </a:xfrm>
          <a:solidFill>
            <a:schemeClr val="bg2"/>
          </a:solidFill>
        </p:spPr>
        <p:txBody>
          <a:bodyPr/>
          <a:lstStyle/>
          <a:p>
            <a:pPr>
              <a:lnSpc>
                <a:spcPct val="150000"/>
              </a:lnSpc>
              <a:spcBef>
                <a:spcPts val="0"/>
              </a:spcBef>
              <a:defRPr/>
            </a:pPr>
            <a:r>
              <a:rPr lang="tr-TR" dirty="0">
                <a:solidFill>
                  <a:schemeClr val="tx2"/>
                </a:solidFill>
                <a:latin typeface="Times New Roman" pitchFamily="18" charset="0"/>
                <a:cs typeface="Times New Roman" pitchFamily="18" charset="0"/>
              </a:rPr>
              <a:t>c</a:t>
            </a:r>
            <a:r>
              <a:rPr lang="tr-TR" b="1" dirty="0">
                <a:solidFill>
                  <a:schemeClr val="tx2"/>
                </a:solidFill>
                <a:latin typeface="Times New Roman" pitchFamily="18" charset="0"/>
                <a:cs typeface="Times New Roman" pitchFamily="18" charset="0"/>
              </a:rPr>
              <a:t>)-</a:t>
            </a:r>
            <a:r>
              <a:rPr lang="tr-TR" b="1" dirty="0" err="1">
                <a:solidFill>
                  <a:schemeClr val="tx2"/>
                </a:solidFill>
                <a:latin typeface="Times New Roman" pitchFamily="18" charset="0"/>
                <a:cs typeface="Times New Roman" pitchFamily="18" charset="0"/>
              </a:rPr>
              <a:t>Baclar</a:t>
            </a:r>
            <a:r>
              <a:rPr lang="tr-TR" b="1" dirty="0">
                <a:solidFill>
                  <a:schemeClr val="tx2"/>
                </a:solidFill>
                <a:latin typeface="Times New Roman" pitchFamily="18" charset="0"/>
                <a:cs typeface="Times New Roman" pitchFamily="18" charset="0"/>
              </a:rPr>
              <a:t> ve gümrük vergileri</a:t>
            </a:r>
            <a:r>
              <a:rPr lang="tr-TR" b="1" dirty="0" smtClean="0">
                <a:solidFill>
                  <a:schemeClr val="tx2"/>
                </a:solidFill>
                <a:latin typeface="Times New Roman" pitchFamily="18" charset="0"/>
                <a:cs typeface="Times New Roman" pitchFamily="18" charset="0"/>
              </a:rPr>
              <a:t>: </a:t>
            </a:r>
            <a:r>
              <a:rPr lang="tr-TR" dirty="0" smtClean="0">
                <a:latin typeface="Times New Roman" pitchFamily="18" charset="0"/>
                <a:cs typeface="Times New Roman" pitchFamily="18" charset="0"/>
              </a:rPr>
              <a:t>Ticaret </a:t>
            </a:r>
            <a:r>
              <a:rPr lang="tr-TR" dirty="0">
                <a:latin typeface="Times New Roman" pitchFamily="18" charset="0"/>
                <a:cs typeface="Times New Roman" pitchFamily="18" charset="0"/>
              </a:rPr>
              <a:t>erbabından alınan vergiler.</a:t>
            </a:r>
            <a:endParaRPr lang="tr-TR" dirty="0">
              <a:latin typeface="Courier New" pitchFamily="49" charset="0"/>
              <a:cs typeface="Times New Roman" pitchFamily="18" charset="0"/>
            </a:endParaRPr>
          </a:p>
          <a:p>
            <a:pPr>
              <a:lnSpc>
                <a:spcPct val="150000"/>
              </a:lnSpc>
              <a:spcBef>
                <a:spcPts val="0"/>
              </a:spcBef>
              <a:defRPr/>
            </a:pPr>
            <a:r>
              <a:rPr lang="tr-TR" dirty="0">
                <a:solidFill>
                  <a:schemeClr val="tx2"/>
                </a:solidFill>
                <a:latin typeface="Times New Roman" pitchFamily="18" charset="0"/>
                <a:cs typeface="Times New Roman" pitchFamily="18" charset="0"/>
              </a:rPr>
              <a:t>b)-</a:t>
            </a:r>
            <a:r>
              <a:rPr lang="tr-TR" b="1" dirty="0">
                <a:solidFill>
                  <a:schemeClr val="tx2"/>
                </a:solidFill>
                <a:latin typeface="Times New Roman" pitchFamily="18" charset="0"/>
                <a:cs typeface="Times New Roman" pitchFamily="18" charset="0"/>
              </a:rPr>
              <a:t>Çift bozan vergisi:</a:t>
            </a:r>
            <a:r>
              <a:rPr lang="tr-TR" dirty="0">
                <a:latin typeface="Times New Roman" pitchFamily="18" charset="0"/>
                <a:cs typeface="Times New Roman" pitchFamily="18" charset="0"/>
              </a:rPr>
              <a:t> Toprağını izinsiz olarak terk</a:t>
            </a:r>
            <a:r>
              <a:rPr lang="tr-TR" dirty="0">
                <a:latin typeface="Times New Roman" pitchFamily="18" charset="0"/>
              </a:rPr>
              <a:t> </a:t>
            </a:r>
            <a:r>
              <a:rPr lang="tr-TR" dirty="0">
                <a:latin typeface="Times New Roman" pitchFamily="18" charset="0"/>
                <a:cs typeface="Times New Roman" pitchFamily="18" charset="0"/>
              </a:rPr>
              <a:t>eden veya üç yıl üst üste ekme</a:t>
            </a:r>
            <a:r>
              <a:rPr lang="tr-TR" dirty="0">
                <a:latin typeface="Times New Roman" pitchFamily="18" charset="0"/>
              </a:rPr>
              <a:t>-</a:t>
            </a:r>
            <a:r>
              <a:rPr lang="tr-TR" dirty="0">
                <a:latin typeface="Times New Roman" pitchFamily="18" charset="0"/>
                <a:cs typeface="Times New Roman" pitchFamily="18" charset="0"/>
              </a:rPr>
              <a:t>yenlerde alınan vergi.</a:t>
            </a:r>
            <a:endParaRPr lang="tr-TR" dirty="0">
              <a:latin typeface="Courier New" pitchFamily="49" charset="0"/>
              <a:cs typeface="Times New Roman" pitchFamily="18" charset="0"/>
            </a:endParaRPr>
          </a:p>
          <a:p>
            <a:pPr>
              <a:lnSpc>
                <a:spcPct val="150000"/>
              </a:lnSpc>
              <a:spcBef>
                <a:spcPts val="0"/>
              </a:spcBef>
              <a:defRPr/>
            </a:pPr>
            <a:r>
              <a:rPr lang="tr-TR" dirty="0">
                <a:solidFill>
                  <a:schemeClr val="tx2"/>
                </a:solidFill>
                <a:latin typeface="Times New Roman" pitchFamily="18" charset="0"/>
                <a:cs typeface="Times New Roman" pitchFamily="18" charset="0"/>
              </a:rPr>
              <a:t>c)-</a:t>
            </a:r>
            <a:r>
              <a:rPr lang="tr-TR" b="1" dirty="0">
                <a:solidFill>
                  <a:schemeClr val="tx2"/>
                </a:solidFill>
                <a:latin typeface="Times New Roman" pitchFamily="18" charset="0"/>
                <a:cs typeface="Times New Roman" pitchFamily="18" charset="0"/>
              </a:rPr>
              <a:t>Avarız:</a:t>
            </a:r>
            <a:r>
              <a:rPr lang="tr-TR" dirty="0">
                <a:latin typeface="Times New Roman" pitchFamily="18" charset="0"/>
                <a:cs typeface="Times New Roman" pitchFamily="18" charset="0"/>
              </a:rPr>
              <a:t> Olağanüstü hallerde, divanın kararı ve padişahın emri ile toplanan vergilere denirdi.</a:t>
            </a:r>
            <a:endParaRPr lang="tr-TR" dirty="0">
              <a:latin typeface="Courier New" pitchFamily="49" charset="0"/>
              <a:cs typeface="Times New Roman" pitchFamily="18" charset="0"/>
            </a:endParaRPr>
          </a:p>
          <a:p>
            <a:pPr>
              <a:buFont typeface="Wingdings" panose="05000000000000000000" pitchFamily="2" charset="2"/>
              <a:buNone/>
              <a:defRPr/>
            </a:pPr>
            <a:endParaRPr lang="tr-TR" sz="4000" dirty="0"/>
          </a:p>
          <a:p>
            <a:pPr>
              <a:defRPr/>
            </a:pPr>
            <a:endParaRPr lang="tr-TR" dirty="0"/>
          </a:p>
        </p:txBody>
      </p:sp>
    </p:spTree>
    <p:extLst>
      <p:ext uri="{BB962C8B-B14F-4D97-AF65-F5344CB8AC3E}">
        <p14:creationId xmlns:p14="http://schemas.microsoft.com/office/powerpoint/2010/main" val="169267233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Effect transition="in" filter="box(out)">
                                      <p:cBhvr>
                                        <p:cTn id="7" dur="500"/>
                                        <p:tgtEl>
                                          <p:spTgt spid="4843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4355">
                                            <p:txEl>
                                              <p:pRg st="1" end="1"/>
                                            </p:txEl>
                                          </p:spTgt>
                                        </p:tgtEl>
                                        <p:attrNameLst>
                                          <p:attrName>style.visibility</p:attrName>
                                        </p:attrNameLst>
                                      </p:cBhvr>
                                      <p:to>
                                        <p:strVal val="visible"/>
                                      </p:to>
                                    </p:set>
                                    <p:animEffect transition="in" filter="box(out)">
                                      <p:cBhvr>
                                        <p:cTn id="12" dur="500"/>
                                        <p:tgtEl>
                                          <p:spTgt spid="4843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4355">
                                            <p:txEl>
                                              <p:pRg st="2" end="2"/>
                                            </p:txEl>
                                          </p:spTgt>
                                        </p:tgtEl>
                                        <p:attrNameLst>
                                          <p:attrName>style.visibility</p:attrName>
                                        </p:attrNameLst>
                                      </p:cBhvr>
                                      <p:to>
                                        <p:strVal val="visible"/>
                                      </p:to>
                                    </p:set>
                                    <p:animEffect transition="in" filter="box(out)">
                                      <p:cBhvr>
                                        <p:cTn id="17" dur="500"/>
                                        <p:tgtEl>
                                          <p:spTgt spid="4843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4899" name="Rectangle 3"/>
          <p:cNvSpPr>
            <a:spLocks noGrp="1" noChangeArrowheads="1"/>
          </p:cNvSpPr>
          <p:nvPr>
            <p:ph type="body" idx="1"/>
          </p:nvPr>
        </p:nvSpPr>
        <p:spPr>
          <a:xfrm>
            <a:off x="457200" y="457200"/>
            <a:ext cx="8458200" cy="5867400"/>
          </a:xfrm>
          <a:solidFill>
            <a:schemeClr val="bg2"/>
          </a:solidFill>
        </p:spPr>
        <p:txBody>
          <a:bodyPr/>
          <a:lstStyle/>
          <a:p>
            <a:pPr>
              <a:lnSpc>
                <a:spcPct val="150000"/>
              </a:lnSpc>
              <a:spcBef>
                <a:spcPts val="0"/>
              </a:spcBef>
              <a:defRPr/>
            </a:pPr>
            <a:r>
              <a:rPr lang="tr-TR" dirty="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sz="2800" b="1" dirty="0" smtClean="0">
                <a:solidFill>
                  <a:schemeClr val="tx2"/>
                </a:solidFill>
                <a:latin typeface="Times New Roman" pitchFamily="18" charset="0"/>
                <a:cs typeface="Times New Roman" pitchFamily="18" charset="0"/>
              </a:rPr>
              <a:t>6.Esnaf Birlikleri: </a:t>
            </a:r>
            <a:r>
              <a:rPr lang="tr-TR" sz="2800" dirty="0" smtClean="0">
                <a:latin typeface="Times New Roman" pitchFamily="18" charset="0"/>
                <a:cs typeface="Times New Roman" pitchFamily="18" charset="0"/>
              </a:rPr>
              <a:t> </a:t>
            </a:r>
            <a:r>
              <a:rPr lang="tr-TR" sz="2800" dirty="0">
                <a:latin typeface="Times New Roman" pitchFamily="18" charset="0"/>
                <a:cs typeface="Times New Roman" pitchFamily="18" charset="0"/>
              </a:rPr>
              <a:t>Osmanlı toplumun-da esnaflar LONCA adı verilen teşkilatlara sahiptiler. Her esnaf muhakkak bir loncaya kayıtlı olur, loncasının koruması ve dene</a:t>
            </a:r>
            <a:r>
              <a:rPr lang="tr-TR" sz="2800" dirty="0">
                <a:latin typeface="Times New Roman" pitchFamily="18" charset="0"/>
              </a:rPr>
              <a:t>-</a:t>
            </a:r>
            <a:r>
              <a:rPr lang="tr-TR" sz="2800" dirty="0">
                <a:latin typeface="Times New Roman" pitchFamily="18" charset="0"/>
                <a:cs typeface="Times New Roman" pitchFamily="18" charset="0"/>
              </a:rPr>
              <a:t>timi altında bulunurdu. Bugünkü tabipler odası, mimarlar odası, şoförler cemiyeti gibi...  </a:t>
            </a:r>
            <a:r>
              <a:rPr lang="tr-TR" sz="2800" dirty="0">
                <a:solidFill>
                  <a:srgbClr val="FFFF00"/>
                </a:solidFill>
                <a:latin typeface="Times New Roman" pitchFamily="18" charset="0"/>
                <a:cs typeface="Times New Roman" pitchFamily="18" charset="0"/>
              </a:rPr>
              <a:t>Dükkan açma hakkına GEDİ</a:t>
            </a:r>
            <a:r>
              <a:rPr lang="tr-TR" sz="2800" dirty="0">
                <a:solidFill>
                  <a:srgbClr val="FFFF00"/>
                </a:solidFill>
                <a:latin typeface="Times New Roman" pitchFamily="18" charset="0"/>
              </a:rPr>
              <a:t>K</a:t>
            </a:r>
            <a:r>
              <a:rPr lang="tr-TR" sz="2800" dirty="0">
                <a:solidFill>
                  <a:srgbClr val="FFFF00"/>
                </a:solidFill>
                <a:latin typeface="Times New Roman" pitchFamily="18" charset="0"/>
                <a:cs typeface="Times New Roman" pitchFamily="18" charset="0"/>
              </a:rPr>
              <a:t> denilirdi. </a:t>
            </a:r>
            <a:r>
              <a:rPr lang="tr-TR" sz="2800" dirty="0">
                <a:latin typeface="Times New Roman" pitchFamily="18" charset="0"/>
                <a:cs typeface="Times New Roman" pitchFamily="18" charset="0"/>
              </a:rPr>
              <a:t>Gedik'e sahip olmak için çıraklık, kalfalık yapıp, ustalık belgesini almak gerekirdi.</a:t>
            </a:r>
            <a:endParaRPr lang="tr-TR" sz="2800" dirty="0">
              <a:latin typeface="Courier New" pitchFamily="49" charset="0"/>
              <a:cs typeface="Times New Roman" pitchFamily="18" charset="0"/>
            </a:endParaRPr>
          </a:p>
          <a:p>
            <a:pPr>
              <a:defRPr/>
            </a:pPr>
            <a:endParaRPr lang="tr-TR" dirty="0"/>
          </a:p>
        </p:txBody>
      </p:sp>
    </p:spTree>
    <p:extLst>
      <p:ext uri="{BB962C8B-B14F-4D97-AF65-F5344CB8AC3E}">
        <p14:creationId xmlns:p14="http://schemas.microsoft.com/office/powerpoint/2010/main" val="236822006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Effect transition="in" filter="box(out)">
                                      <p:cBhvr>
                                        <p:cTn id="7" dur="500"/>
                                        <p:tgtEl>
                                          <p:spTgt spid="4648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1714500"/>
            <a:ext cx="3810000" cy="4500563"/>
          </a:xfrm>
          <a:noFill/>
          <a:extLst>
            <a:ext uri="{909E8E84-426E-40DD-AFC4-6F175D3DCCD1}">
              <a14:hiddenFill xmlns:a14="http://schemas.microsoft.com/office/drawing/2010/main">
                <a:solidFill>
                  <a:srgbClr val="FFFFFF"/>
                </a:solidFill>
              </a14:hiddenFill>
            </a:ext>
          </a:extLst>
        </p:spPr>
      </p:pic>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643063"/>
            <a:ext cx="357187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062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3" name="Rectangle 3"/>
          <p:cNvSpPr>
            <a:spLocks noGrp="1" noChangeArrowheads="1"/>
          </p:cNvSpPr>
          <p:nvPr>
            <p:ph type="body" idx="1"/>
          </p:nvPr>
        </p:nvSpPr>
        <p:spPr>
          <a:xfrm>
            <a:off x="357188" y="214313"/>
            <a:ext cx="8558212" cy="5881687"/>
          </a:xfrm>
          <a:solidFill>
            <a:schemeClr val="bg2"/>
          </a:solidFill>
        </p:spPr>
        <p:txBody>
          <a:bodyPr/>
          <a:lstStyle/>
          <a:p>
            <a:pPr>
              <a:lnSpc>
                <a:spcPct val="150000"/>
              </a:lnSpc>
              <a:spcBef>
                <a:spcPts val="0"/>
              </a:spcBef>
              <a:defRPr/>
            </a:pPr>
            <a:r>
              <a:rPr lang="tr-TR" sz="2800" dirty="0" smtClean="0">
                <a:solidFill>
                  <a:schemeClr val="tx2"/>
                </a:solidFill>
                <a:latin typeface="Times New Roman" pitchFamily="18" charset="0"/>
                <a:cs typeface="Times New Roman" pitchFamily="18" charset="0"/>
              </a:rPr>
              <a:t>Loncaların başlıca görevleri şunlardı:</a:t>
            </a:r>
            <a:endParaRPr lang="tr-TR" sz="2800" dirty="0" smtClean="0">
              <a:solidFill>
                <a:schemeClr val="tx2"/>
              </a:solidFill>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1- Üye sayısını, üretilen malların kalitesini,</a:t>
            </a:r>
            <a:r>
              <a:rPr lang="tr-TR" sz="2800" dirty="0" smtClean="0">
                <a:latin typeface="Times New Roman" pitchFamily="18" charset="0"/>
              </a:rPr>
              <a:t> </a:t>
            </a:r>
            <a:r>
              <a:rPr lang="tr-TR" sz="2800" dirty="0" smtClean="0">
                <a:latin typeface="Times New Roman" pitchFamily="18" charset="0"/>
                <a:cs typeface="Times New Roman" pitchFamily="18" charset="0"/>
              </a:rPr>
              <a:t>fiyatını belirlemek</a:t>
            </a:r>
            <a:endParaRPr lang="tr-TR" sz="2800" dirty="0" smtClean="0">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2- Esnaf arasındaki haksız rekabeti önlemek,</a:t>
            </a:r>
            <a:endParaRPr lang="tr-TR" sz="2800" dirty="0" smtClean="0">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3- Esnaf ile devlet arasındaki ilişkileri düzenlemek,</a:t>
            </a:r>
            <a:endParaRPr lang="tr-TR" sz="2800" dirty="0" smtClean="0">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4- Üyelerine kredi vermek.</a:t>
            </a:r>
            <a:endParaRPr lang="tr-TR" sz="2800" dirty="0" smtClean="0">
              <a:latin typeface="Courier New" pitchFamily="49" charset="0"/>
              <a:cs typeface="Times New Roman" pitchFamily="18" charset="0"/>
            </a:endParaRPr>
          </a:p>
          <a:p>
            <a:pPr>
              <a:lnSpc>
                <a:spcPct val="150000"/>
              </a:lnSpc>
              <a:spcBef>
                <a:spcPts val="0"/>
              </a:spcBef>
              <a:defRPr/>
            </a:pPr>
            <a:r>
              <a:rPr lang="tr-TR" sz="2800" dirty="0" smtClean="0">
                <a:latin typeface="Times New Roman" pitchFamily="18" charset="0"/>
                <a:cs typeface="Times New Roman" pitchFamily="18" charset="0"/>
              </a:rPr>
              <a:t>          Her loncada yaşlılardan meydana gelen 6 kişilik bir "ustalar kurulu" vardı. Bunların en yaşlısı başkan olur ve ŞEYH adını alırdı.</a:t>
            </a:r>
            <a:endParaRPr lang="tr-TR" sz="2800" dirty="0" smtClean="0">
              <a:latin typeface="Courier New" pitchFamily="49" charset="0"/>
              <a:cs typeface="Times New Roman" pitchFamily="18" charset="0"/>
            </a:endParaRPr>
          </a:p>
          <a:p>
            <a:pPr>
              <a:lnSpc>
                <a:spcPct val="150000"/>
              </a:lnSpc>
              <a:spcBef>
                <a:spcPts val="0"/>
              </a:spcBef>
              <a:buFont typeface="Wingdings" panose="05000000000000000000" pitchFamily="2" charset="2"/>
              <a:buNone/>
              <a:defRPr/>
            </a:pPr>
            <a:endParaRPr lang="tr-TR" sz="2800" dirty="0" smtClean="0"/>
          </a:p>
        </p:txBody>
      </p:sp>
    </p:spTree>
    <p:extLst>
      <p:ext uri="{BB962C8B-B14F-4D97-AF65-F5344CB8AC3E}">
        <p14:creationId xmlns:p14="http://schemas.microsoft.com/office/powerpoint/2010/main" val="60423651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Effect transition="in" filter="box(out)">
                                      <p:cBhvr>
                                        <p:cTn id="7" dur="500"/>
                                        <p:tgtEl>
                                          <p:spTgt spid="4659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5923">
                                            <p:txEl>
                                              <p:pRg st="1" end="1"/>
                                            </p:txEl>
                                          </p:spTgt>
                                        </p:tgtEl>
                                        <p:attrNameLst>
                                          <p:attrName>style.visibility</p:attrName>
                                        </p:attrNameLst>
                                      </p:cBhvr>
                                      <p:to>
                                        <p:strVal val="visible"/>
                                      </p:to>
                                    </p:set>
                                    <p:animEffect transition="in" filter="box(out)">
                                      <p:cBhvr>
                                        <p:cTn id="12" dur="500"/>
                                        <p:tgtEl>
                                          <p:spTgt spid="4659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5923">
                                            <p:txEl>
                                              <p:pRg st="2" end="2"/>
                                            </p:txEl>
                                          </p:spTgt>
                                        </p:tgtEl>
                                        <p:attrNameLst>
                                          <p:attrName>style.visibility</p:attrName>
                                        </p:attrNameLst>
                                      </p:cBhvr>
                                      <p:to>
                                        <p:strVal val="visible"/>
                                      </p:to>
                                    </p:set>
                                    <p:animEffect transition="in" filter="box(out)">
                                      <p:cBhvr>
                                        <p:cTn id="17" dur="500"/>
                                        <p:tgtEl>
                                          <p:spTgt spid="4659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5923">
                                            <p:txEl>
                                              <p:pRg st="3" end="3"/>
                                            </p:txEl>
                                          </p:spTgt>
                                        </p:tgtEl>
                                        <p:attrNameLst>
                                          <p:attrName>style.visibility</p:attrName>
                                        </p:attrNameLst>
                                      </p:cBhvr>
                                      <p:to>
                                        <p:strVal val="visible"/>
                                      </p:to>
                                    </p:set>
                                    <p:animEffect transition="in" filter="box(out)">
                                      <p:cBhvr>
                                        <p:cTn id="22" dur="500"/>
                                        <p:tgtEl>
                                          <p:spTgt spid="4659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65923">
                                            <p:txEl>
                                              <p:pRg st="4" end="4"/>
                                            </p:txEl>
                                          </p:spTgt>
                                        </p:tgtEl>
                                        <p:attrNameLst>
                                          <p:attrName>style.visibility</p:attrName>
                                        </p:attrNameLst>
                                      </p:cBhvr>
                                      <p:to>
                                        <p:strVal val="visible"/>
                                      </p:to>
                                    </p:set>
                                    <p:animEffect transition="in" filter="box(out)">
                                      <p:cBhvr>
                                        <p:cTn id="27" dur="500"/>
                                        <p:tgtEl>
                                          <p:spTgt spid="4659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65923">
                                            <p:txEl>
                                              <p:pRg st="5" end="5"/>
                                            </p:txEl>
                                          </p:spTgt>
                                        </p:tgtEl>
                                        <p:attrNameLst>
                                          <p:attrName>style.visibility</p:attrName>
                                        </p:attrNameLst>
                                      </p:cBhvr>
                                      <p:to>
                                        <p:strVal val="visible"/>
                                      </p:to>
                                    </p:set>
                                    <p:animEffect transition="in" filter="box(out)">
                                      <p:cBhvr>
                                        <p:cTn id="32" dur="500"/>
                                        <p:tgtEl>
                                          <p:spTgt spid="4659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body" idx="1"/>
          </p:nvPr>
        </p:nvSpPr>
        <p:spPr>
          <a:xfrm>
            <a:off x="228600" y="381000"/>
            <a:ext cx="8686800" cy="6143625"/>
          </a:xfrm>
          <a:solidFill>
            <a:schemeClr val="bg2"/>
          </a:solidFill>
        </p:spPr>
        <p:txBody>
          <a:bodyPr/>
          <a:lstStyle/>
          <a:p>
            <a:pPr>
              <a:lnSpc>
                <a:spcPct val="150000"/>
              </a:lnSpc>
              <a:spcBef>
                <a:spcPts val="0"/>
              </a:spcBef>
              <a:defRPr/>
            </a:pPr>
            <a:r>
              <a:rPr lang="tr-TR" b="1" dirty="0" smtClean="0">
                <a:solidFill>
                  <a:schemeClr val="tx2"/>
                </a:solidFill>
                <a:latin typeface="Times New Roman" pitchFamily="18" charset="0"/>
              </a:rPr>
              <a:t>        </a:t>
            </a:r>
            <a:r>
              <a:rPr lang="tr-TR" b="1" dirty="0" smtClean="0">
                <a:solidFill>
                  <a:schemeClr val="tx2"/>
                </a:solidFill>
                <a:latin typeface="Times New Roman" pitchFamily="18" charset="0"/>
                <a:cs typeface="Times New Roman" pitchFamily="18" charset="0"/>
              </a:rPr>
              <a:t>Şeyh:</a:t>
            </a:r>
            <a:r>
              <a:rPr lang="tr-TR" dirty="0" smtClean="0">
                <a:latin typeface="Times New Roman" pitchFamily="18" charset="0"/>
                <a:cs typeface="Times New Roman" pitchFamily="18" charset="0"/>
              </a:rPr>
              <a:t> Çıraklık ve ustalık törenlerini yönetir ve cezaların uygulanmasını sağlardı.</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Kethüda:</a:t>
            </a:r>
            <a:r>
              <a:rPr lang="tr-TR" dirty="0" smtClean="0">
                <a:latin typeface="Times New Roman" pitchFamily="18" charset="0"/>
                <a:cs typeface="Times New Roman" pitchFamily="18" charset="0"/>
              </a:rPr>
              <a:t> Loncayı </a:t>
            </a:r>
            <a:r>
              <a:rPr lang="tr-TR" dirty="0" err="1" smtClean="0">
                <a:latin typeface="Times New Roman" pitchFamily="18" charset="0"/>
                <a:cs typeface="Times New Roman" pitchFamily="18" charset="0"/>
              </a:rPr>
              <a:t>dışarda</a:t>
            </a:r>
            <a:r>
              <a:rPr lang="tr-TR" dirty="0" smtClean="0">
                <a:latin typeface="Times New Roman" pitchFamily="18" charset="0"/>
                <a:cs typeface="Times New Roman" pitchFamily="18" charset="0"/>
              </a:rPr>
              <a:t> temsil eder, hükümetle ilişkileri düzenlerdi.</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err="1" smtClean="0">
                <a:solidFill>
                  <a:schemeClr val="tx2"/>
                </a:solidFill>
                <a:latin typeface="Times New Roman" pitchFamily="18" charset="0"/>
                <a:cs typeface="Times New Roman" pitchFamily="18" charset="0"/>
              </a:rPr>
              <a:t>Nakib</a:t>
            </a:r>
            <a:r>
              <a:rPr lang="tr-TR" b="1" dirty="0" smtClean="0">
                <a:solidFill>
                  <a:schemeClr val="tx2"/>
                </a:solidFill>
                <a:latin typeface="Times New Roman" pitchFamily="18" charset="0"/>
                <a:cs typeface="Times New Roman" pitchFamily="18" charset="0"/>
              </a:rPr>
              <a:t>:</a:t>
            </a:r>
            <a:r>
              <a:rPr lang="tr-TR" dirty="0" smtClean="0">
                <a:latin typeface="Times New Roman" pitchFamily="18" charset="0"/>
                <a:cs typeface="Times New Roman" pitchFamily="18" charset="0"/>
              </a:rPr>
              <a:t> Şeyhi temsil eder,esnafla şeyh arasında aracılık yapardı.</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Yiğitbaşı:</a:t>
            </a:r>
            <a:r>
              <a:rPr lang="tr-TR" dirty="0" smtClean="0">
                <a:latin typeface="Times New Roman" pitchFamily="18" charset="0"/>
                <a:cs typeface="Times New Roman" pitchFamily="18" charset="0"/>
              </a:rPr>
              <a:t> Disiplin işleri ve esnafa ham</a:t>
            </a:r>
            <a:r>
              <a:rPr lang="tr-TR" dirty="0" smtClean="0">
                <a:latin typeface="Times New Roman" pitchFamily="18" charset="0"/>
              </a:rPr>
              <a:t>-</a:t>
            </a:r>
            <a:r>
              <a:rPr lang="tr-TR" dirty="0" smtClean="0">
                <a:latin typeface="Times New Roman" pitchFamily="18" charset="0"/>
                <a:cs typeface="Times New Roman" pitchFamily="18" charset="0"/>
              </a:rPr>
              <a:t>madde dağıtımını yapardı.</a:t>
            </a:r>
            <a:endParaRPr lang="tr-TR" dirty="0" smtClean="0">
              <a:latin typeface="Courier New" pitchFamily="49" charset="0"/>
              <a:cs typeface="Times New Roman" pitchFamily="18" charset="0"/>
            </a:endParaRPr>
          </a:p>
          <a:p>
            <a:pPr>
              <a:defRPr/>
            </a:pPr>
            <a:endParaRPr lang="tr-TR" dirty="0" smtClean="0"/>
          </a:p>
        </p:txBody>
      </p:sp>
    </p:spTree>
    <p:extLst>
      <p:ext uri="{BB962C8B-B14F-4D97-AF65-F5344CB8AC3E}">
        <p14:creationId xmlns:p14="http://schemas.microsoft.com/office/powerpoint/2010/main" val="37713769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animEffect transition="in" filter="box(out)">
                                      <p:cBhvr>
                                        <p:cTn id="7" dur="500"/>
                                        <p:tgtEl>
                                          <p:spTgt spid="4669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6947">
                                            <p:txEl>
                                              <p:pRg st="1" end="1"/>
                                            </p:txEl>
                                          </p:spTgt>
                                        </p:tgtEl>
                                        <p:attrNameLst>
                                          <p:attrName>style.visibility</p:attrName>
                                        </p:attrNameLst>
                                      </p:cBhvr>
                                      <p:to>
                                        <p:strVal val="visible"/>
                                      </p:to>
                                    </p:set>
                                    <p:animEffect transition="in" filter="box(out)">
                                      <p:cBhvr>
                                        <p:cTn id="12" dur="500"/>
                                        <p:tgtEl>
                                          <p:spTgt spid="4669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6947">
                                            <p:txEl>
                                              <p:pRg st="2" end="2"/>
                                            </p:txEl>
                                          </p:spTgt>
                                        </p:tgtEl>
                                        <p:attrNameLst>
                                          <p:attrName>style.visibility</p:attrName>
                                        </p:attrNameLst>
                                      </p:cBhvr>
                                      <p:to>
                                        <p:strVal val="visible"/>
                                      </p:to>
                                    </p:set>
                                    <p:animEffect transition="in" filter="box(out)">
                                      <p:cBhvr>
                                        <p:cTn id="17" dur="500"/>
                                        <p:tgtEl>
                                          <p:spTgt spid="4669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6947">
                                            <p:txEl>
                                              <p:pRg st="3" end="3"/>
                                            </p:txEl>
                                          </p:spTgt>
                                        </p:tgtEl>
                                        <p:attrNameLst>
                                          <p:attrName>style.visibility</p:attrName>
                                        </p:attrNameLst>
                                      </p:cBhvr>
                                      <p:to>
                                        <p:strVal val="visible"/>
                                      </p:to>
                                    </p:set>
                                    <p:animEffect transition="in" filter="box(out)">
                                      <p:cBhvr>
                                        <p:cTn id="22" dur="500"/>
                                        <p:tgtEl>
                                          <p:spTgt spid="46694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1" name="Rectangle 3"/>
          <p:cNvSpPr>
            <a:spLocks noGrp="1" noChangeArrowheads="1"/>
          </p:cNvSpPr>
          <p:nvPr>
            <p:ph type="body" idx="1"/>
          </p:nvPr>
        </p:nvSpPr>
        <p:spPr>
          <a:xfrm>
            <a:off x="381000" y="457200"/>
            <a:ext cx="8534400" cy="5995988"/>
          </a:xfrm>
          <a:solidFill>
            <a:schemeClr val="bg2"/>
          </a:solidFill>
        </p:spPr>
        <p:txBody>
          <a:bodyPr/>
          <a:lstStyle/>
          <a:p>
            <a:pPr>
              <a:lnSpc>
                <a:spcPct val="150000"/>
              </a:lnSpc>
              <a:spcBef>
                <a:spcPts val="0"/>
              </a:spcBef>
              <a:defRPr/>
            </a:pPr>
            <a:r>
              <a:rPr lang="tr-TR" b="1" dirty="0" smtClean="0">
                <a:solidFill>
                  <a:schemeClr val="tx2"/>
                </a:solidFill>
                <a:latin typeface="Times New Roman" pitchFamily="18" charset="0"/>
                <a:cs typeface="Times New Roman" pitchFamily="18" charset="0"/>
              </a:rPr>
              <a:t>Esnafı; a</a:t>
            </a:r>
            <a:r>
              <a:rPr lang="tr-TR" dirty="0" smtClean="0">
                <a:solidFill>
                  <a:schemeClr val="tx2"/>
                </a:solidFill>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Üreticiler  b)- Hizmet erbabı</a:t>
            </a:r>
            <a:r>
              <a:rPr lang="tr-TR" dirty="0" smtClean="0">
                <a:latin typeface="Times New Roman" pitchFamily="18" charset="0"/>
                <a:cs typeface="Times New Roman" pitchFamily="18" charset="0"/>
              </a:rPr>
              <a:t> olarak ikiye ayırabiliriz.</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a)-Üreticiler:</a:t>
            </a:r>
            <a:r>
              <a:rPr lang="tr-TR" dirty="0" smtClean="0">
                <a:latin typeface="Times New Roman" pitchFamily="18" charset="0"/>
                <a:cs typeface="Times New Roman" pitchFamily="18" charset="0"/>
              </a:rPr>
              <a:t> Hammaddeyi işleyerek, işlenmiş madde haline getiren esnaflardır. Örneğin: Bakırcı, kılıççı, fırıncı, demirci gibi...</a:t>
            </a:r>
            <a:endParaRPr lang="tr-TR" dirty="0" smtClean="0">
              <a:latin typeface="Courier New" pitchFamily="49" charset="0"/>
              <a:cs typeface="Times New Roman" pitchFamily="18" charset="0"/>
            </a:endParaRPr>
          </a:p>
          <a:p>
            <a:pPr>
              <a:lnSpc>
                <a:spcPct val="150000"/>
              </a:lnSpc>
              <a:spcBef>
                <a:spcPts val="0"/>
              </a:spcBef>
              <a:defRPr/>
            </a:pPr>
            <a:r>
              <a:rPr lang="tr-TR" dirty="0" smtClean="0">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b)-Hizmet Erbabı:</a:t>
            </a:r>
            <a:r>
              <a:rPr lang="tr-TR" dirty="0" smtClean="0">
                <a:latin typeface="Times New Roman" pitchFamily="18" charset="0"/>
                <a:cs typeface="Times New Roman" pitchFamily="18" charset="0"/>
              </a:rPr>
              <a:t> Toplum için gerekli bir hizmeti yapan esnaftır. Örneğin: Berberler, hamallar gibi...</a:t>
            </a:r>
            <a:endParaRPr lang="tr-TR" dirty="0" smtClean="0">
              <a:latin typeface="Courier New" pitchFamily="49" charset="0"/>
              <a:cs typeface="Times New Roman" pitchFamily="18" charset="0"/>
            </a:endParaRPr>
          </a:p>
          <a:p>
            <a:pPr>
              <a:lnSpc>
                <a:spcPct val="150000"/>
              </a:lnSpc>
              <a:spcBef>
                <a:spcPts val="0"/>
              </a:spcBef>
              <a:defRPr/>
            </a:pPr>
            <a:endParaRPr lang="tr-TR" dirty="0" smtClean="0"/>
          </a:p>
        </p:txBody>
      </p:sp>
    </p:spTree>
    <p:extLst>
      <p:ext uri="{BB962C8B-B14F-4D97-AF65-F5344CB8AC3E}">
        <p14:creationId xmlns:p14="http://schemas.microsoft.com/office/powerpoint/2010/main" val="245260662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animEffect transition="in" filter="box(out)">
                                      <p:cBhvr>
                                        <p:cTn id="7" dur="500"/>
                                        <p:tgtEl>
                                          <p:spTgt spid="4679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7971">
                                            <p:txEl>
                                              <p:pRg st="1" end="1"/>
                                            </p:txEl>
                                          </p:spTgt>
                                        </p:tgtEl>
                                        <p:attrNameLst>
                                          <p:attrName>style.visibility</p:attrName>
                                        </p:attrNameLst>
                                      </p:cBhvr>
                                      <p:to>
                                        <p:strVal val="visible"/>
                                      </p:to>
                                    </p:set>
                                    <p:animEffect transition="in" filter="box(out)">
                                      <p:cBhvr>
                                        <p:cTn id="12" dur="500"/>
                                        <p:tgtEl>
                                          <p:spTgt spid="4679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7971">
                                            <p:txEl>
                                              <p:pRg st="2" end="2"/>
                                            </p:txEl>
                                          </p:spTgt>
                                        </p:tgtEl>
                                        <p:attrNameLst>
                                          <p:attrName>style.visibility</p:attrName>
                                        </p:attrNameLst>
                                      </p:cBhvr>
                                      <p:to>
                                        <p:strVal val="visible"/>
                                      </p:to>
                                    </p:set>
                                    <p:animEffect transition="in" filter="box(out)">
                                      <p:cBhvr>
                                        <p:cTn id="17" dur="500"/>
                                        <p:tgtEl>
                                          <p:spTgt spid="4679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650" y="188913"/>
            <a:ext cx="8137525" cy="963612"/>
          </a:xfrm>
          <a:solidFill>
            <a:srgbClr val="0070C0"/>
          </a:solidFill>
        </p:spPr>
        <p:txBody>
          <a:bodyPr/>
          <a:lstStyle/>
          <a:p>
            <a:pPr>
              <a:defRPr/>
            </a:pPr>
            <a:r>
              <a:rPr lang="tr-TR" sz="3200" dirty="0" smtClean="0"/>
              <a:t>7-Narh Sistemi ve Taşrada Diğer Görevliler</a:t>
            </a:r>
            <a:endParaRPr lang="tr-TR" sz="3200" dirty="0"/>
          </a:p>
        </p:txBody>
      </p:sp>
      <p:sp>
        <p:nvSpPr>
          <p:cNvPr id="3" name="İçerik Yer Tutucusu 2"/>
          <p:cNvSpPr>
            <a:spLocks noGrp="1"/>
          </p:cNvSpPr>
          <p:nvPr>
            <p:ph idx="1"/>
          </p:nvPr>
        </p:nvSpPr>
        <p:spPr>
          <a:xfrm>
            <a:off x="611188" y="1196975"/>
            <a:ext cx="8208962" cy="5545138"/>
          </a:xfrm>
          <a:solidFill>
            <a:schemeClr val="bg2"/>
          </a:solidFill>
        </p:spPr>
        <p:txBody>
          <a:bodyPr/>
          <a:lstStyle/>
          <a:p>
            <a:pPr>
              <a:lnSpc>
                <a:spcPct val="150000"/>
              </a:lnSpc>
              <a:spcBef>
                <a:spcPts val="0"/>
              </a:spcBef>
              <a:defRPr/>
            </a:pPr>
            <a:r>
              <a:rPr lang="tr-TR" sz="3600" dirty="0" smtClean="0">
                <a:effectLst/>
              </a:rPr>
              <a:t>     Taşra </a:t>
            </a:r>
            <a:r>
              <a:rPr lang="tr-TR" sz="3600" dirty="0">
                <a:effectLst/>
              </a:rPr>
              <a:t>yönetiminde yer alan iki temel teşkilatın başında bulunan bey (beylerbeyi</a:t>
            </a:r>
            <a:r>
              <a:rPr lang="tr-TR" sz="3600" dirty="0" smtClean="0">
                <a:effectLst/>
              </a:rPr>
              <a:t>, sancak </a:t>
            </a:r>
            <a:r>
              <a:rPr lang="tr-TR" sz="3600" dirty="0">
                <a:effectLst/>
              </a:rPr>
              <a:t>beyi) ve kadı ikilisinin altında, görev bakımından her ikisine bağlı olarak görev yapan çok sayıda görevli bulunuyordu</a:t>
            </a:r>
            <a:r>
              <a:rPr lang="tr-TR" sz="3600" dirty="0" smtClean="0">
                <a:effectLst/>
              </a:rPr>
              <a:t>.</a:t>
            </a:r>
            <a:endParaRPr lang="tr-TR" sz="3600" dirty="0">
              <a:effectLst/>
            </a:endParaRPr>
          </a:p>
          <a:p>
            <a:pPr>
              <a:lnSpc>
                <a:spcPct val="150000"/>
              </a:lnSpc>
              <a:defRPr/>
            </a:pPr>
            <a:endParaRPr lang="tr-TR" sz="2000" dirty="0"/>
          </a:p>
        </p:txBody>
      </p:sp>
    </p:spTree>
    <p:extLst>
      <p:ext uri="{BB962C8B-B14F-4D97-AF65-F5344CB8AC3E}">
        <p14:creationId xmlns:p14="http://schemas.microsoft.com/office/powerpoint/2010/main" val="67083720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850" y="549275"/>
            <a:ext cx="8712200" cy="5975350"/>
          </a:xfrm>
          <a:solidFill>
            <a:schemeClr val="bg2"/>
          </a:solidFill>
        </p:spPr>
        <p:txBody>
          <a:bodyPr/>
          <a:lstStyle/>
          <a:p>
            <a:pPr>
              <a:lnSpc>
                <a:spcPct val="150000"/>
              </a:lnSpc>
              <a:spcBef>
                <a:spcPts val="0"/>
              </a:spcBef>
              <a:defRPr/>
            </a:pPr>
            <a:r>
              <a:rPr lang="tr-TR" b="1" dirty="0" smtClean="0">
                <a:effectLst/>
              </a:rPr>
              <a:t>Muhtesib: </a:t>
            </a:r>
            <a:r>
              <a:rPr lang="tr-TR" dirty="0" err="1" smtClean="0">
                <a:effectLst/>
              </a:rPr>
              <a:t>Muhtesibler,esnaf</a:t>
            </a:r>
            <a:r>
              <a:rPr lang="tr-TR" dirty="0" smtClean="0">
                <a:effectLst/>
              </a:rPr>
              <a:t> gruplarını sürekli </a:t>
            </a:r>
            <a:r>
              <a:rPr lang="tr-TR" dirty="0" err="1" smtClean="0">
                <a:effectLst/>
              </a:rPr>
              <a:t>denetlerlerdi.Kanunnamelerde</a:t>
            </a:r>
            <a:r>
              <a:rPr lang="tr-TR" dirty="0" smtClean="0">
                <a:effectLst/>
              </a:rPr>
              <a:t> belirtilen nitelikte üretim yapmalarını sağlarlar ve aksine davrananları kadı marifeti ile cezalandırırlardı. Fiyat belirlemesi olan </a:t>
            </a:r>
            <a:r>
              <a:rPr lang="tr-TR" b="1" dirty="0" smtClean="0">
                <a:solidFill>
                  <a:srgbClr val="FFFF00"/>
                </a:solidFill>
                <a:effectLst/>
              </a:rPr>
              <a:t>narh</a:t>
            </a:r>
            <a:r>
              <a:rPr lang="tr-TR" b="1" dirty="0" smtClean="0">
                <a:effectLst/>
              </a:rPr>
              <a:t> ,</a:t>
            </a:r>
            <a:r>
              <a:rPr lang="tr-TR" dirty="0" smtClean="0">
                <a:effectLst/>
              </a:rPr>
              <a:t>esnafın narha riayet etmesini sağlamak muhtesibin asıl görevleri arasındaydı.</a:t>
            </a:r>
          </a:p>
          <a:p>
            <a:pPr>
              <a:defRPr/>
            </a:pPr>
            <a:endParaRPr lang="tr-TR" dirty="0"/>
          </a:p>
        </p:txBody>
      </p:sp>
    </p:spTree>
    <p:extLst>
      <p:ext uri="{BB962C8B-B14F-4D97-AF65-F5344CB8AC3E}">
        <p14:creationId xmlns:p14="http://schemas.microsoft.com/office/powerpoint/2010/main" val="494411555"/>
      </p:ext>
    </p:extLst>
  </p:cSld>
  <p:clrMapOvr>
    <a:masterClrMapping/>
  </p:clrMapOvr>
  <p:transition spd="slow">
    <p:comb/>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313" y="260350"/>
            <a:ext cx="8424862" cy="6264275"/>
          </a:xfrm>
          <a:solidFill>
            <a:schemeClr val="bg2"/>
          </a:solidFill>
        </p:spPr>
        <p:txBody>
          <a:bodyPr/>
          <a:lstStyle/>
          <a:p>
            <a:pPr>
              <a:lnSpc>
                <a:spcPct val="150000"/>
              </a:lnSpc>
              <a:defRPr/>
            </a:pPr>
            <a:r>
              <a:rPr lang="tr-TR" sz="2800" b="1" dirty="0" smtClean="0">
                <a:effectLst/>
              </a:rPr>
              <a:t>Kapan Eminleri: </a:t>
            </a:r>
            <a:r>
              <a:rPr lang="tr-TR" sz="2800" dirty="0" smtClean="0">
                <a:effectLst/>
              </a:rPr>
              <a:t>Bir kasaba veya şehrin ya da beldenin beslenmesi için çevresinden tarım ürünleri kapan denilen büyük tartıların olduğu pazar yerlerine gelir ve orada perakendecilere satılırdı. Kapana gelen malların adaletli bir şekilde dağıtımının yapılması görevini üstlenen görevlilere </a:t>
            </a:r>
            <a:r>
              <a:rPr lang="tr-TR" sz="2800" b="1" dirty="0" smtClean="0">
                <a:effectLst/>
              </a:rPr>
              <a:t>kapan emini</a:t>
            </a:r>
            <a:r>
              <a:rPr lang="tr-TR" sz="2800" dirty="0" smtClean="0">
                <a:effectLst/>
              </a:rPr>
              <a:t> veya </a:t>
            </a:r>
            <a:r>
              <a:rPr lang="tr-TR" sz="2800" b="1" dirty="0" smtClean="0">
                <a:effectLst/>
              </a:rPr>
              <a:t>kapan amili</a:t>
            </a:r>
            <a:r>
              <a:rPr lang="tr-TR" sz="2800" dirty="0" smtClean="0">
                <a:effectLst/>
              </a:rPr>
              <a:t> denirdi.</a:t>
            </a:r>
          </a:p>
          <a:p>
            <a:pPr>
              <a:defRPr/>
            </a:pPr>
            <a:endParaRPr lang="tr-TR" sz="2000" dirty="0"/>
          </a:p>
        </p:txBody>
      </p:sp>
    </p:spTree>
    <p:extLst>
      <p:ext uri="{BB962C8B-B14F-4D97-AF65-F5344CB8AC3E}">
        <p14:creationId xmlns:p14="http://schemas.microsoft.com/office/powerpoint/2010/main" val="2205937853"/>
      </p:ext>
    </p:extLst>
  </p:cSld>
  <p:clrMapOvr>
    <a:masterClrMapping/>
  </p:clrMapOvr>
  <p:transition spd="slow">
    <p:comb/>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2"/>
          </a:solidFill>
        </p:spPr>
        <p:txBody>
          <a:bodyPr/>
          <a:lstStyle/>
          <a:p>
            <a:pPr>
              <a:defRPr/>
            </a:pPr>
            <a:r>
              <a:rPr lang="tr-TR" dirty="0" smtClean="0"/>
              <a:t>2012-LYS</a:t>
            </a:r>
            <a:endParaRPr lang="tr-TR" dirty="0"/>
          </a:p>
        </p:txBody>
      </p:sp>
      <p:pic>
        <p:nvPicPr>
          <p:cNvPr id="368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08100" y="2540000"/>
            <a:ext cx="7061200" cy="2997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24152"/>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6467" name="Rectangle 3"/>
          <p:cNvSpPr>
            <a:spLocks noGrp="1" noChangeArrowheads="1"/>
          </p:cNvSpPr>
          <p:nvPr>
            <p:ph type="body" idx="1"/>
          </p:nvPr>
        </p:nvSpPr>
        <p:spPr>
          <a:xfrm>
            <a:off x="609600" y="1066800"/>
            <a:ext cx="8305800" cy="5029200"/>
          </a:xfrm>
          <a:solidFill>
            <a:srgbClr val="002060"/>
          </a:solidFill>
        </p:spPr>
        <p:txBody>
          <a:bodyPr/>
          <a:lstStyle/>
          <a:p>
            <a:pPr eaLnBrk="1" hangingPunct="1">
              <a:lnSpc>
                <a:spcPct val="150000"/>
              </a:lnSpc>
              <a:spcBef>
                <a:spcPts val="0"/>
              </a:spcBef>
              <a:defRPr/>
            </a:pPr>
            <a:r>
              <a:rPr lang="tr-TR" dirty="0" smtClean="0">
                <a:solidFill>
                  <a:schemeClr val="tx2"/>
                </a:solidFill>
                <a:latin typeface="Times New Roman" pitchFamily="18" charset="0"/>
                <a:cs typeface="Times New Roman" pitchFamily="18" charset="0"/>
              </a:rPr>
              <a:t>TAHRîR DEFTERLERİ:</a:t>
            </a:r>
            <a:r>
              <a:rPr lang="tr-TR" dirty="0" smtClean="0">
                <a:latin typeface="Times New Roman" pitchFamily="18" charset="0"/>
                <a:cs typeface="Times New Roman" pitchFamily="18" charset="0"/>
              </a:rPr>
              <a:t> Bir yer fethe</a:t>
            </a:r>
            <a:r>
              <a:rPr lang="tr-TR" dirty="0" smtClean="0">
                <a:latin typeface="Times New Roman" pitchFamily="18" charset="0"/>
              </a:rPr>
              <a:t>-</a:t>
            </a:r>
            <a:r>
              <a:rPr lang="tr-TR" dirty="0" smtClean="0">
                <a:latin typeface="Times New Roman" pitchFamily="18" charset="0"/>
                <a:cs typeface="Times New Roman" pitchFamily="18" charset="0"/>
              </a:rPr>
              <a:t>dildiğinde ya da belirli aralıklarla kaza ve sancakların vergi yükümlüsü "erkek nüfusunu" ve bunların ödeyeceği vergi miktarını saptamak amacıyla </a:t>
            </a:r>
            <a:r>
              <a:rPr lang="tr-TR" dirty="0" smtClean="0">
                <a:solidFill>
                  <a:srgbClr val="FFFF00"/>
                </a:solidFill>
                <a:latin typeface="Times New Roman" pitchFamily="18" charset="0"/>
                <a:cs typeface="Times New Roman" pitchFamily="18" charset="0"/>
              </a:rPr>
              <a:t>"TAHRîR" </a:t>
            </a:r>
            <a:r>
              <a:rPr lang="tr-TR" dirty="0" smtClean="0">
                <a:latin typeface="Times New Roman" pitchFamily="18" charset="0"/>
                <a:cs typeface="Times New Roman" pitchFamily="18" charset="0"/>
              </a:rPr>
              <a:t>denilen bir sayım yapılırdı. Tahrir defterlerini </a:t>
            </a:r>
            <a:r>
              <a:rPr lang="tr-TR" dirty="0" smtClean="0">
                <a:solidFill>
                  <a:srgbClr val="FFFF00"/>
                </a:solidFill>
                <a:latin typeface="Times New Roman" pitchFamily="18" charset="0"/>
                <a:cs typeface="Times New Roman" pitchFamily="18" charset="0"/>
              </a:rPr>
              <a:t>"Nişancı" </a:t>
            </a:r>
            <a:r>
              <a:rPr lang="tr-TR" dirty="0" smtClean="0">
                <a:latin typeface="Times New Roman" pitchFamily="18" charset="0"/>
                <a:cs typeface="Times New Roman" pitchFamily="18" charset="0"/>
              </a:rPr>
              <a:t>tutar, bir örneği de Eyalette saklanırdı.</a:t>
            </a:r>
            <a:endParaRPr lang="tr-TR" dirty="0" smtClean="0">
              <a:latin typeface="Courier New" pitchFamily="49" charset="0"/>
              <a:cs typeface="Times New Roman" pitchFamily="18" charset="0"/>
            </a:endParaRPr>
          </a:p>
          <a:p>
            <a:pPr eaLnBrk="1" hangingPunct="1">
              <a:defRPr/>
            </a:pPr>
            <a:endParaRPr lang="tr-TR" sz="3600" dirty="0" smtClean="0"/>
          </a:p>
          <a:p>
            <a:pPr eaLnBrk="1" hangingPunct="1">
              <a:defRPr/>
            </a:pPr>
            <a:endParaRPr lang="tr-TR" sz="3600" dirty="0" smtClean="0"/>
          </a:p>
        </p:txBody>
      </p:sp>
    </p:spTree>
    <p:extLst>
      <p:ext uri="{BB962C8B-B14F-4D97-AF65-F5344CB8AC3E}">
        <p14:creationId xmlns:p14="http://schemas.microsoft.com/office/powerpoint/2010/main" val="2242460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Effect transition="in" filter="box(out)">
                                      <p:cBhvr>
                                        <p:cTn id="7" dur="500"/>
                                        <p:tgtEl>
                                          <p:spTgt spid="4464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C</a:t>
            </a:r>
            <a:endParaRPr lang="tr-TR" dirty="0"/>
          </a:p>
        </p:txBody>
      </p:sp>
    </p:spTree>
    <p:extLst>
      <p:ext uri="{BB962C8B-B14F-4D97-AF65-F5344CB8AC3E}">
        <p14:creationId xmlns:p14="http://schemas.microsoft.com/office/powerpoint/2010/main" val="286168868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549275"/>
            <a:ext cx="8424862" cy="5546725"/>
          </a:xfrm>
          <a:solidFill>
            <a:schemeClr val="bg2"/>
          </a:solidFill>
        </p:spPr>
        <p:txBody>
          <a:bodyPr/>
          <a:lstStyle/>
          <a:p>
            <a:pPr>
              <a:lnSpc>
                <a:spcPct val="150000"/>
              </a:lnSpc>
              <a:defRPr/>
            </a:pPr>
            <a:r>
              <a:rPr lang="tr-TR" b="1" dirty="0" smtClean="0">
                <a:effectLst/>
              </a:rPr>
              <a:t>Beytülmal Emini: </a:t>
            </a:r>
            <a:r>
              <a:rPr lang="tr-TR" dirty="0" smtClean="0">
                <a:effectLst/>
              </a:rPr>
              <a:t>Bir beldede kamuya ait çıkarları korumakla yükümlü olan görevli idi.</a:t>
            </a:r>
          </a:p>
          <a:p>
            <a:pPr>
              <a:lnSpc>
                <a:spcPct val="150000"/>
              </a:lnSpc>
              <a:defRPr/>
            </a:pPr>
            <a:r>
              <a:rPr lang="tr-TR" b="1" dirty="0" smtClean="0">
                <a:effectLst/>
              </a:rPr>
              <a:t>Gümrük ve </a:t>
            </a:r>
            <a:r>
              <a:rPr lang="tr-TR" b="1" dirty="0" err="1" smtClean="0">
                <a:effectLst/>
              </a:rPr>
              <a:t>Bac</a:t>
            </a:r>
            <a:r>
              <a:rPr lang="tr-TR" b="1" dirty="0" smtClean="0">
                <a:effectLst/>
              </a:rPr>
              <a:t> Eminleri: </a:t>
            </a:r>
            <a:r>
              <a:rPr lang="tr-TR" dirty="0" smtClean="0">
                <a:effectLst/>
              </a:rPr>
              <a:t>Kasaba ve şehirlerdeki çeşitli sanat ve ticaret faaliyetleri vergiye tabi olduğu için, bu vergileri toplamakla görevlendirilmişlerdi. </a:t>
            </a:r>
          </a:p>
          <a:p>
            <a:pPr>
              <a:defRPr/>
            </a:pPr>
            <a:endParaRPr lang="tr-TR" dirty="0"/>
          </a:p>
        </p:txBody>
      </p:sp>
    </p:spTree>
    <p:extLst>
      <p:ext uri="{BB962C8B-B14F-4D97-AF65-F5344CB8AC3E}">
        <p14:creationId xmlns:p14="http://schemas.microsoft.com/office/powerpoint/2010/main" val="181616795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9" name="Rectangle 5"/>
          <p:cNvSpPr>
            <a:spLocks noGrp="1" noChangeArrowheads="1"/>
          </p:cNvSpPr>
          <p:nvPr>
            <p:ph type="title"/>
          </p:nvPr>
        </p:nvSpPr>
        <p:spPr>
          <a:xfrm>
            <a:off x="457200" y="268288"/>
            <a:ext cx="8229600" cy="1398587"/>
          </a:xfrm>
        </p:spPr>
        <p:txBody>
          <a:bodyPr/>
          <a:lstStyle/>
          <a:p>
            <a:pPr>
              <a:defRPr/>
            </a:pPr>
            <a:endParaRPr lang="tr-TR" sz="3200"/>
          </a:p>
        </p:txBody>
      </p:sp>
      <p:pic>
        <p:nvPicPr>
          <p:cNvPr id="72707" name="Picture 4" descr="galatakoprusuyenicam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76484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3" name="Rectangle 5"/>
          <p:cNvSpPr>
            <a:spLocks noGrp="1" noChangeArrowheads="1"/>
          </p:cNvSpPr>
          <p:nvPr>
            <p:ph type="title"/>
          </p:nvPr>
        </p:nvSpPr>
        <p:spPr>
          <a:xfrm>
            <a:off x="457200" y="268288"/>
            <a:ext cx="8229600" cy="1398587"/>
          </a:xfrm>
        </p:spPr>
        <p:txBody>
          <a:bodyPr/>
          <a:lstStyle/>
          <a:p>
            <a:pPr>
              <a:defRPr/>
            </a:pPr>
            <a:endParaRPr lang="tr-TR" sz="3200"/>
          </a:p>
        </p:txBody>
      </p:sp>
      <p:pic>
        <p:nvPicPr>
          <p:cNvPr id="73731" name="Picture 4" descr="galatakoprus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691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60521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475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8313" y="0"/>
            <a:ext cx="23256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0208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583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577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8313" y="0"/>
            <a:ext cx="2325687"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6052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a:xfrm>
            <a:off x="3124200" y="6243638"/>
            <a:ext cx="2895600" cy="457200"/>
          </a:xfrm>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fld id="{2B70BFCF-489E-4F30-926D-EEAE760C506B}" type="slidenum">
              <a:rPr lang="tr-TR">
                <a:solidFill>
                  <a:prstClr val="white"/>
                </a:solidFill>
              </a:rPr>
              <a:pPr algn="ctr" eaLnBrk="1" hangingPunct="1"/>
              <a:t>75</a:t>
            </a:fld>
            <a:endParaRPr lang="tr-TR">
              <a:solidFill>
                <a:prstClr val="white"/>
              </a:solidFill>
            </a:endParaRPr>
          </a:p>
        </p:txBody>
      </p:sp>
    </p:spTree>
    <p:extLst>
      <p:ext uri="{BB962C8B-B14F-4D97-AF65-F5344CB8AC3E}">
        <p14:creationId xmlns:p14="http://schemas.microsoft.com/office/powerpoint/2010/main" val="2463205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468313" y="609600"/>
            <a:ext cx="8447087" cy="838200"/>
          </a:xfrm>
          <a:solidFill>
            <a:srgbClr val="0070C0"/>
          </a:solidFill>
        </p:spPr>
        <p:txBody>
          <a:bodyPr/>
          <a:lstStyle/>
          <a:p>
            <a:pPr algn="ctr">
              <a:defRPr/>
            </a:pPr>
            <a:r>
              <a:rPr lang="tr-TR" sz="2400" dirty="0" smtClean="0">
                <a:latin typeface="Times New Roman" pitchFamily="18" charset="0"/>
                <a:cs typeface="Times New Roman" pitchFamily="18" charset="0"/>
              </a:rPr>
              <a:t>DÜNYANIN </a:t>
            </a:r>
            <a:r>
              <a:rPr lang="tr-TR" sz="2400" dirty="0">
                <a:latin typeface="Times New Roman" pitchFamily="18" charset="0"/>
                <a:cs typeface="Times New Roman" pitchFamily="18" charset="0"/>
              </a:rPr>
              <a:t>DEĞİŞEN ŞARTLARI KARŞISINDA OSMANLI EKONOMİSİ</a:t>
            </a:r>
          </a:p>
        </p:txBody>
      </p:sp>
      <p:sp>
        <p:nvSpPr>
          <p:cNvPr id="492547" name="Rectangle 3"/>
          <p:cNvSpPr>
            <a:spLocks noGrp="1" noChangeArrowheads="1"/>
          </p:cNvSpPr>
          <p:nvPr>
            <p:ph type="body" idx="1"/>
          </p:nvPr>
        </p:nvSpPr>
        <p:spPr>
          <a:xfrm>
            <a:off x="457200" y="1752600"/>
            <a:ext cx="8435975" cy="4648200"/>
          </a:xfrm>
          <a:solidFill>
            <a:srgbClr val="000000"/>
          </a:solidFill>
        </p:spPr>
        <p:txBody>
          <a:bodyPr/>
          <a:lstStyle/>
          <a:p>
            <a:pPr>
              <a:lnSpc>
                <a:spcPct val="150000"/>
              </a:lnSpc>
              <a:spcBef>
                <a:spcPts val="0"/>
              </a:spcBef>
              <a:buFont typeface="Wingdings" panose="05000000000000000000" pitchFamily="2" charset="2"/>
              <a:buNone/>
              <a:defRPr/>
            </a:pPr>
            <a:r>
              <a:rPr lang="tr-TR" sz="3600" dirty="0">
                <a:latin typeface="Times New Roman" pitchFamily="18" charset="0"/>
                <a:cs typeface="Times New Roman" pitchFamily="18" charset="0"/>
              </a:rPr>
              <a:t>  </a:t>
            </a:r>
            <a:r>
              <a:rPr lang="tr-TR" sz="3600"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XVIII</a:t>
            </a:r>
            <a:r>
              <a:rPr lang="tr-TR" dirty="0">
                <a:latin typeface="Times New Roman" pitchFamily="18" charset="0"/>
                <a:cs typeface="Times New Roman" pitchFamily="18" charset="0"/>
              </a:rPr>
              <a:t>. yüzyılda Avrupa’da sanayi inkılabının görülmesi dünya ekonomisini derinden etkilemiştir. Tabiatıyla bu durumdan Osmanlı ekonomisi de etkilenmiştir. Bu etki XIX. Yüzyılda daha fazla hissedilmeye başlamıştır.</a:t>
            </a:r>
            <a:endParaRPr lang="tr-TR" dirty="0">
              <a:latin typeface="Courier New" pitchFamily="49" charset="0"/>
              <a:cs typeface="Times New Roman" pitchFamily="18" charset="0"/>
            </a:endParaRPr>
          </a:p>
          <a:p>
            <a:pPr>
              <a:buFont typeface="Wingdings" panose="05000000000000000000" pitchFamily="2" charset="2"/>
              <a:buNone/>
              <a:defRPr/>
            </a:pPr>
            <a:r>
              <a:rPr lang="tr-TR" sz="3600" b="1" dirty="0">
                <a:latin typeface="Times New Roman" pitchFamily="18" charset="0"/>
                <a:cs typeface="Times New Roman" pitchFamily="18" charset="0"/>
              </a:rPr>
              <a:t> </a:t>
            </a:r>
            <a:endParaRPr lang="tr-TR" sz="3600"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3436259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animEffect transition="in" filter="box(out)">
                                      <p:cBhvr>
                                        <p:cTn id="7" dur="500"/>
                                        <p:tgtEl>
                                          <p:spTgt spid="4925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2547">
                                            <p:txEl>
                                              <p:pRg st="1" end="1"/>
                                            </p:txEl>
                                          </p:spTgt>
                                        </p:tgtEl>
                                        <p:attrNameLst>
                                          <p:attrName>style.visibility</p:attrName>
                                        </p:attrNameLst>
                                      </p:cBhvr>
                                      <p:to>
                                        <p:strVal val="visible"/>
                                      </p:to>
                                    </p:set>
                                    <p:animEffect transition="in" filter="box(out)">
                                      <p:cBhvr>
                                        <p:cTn id="12" dur="500"/>
                                        <p:tgtEl>
                                          <p:spTgt spid="4925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250825" y="609600"/>
            <a:ext cx="8664575" cy="803275"/>
          </a:xfrm>
          <a:solidFill>
            <a:srgbClr val="0070C0"/>
          </a:solidFill>
        </p:spPr>
        <p:txBody>
          <a:bodyPr/>
          <a:lstStyle/>
          <a:p>
            <a:pPr>
              <a:defRPr/>
            </a:pPr>
            <a:r>
              <a:rPr lang="tr-TR" sz="3600" dirty="0" smtClean="0">
                <a:latin typeface="Times New Roman" pitchFamily="18" charset="0"/>
                <a:cs typeface="Times New Roman" pitchFamily="18" charset="0"/>
              </a:rPr>
              <a:t/>
            </a:r>
            <a:br>
              <a:rPr lang="tr-TR" sz="3600" dirty="0" smtClean="0">
                <a:latin typeface="Times New Roman" pitchFamily="18" charset="0"/>
                <a:cs typeface="Times New Roman" pitchFamily="18" charset="0"/>
              </a:rPr>
            </a:br>
            <a:r>
              <a:rPr lang="tr-TR" sz="3600" dirty="0">
                <a:latin typeface="Times New Roman" pitchFamily="18" charset="0"/>
                <a:cs typeface="Times New Roman" pitchFamily="18" charset="0"/>
              </a:rPr>
              <a:t/>
            </a:r>
            <a:br>
              <a:rPr lang="tr-TR" sz="3600" dirty="0">
                <a:latin typeface="Times New Roman" pitchFamily="18" charset="0"/>
                <a:cs typeface="Times New Roman" pitchFamily="18" charset="0"/>
              </a:rPr>
            </a:br>
            <a:r>
              <a:rPr lang="tr-TR" sz="3600" dirty="0" smtClean="0">
                <a:latin typeface="Times New Roman" pitchFamily="18" charset="0"/>
                <a:cs typeface="Times New Roman" pitchFamily="18" charset="0"/>
              </a:rPr>
              <a:t>1-ÜRETİM</a:t>
            </a:r>
            <a:r>
              <a:rPr lang="tr-TR" sz="3600" dirty="0">
                <a:latin typeface="Courier New" pitchFamily="49" charset="0"/>
                <a:cs typeface="Times New Roman" pitchFamily="18" charset="0"/>
              </a:rPr>
              <a:t/>
            </a:r>
            <a:br>
              <a:rPr lang="tr-TR" sz="3600" dirty="0">
                <a:latin typeface="Courier New" pitchFamily="49" charset="0"/>
                <a:cs typeface="Times New Roman" pitchFamily="18" charset="0"/>
              </a:rPr>
            </a:br>
            <a:r>
              <a:rPr lang="tr-TR" sz="3600" dirty="0">
                <a:latin typeface="Courier New" pitchFamily="49" charset="0"/>
                <a:cs typeface="Times New Roman" pitchFamily="18" charset="0"/>
              </a:rPr>
              <a:t/>
            </a:r>
            <a:br>
              <a:rPr lang="tr-TR" sz="3600" dirty="0">
                <a:latin typeface="Courier New" pitchFamily="49" charset="0"/>
                <a:cs typeface="Times New Roman" pitchFamily="18" charset="0"/>
              </a:rPr>
            </a:br>
            <a:endParaRPr lang="tr-TR" sz="3600" dirty="0">
              <a:latin typeface="Courier New" pitchFamily="49" charset="0"/>
              <a:cs typeface="Times New Roman" pitchFamily="18" charset="0"/>
            </a:endParaRPr>
          </a:p>
        </p:txBody>
      </p:sp>
      <p:sp>
        <p:nvSpPr>
          <p:cNvPr id="493571" name="Rectangle 3"/>
          <p:cNvSpPr>
            <a:spLocks noGrp="1" noChangeArrowheads="1"/>
          </p:cNvSpPr>
          <p:nvPr>
            <p:ph type="body" idx="1"/>
          </p:nvPr>
        </p:nvSpPr>
        <p:spPr>
          <a:xfrm>
            <a:off x="250825" y="1700213"/>
            <a:ext cx="8591550" cy="5043487"/>
          </a:xfrm>
          <a:solidFill>
            <a:schemeClr val="bg2"/>
          </a:solidFill>
        </p:spPr>
        <p:txBody>
          <a:bodyPr/>
          <a:lstStyle/>
          <a:p>
            <a:pPr>
              <a:lnSpc>
                <a:spcPct val="150000"/>
              </a:lnSpc>
              <a:defRPr/>
            </a:pPr>
            <a:r>
              <a:rPr lang="tr-TR" sz="3600" dirty="0" smtClean="0">
                <a:latin typeface="Times New Roman" pitchFamily="18" charset="0"/>
                <a:cs typeface="Times New Roman" pitchFamily="18" charset="0"/>
              </a:rPr>
              <a:t> </a:t>
            </a:r>
            <a:r>
              <a:rPr lang="tr-TR" sz="3600" b="1" dirty="0">
                <a:solidFill>
                  <a:srgbClr val="FFFF00"/>
                </a:solidFill>
                <a:latin typeface="Times New Roman" pitchFamily="18" charset="0"/>
                <a:cs typeface="Times New Roman" pitchFamily="18" charset="0"/>
              </a:rPr>
              <a:t>a-Tarım </a:t>
            </a:r>
            <a:r>
              <a:rPr lang="tr-TR" sz="3600" b="1" dirty="0" smtClean="0">
                <a:solidFill>
                  <a:srgbClr val="FFFF00"/>
                </a:solidFill>
                <a:latin typeface="Times New Roman" pitchFamily="18" charset="0"/>
                <a:cs typeface="Times New Roman" pitchFamily="18" charset="0"/>
              </a:rPr>
              <a:t>:</a:t>
            </a:r>
            <a:r>
              <a:rPr lang="tr-TR" sz="3600" dirty="0" smtClean="0">
                <a:latin typeface="Times New Roman" pitchFamily="18" charset="0"/>
                <a:cs typeface="Times New Roman" pitchFamily="18" charset="0"/>
              </a:rPr>
              <a:t> Avrupa </a:t>
            </a:r>
            <a:r>
              <a:rPr lang="tr-TR" sz="3600" dirty="0">
                <a:latin typeface="Times New Roman" pitchFamily="18" charset="0"/>
                <a:cs typeface="Times New Roman" pitchFamily="18" charset="0"/>
              </a:rPr>
              <a:t>sanayi toplumuna doğru yol alırken</a:t>
            </a:r>
            <a:r>
              <a:rPr lang="tr-TR" sz="3600" dirty="0" smtClean="0">
                <a:latin typeface="Times New Roman" pitchFamily="18" charset="0"/>
                <a:cs typeface="Times New Roman" pitchFamily="18" charset="0"/>
              </a:rPr>
              <a:t>, azalan </a:t>
            </a:r>
            <a:r>
              <a:rPr lang="tr-TR" sz="3600" dirty="0">
                <a:latin typeface="Times New Roman" pitchFamily="18" charset="0"/>
                <a:cs typeface="Times New Roman" pitchFamily="18" charset="0"/>
              </a:rPr>
              <a:t>tarım üretimi sebebiyle,</a:t>
            </a:r>
            <a:r>
              <a:rPr lang="tr-TR" sz="3600" dirty="0">
                <a:latin typeface="Times New Roman" pitchFamily="18" charset="0"/>
              </a:rPr>
              <a:t> </a:t>
            </a:r>
            <a:r>
              <a:rPr lang="tr-TR" sz="3600" dirty="0">
                <a:latin typeface="Times New Roman" pitchFamily="18" charset="0"/>
                <a:cs typeface="Times New Roman" pitchFamily="18" charset="0"/>
              </a:rPr>
              <a:t>çevresinden tarım ürünleri talep etmeye başladı. Bilhassa Avrupa’ya yakın bölgelerde üretim geçimlik düzeyden Pazar </a:t>
            </a:r>
            <a:r>
              <a:rPr lang="tr-TR" sz="3600" dirty="0" smtClean="0">
                <a:latin typeface="Times New Roman" pitchFamily="18" charset="0"/>
                <a:cs typeface="Times New Roman" pitchFamily="18" charset="0"/>
              </a:rPr>
              <a:t>ekonomisine </a:t>
            </a:r>
            <a:r>
              <a:rPr lang="tr-TR" sz="3600" dirty="0">
                <a:latin typeface="Times New Roman" pitchFamily="18" charset="0"/>
                <a:cs typeface="Times New Roman" pitchFamily="18" charset="0"/>
              </a:rPr>
              <a:t>yükselmiştir.</a:t>
            </a:r>
            <a:endParaRPr lang="tr-TR" sz="3600" dirty="0">
              <a:latin typeface="Courier New" pitchFamily="49" charset="0"/>
              <a:cs typeface="Times New Roman" pitchFamily="18" charset="0"/>
            </a:endParaRPr>
          </a:p>
        </p:txBody>
      </p:sp>
    </p:spTree>
    <p:extLst>
      <p:ext uri="{BB962C8B-B14F-4D97-AF65-F5344CB8AC3E}">
        <p14:creationId xmlns:p14="http://schemas.microsoft.com/office/powerpoint/2010/main" val="34714164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Effect transition="in" filter="box(out)">
                                      <p:cBhvr>
                                        <p:cTn id="7" dur="500"/>
                                        <p:tgtEl>
                                          <p:spTgt spid="4935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323850" y="549275"/>
            <a:ext cx="8591550" cy="5903913"/>
          </a:xfrm>
          <a:solidFill>
            <a:schemeClr val="bg2"/>
          </a:solidFill>
        </p:spPr>
        <p:txBody>
          <a:bodyPr/>
          <a:lstStyle/>
          <a:p>
            <a:pPr>
              <a:lnSpc>
                <a:spcPct val="150000"/>
              </a:lnSpc>
              <a:defRPr/>
            </a:pPr>
            <a:r>
              <a:rPr lang="tr-TR" sz="3600" dirty="0">
                <a:latin typeface="Times New Roman" pitchFamily="18" charset="0"/>
                <a:cs typeface="Times New Roman" pitchFamily="18" charset="0"/>
              </a:rPr>
              <a:t>Bilhassa sanayi bitkileri fiyatlarının daha uygun olması dolayısıyla Avrupa’ya yönelmiştir. Devlet bazı tedbirler aldı ise de bunda başarılı olamadı. </a:t>
            </a:r>
            <a:r>
              <a:rPr lang="tr-TR" sz="3600" dirty="0">
                <a:solidFill>
                  <a:srgbClr val="FFFF00"/>
                </a:solidFill>
                <a:latin typeface="Times New Roman" pitchFamily="18" charset="0"/>
                <a:cs typeface="Times New Roman" pitchFamily="18" charset="0"/>
              </a:rPr>
              <a:t>1858 Arazi Kanunnamesi ile özel mülkiyet getirildi. </a:t>
            </a:r>
            <a:r>
              <a:rPr lang="tr-TR" sz="3600" dirty="0">
                <a:latin typeface="Times New Roman" pitchFamily="18" charset="0"/>
                <a:cs typeface="Times New Roman" pitchFamily="18" charset="0"/>
              </a:rPr>
              <a:t>Toprak üzerinden alınan vergiler, </a:t>
            </a:r>
            <a:r>
              <a:rPr lang="tr-TR" sz="3600" dirty="0">
                <a:solidFill>
                  <a:srgbClr val="FFFF00"/>
                </a:solidFill>
                <a:latin typeface="Times New Roman" pitchFamily="18" charset="0"/>
                <a:cs typeface="Times New Roman" pitchFamily="18" charset="0"/>
              </a:rPr>
              <a:t>Aşar dışında kaldırıldı. </a:t>
            </a:r>
            <a:endParaRPr lang="tr-TR" sz="3600" dirty="0">
              <a:solidFill>
                <a:srgbClr val="FFFF00"/>
              </a:solidFill>
              <a:latin typeface="Courier New" pitchFamily="49" charset="0"/>
              <a:cs typeface="Times New Roman" pitchFamily="18" charset="0"/>
            </a:endParaRPr>
          </a:p>
          <a:p>
            <a:pPr>
              <a:buFont typeface="Wingdings" panose="05000000000000000000" pitchFamily="2" charset="2"/>
              <a:buNone/>
              <a:defRPr/>
            </a:pPr>
            <a:endParaRPr lang="tr-TR" sz="3600" dirty="0"/>
          </a:p>
          <a:p>
            <a:pPr>
              <a:defRPr/>
            </a:pPr>
            <a:endParaRPr lang="tr-TR" sz="3600" dirty="0"/>
          </a:p>
        </p:txBody>
      </p:sp>
    </p:spTree>
    <p:extLst>
      <p:ext uri="{BB962C8B-B14F-4D97-AF65-F5344CB8AC3E}">
        <p14:creationId xmlns:p14="http://schemas.microsoft.com/office/powerpoint/2010/main" val="1731308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animEffect transition="in" filter="box(out)">
                                      <p:cBhvr>
                                        <p:cTn id="7" dur="500"/>
                                        <p:tgtEl>
                                          <p:spTgt spid="4945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323850" y="381000"/>
            <a:ext cx="8591550" cy="914400"/>
          </a:xfrm>
          <a:solidFill>
            <a:srgbClr val="0070C0"/>
          </a:solidFill>
        </p:spPr>
        <p:txBody>
          <a:bodyPr/>
          <a:lstStyle/>
          <a:p>
            <a:pPr>
              <a:defRPr/>
            </a:pPr>
            <a:r>
              <a:rPr lang="tr-TR" sz="3600" dirty="0" smtClean="0">
                <a:latin typeface="Times New Roman" pitchFamily="18" charset="0"/>
                <a:cs typeface="Times New Roman" pitchFamily="18" charset="0"/>
              </a:rPr>
              <a:t/>
            </a:r>
            <a:br>
              <a:rPr lang="tr-TR" sz="3600" dirty="0" smtClean="0">
                <a:latin typeface="Times New Roman" pitchFamily="18" charset="0"/>
                <a:cs typeface="Times New Roman" pitchFamily="18" charset="0"/>
              </a:rPr>
            </a:br>
            <a:r>
              <a:rPr lang="tr-TR" sz="3600" dirty="0" smtClean="0">
                <a:solidFill>
                  <a:srgbClr val="FFFF00"/>
                </a:solidFill>
                <a:latin typeface="Times New Roman" pitchFamily="18" charset="0"/>
                <a:cs typeface="Times New Roman" pitchFamily="18" charset="0"/>
              </a:rPr>
              <a:t>b-Hayvancılık</a:t>
            </a:r>
            <a:r>
              <a:rPr lang="tr-TR" sz="3600" dirty="0">
                <a:solidFill>
                  <a:srgbClr val="FFFF00"/>
                </a:solidFill>
                <a:latin typeface="Courier New" pitchFamily="49" charset="0"/>
                <a:cs typeface="Times New Roman" pitchFamily="18" charset="0"/>
              </a:rPr>
              <a:t/>
            </a:r>
            <a:br>
              <a:rPr lang="tr-TR" sz="3600" dirty="0">
                <a:solidFill>
                  <a:srgbClr val="FFFF00"/>
                </a:solidFill>
                <a:latin typeface="Courier New" pitchFamily="49" charset="0"/>
                <a:cs typeface="Times New Roman" pitchFamily="18" charset="0"/>
              </a:rPr>
            </a:br>
            <a:endParaRPr lang="tr-TR" sz="3600" dirty="0">
              <a:solidFill>
                <a:srgbClr val="FFFF00"/>
              </a:solidFill>
              <a:latin typeface="Courier New" pitchFamily="49" charset="0"/>
              <a:cs typeface="Times New Roman" pitchFamily="18" charset="0"/>
            </a:endParaRPr>
          </a:p>
        </p:txBody>
      </p:sp>
      <p:sp>
        <p:nvSpPr>
          <p:cNvPr id="495619" name="Rectangle 3"/>
          <p:cNvSpPr>
            <a:spLocks noGrp="1" noChangeArrowheads="1"/>
          </p:cNvSpPr>
          <p:nvPr>
            <p:ph type="body" idx="1"/>
          </p:nvPr>
        </p:nvSpPr>
        <p:spPr>
          <a:xfrm>
            <a:off x="323850" y="1143000"/>
            <a:ext cx="8591550" cy="5238750"/>
          </a:xfrm>
          <a:solidFill>
            <a:schemeClr val="bg2"/>
          </a:solidFill>
        </p:spPr>
        <p:txBody>
          <a:bodyPr/>
          <a:lstStyle/>
          <a:p>
            <a:pPr>
              <a:lnSpc>
                <a:spcPct val="150000"/>
              </a:lnSpc>
              <a:spcBef>
                <a:spcPts val="0"/>
              </a:spcBef>
              <a:buFont typeface="Wingdings" panose="05000000000000000000" pitchFamily="2" charset="2"/>
              <a:buNone/>
              <a:defRPr/>
            </a:pPr>
            <a:r>
              <a:rPr lang="tr-TR" b="1" dirty="0" smtClean="0">
                <a:latin typeface="Times New Roman" pitchFamily="18" charset="0"/>
                <a:cs typeface="Times New Roman" pitchFamily="18" charset="0"/>
              </a:rPr>
              <a:t>     </a:t>
            </a:r>
            <a:r>
              <a:rPr lang="tr-TR" dirty="0">
                <a:latin typeface="Times New Roman" pitchFamily="18" charset="0"/>
                <a:cs typeface="Times New Roman" pitchFamily="18" charset="0"/>
              </a:rPr>
              <a:t>Tarım alanında görülen gelişmeler bu alanda da aynı şekilde görülmüştür. XIX. Yüzyıla gelindiğinde özellikle hayvancılık alanında önem taşıyan bölgeleri,</a:t>
            </a:r>
            <a:r>
              <a:rPr lang="tr-TR" dirty="0">
                <a:latin typeface="Times New Roman" pitchFamily="18" charset="0"/>
              </a:rPr>
              <a:t> </a:t>
            </a:r>
            <a:r>
              <a:rPr lang="tr-TR" dirty="0">
                <a:latin typeface="Times New Roman" pitchFamily="18" charset="0"/>
                <a:cs typeface="Times New Roman" pitchFamily="18" charset="0"/>
              </a:rPr>
              <a:t>özellikle Balkanlar, Avrupa’ </a:t>
            </a:r>
            <a:r>
              <a:rPr lang="tr-TR" dirty="0" err="1">
                <a:latin typeface="Times New Roman" pitchFamily="18" charset="0"/>
                <a:cs typeface="Times New Roman" pitchFamily="18" charset="0"/>
              </a:rPr>
              <a:t>nın</a:t>
            </a:r>
            <a:r>
              <a:rPr lang="tr-TR" dirty="0">
                <a:latin typeface="Times New Roman" pitchFamily="18" charset="0"/>
                <a:cs typeface="Times New Roman" pitchFamily="18" charset="0"/>
              </a:rPr>
              <a:t> talepleriyle </a:t>
            </a:r>
            <a:r>
              <a:rPr lang="tr-TR" dirty="0" err="1">
                <a:latin typeface="Times New Roman" pitchFamily="18" charset="0"/>
                <a:cs typeface="Times New Roman" pitchFamily="18" charset="0"/>
              </a:rPr>
              <a:t>karşılaşmış,bu</a:t>
            </a:r>
            <a:r>
              <a:rPr lang="tr-TR" dirty="0">
                <a:latin typeface="Times New Roman" pitchFamily="18" charset="0"/>
                <a:cs typeface="Times New Roman" pitchFamily="18" charset="0"/>
              </a:rPr>
              <a:t> durum bölgeyi geçimlik ilişkilerden Pazar ekonomisinin kurallarına bağlamıştır</a:t>
            </a:r>
            <a:endParaRPr lang="tr-TR" dirty="0">
              <a:latin typeface="Courier New" pitchFamily="49" charset="0"/>
              <a:cs typeface="Times New Roman" pitchFamily="18" charset="0"/>
            </a:endParaRPr>
          </a:p>
          <a:p>
            <a:pPr>
              <a:lnSpc>
                <a:spcPct val="90000"/>
              </a:lnSpc>
              <a:buFont typeface="Wingdings" panose="05000000000000000000" pitchFamily="2" charset="2"/>
              <a:buNone/>
              <a:defRPr/>
            </a:pPr>
            <a:r>
              <a:rPr lang="tr-TR" sz="3600" b="1" dirty="0">
                <a:latin typeface="Times New Roman" pitchFamily="18" charset="0"/>
                <a:cs typeface="Times New Roman" pitchFamily="18" charset="0"/>
              </a:rPr>
              <a:t> </a:t>
            </a:r>
            <a:endParaRPr lang="tr-TR" sz="3600" dirty="0">
              <a:latin typeface="Courier New" pitchFamily="49" charset="0"/>
              <a:cs typeface="Times New Roman" pitchFamily="18" charset="0"/>
            </a:endParaRPr>
          </a:p>
          <a:p>
            <a:pPr>
              <a:lnSpc>
                <a:spcPct val="90000"/>
              </a:lnSpc>
              <a:buFont typeface="Wingdings" panose="05000000000000000000" pitchFamily="2" charset="2"/>
              <a:buNone/>
              <a:defRPr/>
            </a:pPr>
            <a:endParaRPr lang="tr-TR" sz="3600" dirty="0"/>
          </a:p>
        </p:txBody>
      </p:sp>
    </p:spTree>
    <p:extLst>
      <p:ext uri="{BB962C8B-B14F-4D97-AF65-F5344CB8AC3E}">
        <p14:creationId xmlns:p14="http://schemas.microsoft.com/office/powerpoint/2010/main" val="16440173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box(out)">
                                      <p:cBhvr>
                                        <p:cTn id="7" dur="500"/>
                                        <p:tgtEl>
                                          <p:spTgt spid="4956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5619">
                                            <p:txEl>
                                              <p:pRg st="1" end="1"/>
                                            </p:txEl>
                                          </p:spTgt>
                                        </p:tgtEl>
                                        <p:attrNameLst>
                                          <p:attrName>style.visibility</p:attrName>
                                        </p:attrNameLst>
                                      </p:cBhvr>
                                      <p:to>
                                        <p:strVal val="visible"/>
                                      </p:to>
                                    </p:set>
                                    <p:animEffect transition="in" filter="box(out)">
                                      <p:cBhvr>
                                        <p:cTn id="12" dur="500"/>
                                        <p:tgtEl>
                                          <p:spTgt spid="4956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1" name="Rectangle 3"/>
          <p:cNvSpPr>
            <a:spLocks noGrp="1" noChangeArrowheads="1"/>
          </p:cNvSpPr>
          <p:nvPr>
            <p:ph type="body" idx="1"/>
          </p:nvPr>
        </p:nvSpPr>
        <p:spPr>
          <a:xfrm>
            <a:off x="304800" y="304800"/>
            <a:ext cx="8610600" cy="6019800"/>
          </a:xfrm>
          <a:solidFill>
            <a:srgbClr val="002060"/>
          </a:solidFill>
        </p:spPr>
        <p:txBody>
          <a:bodyPr/>
          <a:lstStyle/>
          <a:p>
            <a:pPr eaLnBrk="1" hangingPunct="1">
              <a:lnSpc>
                <a:spcPct val="90000"/>
              </a:lnSpc>
              <a:defRPr/>
            </a:pPr>
            <a:endParaRPr lang="tr-TR" sz="4000" b="1" dirty="0" smtClean="0">
              <a:solidFill>
                <a:schemeClr val="tx2"/>
              </a:solidFill>
              <a:latin typeface="Times New Roman" pitchFamily="18" charset="0"/>
              <a:cs typeface="Times New Roman" pitchFamily="18" charset="0"/>
            </a:endParaRPr>
          </a:p>
          <a:p>
            <a:pPr eaLnBrk="1" hangingPunct="1">
              <a:lnSpc>
                <a:spcPct val="150000"/>
              </a:lnSpc>
              <a:spcBef>
                <a:spcPts val="0"/>
              </a:spcBef>
              <a:defRPr/>
            </a:pPr>
            <a:r>
              <a:rPr lang="tr-TR" sz="4000" b="1" dirty="0" smtClean="0">
                <a:solidFill>
                  <a:schemeClr val="tx2"/>
                </a:solidFill>
                <a:latin typeface="Times New Roman" pitchFamily="18" charset="0"/>
                <a:cs typeface="Times New Roman" pitchFamily="18" charset="0"/>
              </a:rPr>
              <a:t>2)- </a:t>
            </a:r>
            <a:r>
              <a:rPr lang="tr-TR" sz="3600" b="1" dirty="0" smtClean="0">
                <a:solidFill>
                  <a:schemeClr val="tx2"/>
                </a:solidFill>
                <a:latin typeface="Times New Roman" pitchFamily="18" charset="0"/>
                <a:cs typeface="Times New Roman" pitchFamily="18" charset="0"/>
              </a:rPr>
              <a:t>TOPRAK :</a:t>
            </a:r>
            <a:r>
              <a:rPr lang="tr-TR" sz="3600" dirty="0" smtClean="0">
                <a:latin typeface="Times New Roman" pitchFamily="18" charset="0"/>
                <a:cs typeface="Times New Roman" pitchFamily="18" charset="0"/>
              </a:rPr>
              <a:t> Osmanlı Devletinde ekonominin en önemli  kaynağı topraktı. Osmanlı Devleti,</a:t>
            </a:r>
            <a:r>
              <a:rPr lang="tr-TR" sz="3600" dirty="0" smtClean="0">
                <a:latin typeface="Times New Roman" pitchFamily="18" charset="0"/>
              </a:rPr>
              <a:t> </a:t>
            </a:r>
            <a:r>
              <a:rPr lang="tr-TR" sz="3600" dirty="0" smtClean="0">
                <a:latin typeface="Times New Roman" pitchFamily="18" charset="0"/>
                <a:cs typeface="Times New Roman" pitchFamily="18" charset="0"/>
              </a:rPr>
              <a:t>ekonominin en önemli kaynağı olan toprağı,</a:t>
            </a:r>
            <a:r>
              <a:rPr lang="tr-TR" sz="3600" dirty="0" smtClean="0">
                <a:latin typeface="Times New Roman" pitchFamily="18" charset="0"/>
              </a:rPr>
              <a:t> </a:t>
            </a:r>
            <a:r>
              <a:rPr lang="tr-TR" sz="3600" dirty="0" smtClean="0">
                <a:latin typeface="Times New Roman" pitchFamily="18" charset="0"/>
                <a:cs typeface="Times New Roman" pitchFamily="18" charset="0"/>
              </a:rPr>
              <a:t>genel olarak </a:t>
            </a:r>
            <a:r>
              <a:rPr lang="tr-TR" sz="3600" b="1" dirty="0" smtClean="0">
                <a:solidFill>
                  <a:srgbClr val="FFFF00"/>
                </a:solidFill>
                <a:latin typeface="Times New Roman" pitchFamily="18" charset="0"/>
                <a:cs typeface="Times New Roman" pitchFamily="18" charset="0"/>
              </a:rPr>
              <a:t>miri arazi </a:t>
            </a:r>
            <a:r>
              <a:rPr lang="tr-TR" sz="3600" dirty="0" smtClean="0">
                <a:latin typeface="Times New Roman" pitchFamily="18" charset="0"/>
                <a:cs typeface="Times New Roman" pitchFamily="18" charset="0"/>
              </a:rPr>
              <a:t>tanımıyla kendi mülkiyetinde tutmuştur. </a:t>
            </a:r>
            <a:endParaRPr lang="tr-TR" sz="3600" dirty="0" smtClean="0"/>
          </a:p>
        </p:txBody>
      </p:sp>
    </p:spTree>
    <p:extLst>
      <p:ext uri="{BB962C8B-B14F-4D97-AF65-F5344CB8AC3E}">
        <p14:creationId xmlns:p14="http://schemas.microsoft.com/office/powerpoint/2010/main" val="27522444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7491">
                                            <p:txEl>
                                              <p:pRg st="1" end="1"/>
                                            </p:txEl>
                                          </p:spTgt>
                                        </p:tgtEl>
                                        <p:attrNameLst>
                                          <p:attrName>style.visibility</p:attrName>
                                        </p:attrNameLst>
                                      </p:cBhvr>
                                      <p:to>
                                        <p:strVal val="visible"/>
                                      </p:to>
                                    </p:set>
                                    <p:animEffect transition="in" filter="box(out)">
                                      <p:cBhvr>
                                        <p:cTn id="7" dur="500"/>
                                        <p:tgtEl>
                                          <p:spTgt spid="447491">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95288" y="115888"/>
            <a:ext cx="8497887" cy="792162"/>
          </a:xfrm>
          <a:solidFill>
            <a:srgbClr val="0070C0"/>
          </a:solidFill>
        </p:spPr>
        <p:txBody>
          <a:bodyPr/>
          <a:lstStyle/>
          <a:p>
            <a:pPr>
              <a:defRPr/>
            </a:pPr>
            <a:r>
              <a:rPr lang="tr-TR" sz="3600" dirty="0">
                <a:latin typeface="Times New Roman" pitchFamily="18" charset="0"/>
              </a:rPr>
              <a:t> </a:t>
            </a:r>
            <a:r>
              <a:rPr lang="tr-TR" sz="3600" dirty="0" smtClean="0">
                <a:latin typeface="Times New Roman" pitchFamily="18" charset="0"/>
              </a:rPr>
              <a:t/>
            </a:r>
            <a:br>
              <a:rPr lang="tr-TR" sz="3600" dirty="0" smtClean="0">
                <a:latin typeface="Times New Roman" pitchFamily="18" charset="0"/>
              </a:rPr>
            </a:br>
            <a:r>
              <a:rPr lang="tr-TR" sz="3600" dirty="0" smtClean="0">
                <a:latin typeface="Times New Roman" pitchFamily="18" charset="0"/>
                <a:cs typeface="Times New Roman" pitchFamily="18" charset="0"/>
              </a:rPr>
              <a:t>c-Sanayi</a:t>
            </a:r>
            <a:r>
              <a:rPr lang="tr-TR" sz="3600" dirty="0">
                <a:latin typeface="Courier New" pitchFamily="49" charset="0"/>
                <a:cs typeface="Times New Roman" pitchFamily="18" charset="0"/>
              </a:rPr>
              <a:t/>
            </a:r>
            <a:br>
              <a:rPr lang="tr-TR" sz="3600" dirty="0">
                <a:latin typeface="Courier New" pitchFamily="49" charset="0"/>
                <a:cs typeface="Times New Roman" pitchFamily="18" charset="0"/>
              </a:rPr>
            </a:br>
            <a:endParaRPr lang="tr-TR" sz="3600" dirty="0">
              <a:latin typeface="Courier New" pitchFamily="49" charset="0"/>
              <a:cs typeface="Times New Roman" pitchFamily="18" charset="0"/>
            </a:endParaRPr>
          </a:p>
        </p:txBody>
      </p:sp>
      <p:sp>
        <p:nvSpPr>
          <p:cNvPr id="496643" name="Rectangle 3"/>
          <p:cNvSpPr>
            <a:spLocks noGrp="1" noChangeArrowheads="1"/>
          </p:cNvSpPr>
          <p:nvPr>
            <p:ph type="body" idx="1"/>
          </p:nvPr>
        </p:nvSpPr>
        <p:spPr>
          <a:xfrm>
            <a:off x="395288" y="836613"/>
            <a:ext cx="8520112" cy="5832475"/>
          </a:xfrm>
          <a:solidFill>
            <a:schemeClr val="bg2"/>
          </a:solidFill>
        </p:spPr>
        <p:txBody>
          <a:bodyPr/>
          <a:lstStyle/>
          <a:p>
            <a:pPr>
              <a:lnSpc>
                <a:spcPct val="150000"/>
              </a:lnSpc>
              <a:spcBef>
                <a:spcPts val="0"/>
              </a:spcBef>
              <a:defRPr/>
            </a:pPr>
            <a:r>
              <a:rPr lang="tr-TR" sz="2800" b="1" dirty="0">
                <a:solidFill>
                  <a:schemeClr val="tx2"/>
                </a:solidFill>
                <a:latin typeface="Times New Roman" pitchFamily="18" charset="0"/>
                <a:cs typeface="Times New Roman" pitchFamily="18" charset="0"/>
              </a:rPr>
              <a:t>1-Sanayi İnkılabının Osmanlı Ekonomisi Üzerindeki Etkileri</a:t>
            </a:r>
            <a:endParaRPr lang="tr-TR" sz="2800" dirty="0">
              <a:solidFill>
                <a:schemeClr val="tx2"/>
              </a:solidFill>
              <a:latin typeface="Courier New" pitchFamily="49" charset="0"/>
              <a:cs typeface="Times New Roman" pitchFamily="18" charset="0"/>
            </a:endParaRPr>
          </a:p>
          <a:p>
            <a:pPr>
              <a:lnSpc>
                <a:spcPct val="150000"/>
              </a:lnSpc>
              <a:spcBef>
                <a:spcPts val="0"/>
              </a:spcBef>
              <a:defRPr/>
            </a:pP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Coğrafi keşiflerle zenginleşen Avrupalılar; ar</a:t>
            </a:r>
            <a:r>
              <a:rPr lang="tr-TR" sz="2800" dirty="0">
                <a:latin typeface="Times New Roman" pitchFamily="18" charset="0"/>
              </a:rPr>
              <a:t>-</a:t>
            </a:r>
            <a:r>
              <a:rPr lang="tr-TR" sz="2800" dirty="0">
                <a:latin typeface="Times New Roman" pitchFamily="18" charset="0"/>
                <a:cs typeface="Times New Roman" pitchFamily="18" charset="0"/>
              </a:rPr>
              <a:t>tan tüketim eğilimlerini, elde ettikleri altın ve gümüşle Osmanlı pazarlarından karşılayınca  esnaf hammadde bulmakta zorlandı.</a:t>
            </a:r>
            <a:endParaRPr lang="tr-TR" sz="2800" dirty="0">
              <a:latin typeface="Courier New" pitchFamily="49" charset="0"/>
              <a:cs typeface="Times New Roman" pitchFamily="18" charset="0"/>
            </a:endParaRPr>
          </a:p>
          <a:p>
            <a:pPr>
              <a:lnSpc>
                <a:spcPct val="150000"/>
              </a:lnSpc>
              <a:spcBef>
                <a:spcPts val="0"/>
              </a:spcBef>
              <a:defRPr/>
            </a:pPr>
            <a:r>
              <a:rPr lang="tr-TR" sz="2800" dirty="0">
                <a:latin typeface="Times New Roman" pitchFamily="18" charset="0"/>
                <a:cs typeface="Times New Roman" pitchFamily="18" charset="0"/>
              </a:rPr>
              <a:t> Sanayii inkılâbı sonucu bol ve ucuz, üstelik </a:t>
            </a:r>
            <a:r>
              <a:rPr lang="tr-TR" sz="2800" dirty="0" err="1">
                <a:latin typeface="Times New Roman" pitchFamily="18" charset="0"/>
                <a:cs typeface="Times New Roman" pitchFamily="18" charset="0"/>
              </a:rPr>
              <a:t>ka</a:t>
            </a:r>
            <a:r>
              <a:rPr lang="tr-TR" sz="2800" dirty="0" err="1">
                <a:latin typeface="Times New Roman" pitchFamily="18" charset="0"/>
              </a:rPr>
              <a:t>-</a:t>
            </a:r>
            <a:r>
              <a:rPr lang="tr-TR" sz="2800" dirty="0" err="1">
                <a:latin typeface="Times New Roman" pitchFamily="18" charset="0"/>
                <a:cs typeface="Times New Roman" pitchFamily="18" charset="0"/>
              </a:rPr>
              <a:t>pitülasyonlar</a:t>
            </a: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nedeniyle </a:t>
            </a:r>
            <a:r>
              <a:rPr lang="tr-TR" sz="2800" dirty="0">
                <a:latin typeface="Times New Roman" pitchFamily="18" charset="0"/>
                <a:cs typeface="Times New Roman" pitchFamily="18" charset="0"/>
              </a:rPr>
              <a:t>düşük gümrüklü </a:t>
            </a:r>
            <a:r>
              <a:rPr lang="tr-TR" sz="2800" dirty="0" smtClean="0">
                <a:latin typeface="Times New Roman" pitchFamily="18" charset="0"/>
                <a:cs typeface="Times New Roman" pitchFamily="18" charset="0"/>
              </a:rPr>
              <a:t>Avrupa </a:t>
            </a:r>
            <a:r>
              <a:rPr lang="tr-TR" sz="2800" dirty="0">
                <a:latin typeface="Times New Roman" pitchFamily="18" charset="0"/>
                <a:cs typeface="Times New Roman" pitchFamily="18" charset="0"/>
              </a:rPr>
              <a:t>mallarıyla Osmanlı esnafı rekabet edemedi.</a:t>
            </a:r>
            <a:endParaRPr lang="tr-TR" sz="2800" dirty="0"/>
          </a:p>
        </p:txBody>
      </p:sp>
    </p:spTree>
    <p:extLst>
      <p:ext uri="{BB962C8B-B14F-4D97-AF65-F5344CB8AC3E}">
        <p14:creationId xmlns:p14="http://schemas.microsoft.com/office/powerpoint/2010/main" val="3544777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6643">
                                            <p:txEl>
                                              <p:pRg st="0" end="0"/>
                                            </p:txEl>
                                          </p:spTgt>
                                        </p:tgtEl>
                                        <p:attrNameLst>
                                          <p:attrName>style.visibility</p:attrName>
                                        </p:attrNameLst>
                                      </p:cBhvr>
                                      <p:to>
                                        <p:strVal val="visible"/>
                                      </p:to>
                                    </p:set>
                                    <p:animEffect transition="in" filter="box(out)">
                                      <p:cBhvr>
                                        <p:cTn id="7" dur="500"/>
                                        <p:tgtEl>
                                          <p:spTgt spid="4966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6643">
                                            <p:txEl>
                                              <p:pRg st="1" end="1"/>
                                            </p:txEl>
                                          </p:spTgt>
                                        </p:tgtEl>
                                        <p:attrNameLst>
                                          <p:attrName>style.visibility</p:attrName>
                                        </p:attrNameLst>
                                      </p:cBhvr>
                                      <p:to>
                                        <p:strVal val="visible"/>
                                      </p:to>
                                    </p:set>
                                    <p:animEffect transition="in" filter="box(out)">
                                      <p:cBhvr>
                                        <p:cTn id="12" dur="500"/>
                                        <p:tgtEl>
                                          <p:spTgt spid="4966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6643">
                                            <p:txEl>
                                              <p:pRg st="2" end="2"/>
                                            </p:txEl>
                                          </p:spTgt>
                                        </p:tgtEl>
                                        <p:attrNameLst>
                                          <p:attrName>style.visibility</p:attrName>
                                        </p:attrNameLst>
                                      </p:cBhvr>
                                      <p:to>
                                        <p:strVal val="visible"/>
                                      </p:to>
                                    </p:set>
                                    <p:animEffect transition="in" filter="box(out)">
                                      <p:cBhvr>
                                        <p:cTn id="17" dur="500"/>
                                        <p:tgtEl>
                                          <p:spTgt spid="4966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250825" y="260350"/>
            <a:ext cx="8664575" cy="6481763"/>
          </a:xfrm>
          <a:solidFill>
            <a:schemeClr val="bg2"/>
          </a:solidFill>
        </p:spPr>
        <p:txBody>
          <a:bodyPr/>
          <a:lstStyle/>
          <a:p>
            <a:pPr>
              <a:lnSpc>
                <a:spcPct val="150000"/>
              </a:lnSpc>
              <a:spcBef>
                <a:spcPts val="0"/>
              </a:spcBef>
              <a:defRPr/>
            </a:pPr>
            <a:r>
              <a:rPr lang="tr-TR" sz="3600" dirty="0">
                <a:latin typeface="Times New Roman" pitchFamily="18" charset="0"/>
                <a:cs typeface="Times New Roman" pitchFamily="18" charset="0"/>
              </a:rPr>
              <a:t>Lonca teşkilatı olumsuz etkilendi. Üretimdeki payları azaldı</a:t>
            </a:r>
            <a:r>
              <a:rPr lang="tr-TR" sz="3600" dirty="0" smtClean="0">
                <a:latin typeface="Times New Roman" pitchFamily="18" charset="0"/>
                <a:cs typeface="Times New Roman" pitchFamily="18" charset="0"/>
              </a:rPr>
              <a:t>, zamanla </a:t>
            </a:r>
            <a:r>
              <a:rPr lang="tr-TR" sz="3600" dirty="0">
                <a:latin typeface="Times New Roman" pitchFamily="18" charset="0"/>
                <a:cs typeface="Times New Roman" pitchFamily="18" charset="0"/>
              </a:rPr>
              <a:t>teşkilat dağıldı.</a:t>
            </a:r>
            <a:endParaRPr lang="tr-TR" sz="3600" dirty="0">
              <a:latin typeface="Courier New" pitchFamily="49" charset="0"/>
              <a:cs typeface="Times New Roman" pitchFamily="18" charset="0"/>
            </a:endParaRPr>
          </a:p>
          <a:p>
            <a:pPr>
              <a:lnSpc>
                <a:spcPct val="150000"/>
              </a:lnSpc>
              <a:spcBef>
                <a:spcPts val="0"/>
              </a:spcBef>
              <a:defRPr/>
            </a:pPr>
            <a:r>
              <a:rPr lang="tr-TR" sz="3600" dirty="0">
                <a:latin typeface="Times New Roman" pitchFamily="18" charset="0"/>
                <a:cs typeface="Times New Roman" pitchFamily="18" charset="0"/>
              </a:rPr>
              <a:t>Daha önceleri dışarıya </a:t>
            </a:r>
            <a:r>
              <a:rPr lang="tr-TR" sz="3600" dirty="0" err="1">
                <a:latin typeface="Times New Roman" pitchFamily="18" charset="0"/>
                <a:cs typeface="Times New Roman" pitchFamily="18" charset="0"/>
              </a:rPr>
              <a:t>mamül</a:t>
            </a:r>
            <a:r>
              <a:rPr lang="tr-TR" sz="3600" dirty="0">
                <a:latin typeface="Times New Roman" pitchFamily="18" charset="0"/>
                <a:cs typeface="Times New Roman" pitchFamily="18" charset="0"/>
              </a:rPr>
              <a:t> madde satan Osmanlı Devleti zamanla yarı </a:t>
            </a:r>
            <a:r>
              <a:rPr lang="tr-TR" sz="3600" dirty="0" err="1">
                <a:latin typeface="Times New Roman" pitchFamily="18" charset="0"/>
                <a:cs typeface="Times New Roman" pitchFamily="18" charset="0"/>
              </a:rPr>
              <a:t>mamül</a:t>
            </a:r>
            <a:r>
              <a:rPr lang="tr-TR" sz="3600" dirty="0">
                <a:latin typeface="Times New Roman" pitchFamily="18" charset="0"/>
                <a:cs typeface="Times New Roman" pitchFamily="18" charset="0"/>
              </a:rPr>
              <a:t>, bir süre sonra da hammadde satmaya başlamıştır. Dolayısıyla kar hadleri düşmüş</a:t>
            </a:r>
            <a:r>
              <a:rPr lang="tr-TR" sz="3600" dirty="0">
                <a:latin typeface="Times New Roman" pitchFamily="18" charset="0"/>
              </a:rPr>
              <a:t>-</a:t>
            </a:r>
            <a:r>
              <a:rPr lang="tr-TR" sz="3600" dirty="0">
                <a:latin typeface="Times New Roman" pitchFamily="18" charset="0"/>
                <a:cs typeface="Times New Roman" pitchFamily="18" charset="0"/>
              </a:rPr>
              <a:t>tür.</a:t>
            </a:r>
            <a:endParaRPr lang="tr-TR" sz="3600" dirty="0">
              <a:latin typeface="Courier New" pitchFamily="49" charset="0"/>
              <a:cs typeface="Times New Roman" pitchFamily="18" charset="0"/>
            </a:endParaRPr>
          </a:p>
          <a:p>
            <a:pPr>
              <a:buFont typeface="Wingdings" panose="05000000000000000000" pitchFamily="2" charset="2"/>
              <a:buNone/>
              <a:defRPr/>
            </a:pPr>
            <a:endParaRPr lang="tr-TR" sz="3600"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10995316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animEffect transition="in" filter="box(out)">
                                      <p:cBhvr>
                                        <p:cTn id="7" dur="500"/>
                                        <p:tgtEl>
                                          <p:spTgt spid="4976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7667">
                                            <p:txEl>
                                              <p:pRg st="1" end="1"/>
                                            </p:txEl>
                                          </p:spTgt>
                                        </p:tgtEl>
                                        <p:attrNameLst>
                                          <p:attrName>style.visibility</p:attrName>
                                        </p:attrNameLst>
                                      </p:cBhvr>
                                      <p:to>
                                        <p:strVal val="visible"/>
                                      </p:to>
                                    </p:set>
                                    <p:animEffect transition="in" filter="box(out)">
                                      <p:cBhvr>
                                        <p:cTn id="12" dur="500"/>
                                        <p:tgtEl>
                                          <p:spTgt spid="4976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8691" name="Rectangle 3"/>
          <p:cNvSpPr>
            <a:spLocks noGrp="1" noChangeArrowheads="1"/>
          </p:cNvSpPr>
          <p:nvPr>
            <p:ph type="body" idx="1"/>
          </p:nvPr>
        </p:nvSpPr>
        <p:spPr>
          <a:xfrm>
            <a:off x="250825" y="115888"/>
            <a:ext cx="8785225" cy="6742112"/>
          </a:xfrm>
          <a:solidFill>
            <a:schemeClr val="bg2"/>
          </a:solidFill>
        </p:spPr>
        <p:txBody>
          <a:bodyPr/>
          <a:lstStyle/>
          <a:p>
            <a:pPr>
              <a:lnSpc>
                <a:spcPct val="150000"/>
              </a:lnSpc>
              <a:spcBef>
                <a:spcPts val="0"/>
              </a:spcBef>
              <a:defRPr/>
            </a:pPr>
            <a:r>
              <a:rPr lang="tr-TR" b="1" dirty="0">
                <a:solidFill>
                  <a:schemeClr val="tx2"/>
                </a:solidFill>
                <a:latin typeface="Times New Roman" pitchFamily="18" charset="0"/>
                <a:cs typeface="Times New Roman" pitchFamily="18" charset="0"/>
              </a:rPr>
              <a:t>2-Karşı Tedbirler</a:t>
            </a:r>
            <a:r>
              <a:rPr lang="tr-TR" b="1" dirty="0" smtClean="0">
                <a:solidFill>
                  <a:schemeClr val="tx2"/>
                </a:solidFill>
                <a:latin typeface="Times New Roman" pitchFamily="18" charset="0"/>
                <a:cs typeface="Times New Roman" pitchFamily="18" charset="0"/>
              </a:rPr>
              <a:t>: Sanayii </a:t>
            </a:r>
            <a:r>
              <a:rPr lang="tr-TR" b="1" dirty="0">
                <a:solidFill>
                  <a:schemeClr val="tx2"/>
                </a:solidFill>
                <a:latin typeface="Times New Roman" pitchFamily="18" charset="0"/>
                <a:cs typeface="Times New Roman" pitchFamily="18" charset="0"/>
              </a:rPr>
              <a:t>Islah ve Geliştirme Çabaları</a:t>
            </a:r>
            <a:endParaRPr lang="tr-TR" dirty="0">
              <a:solidFill>
                <a:schemeClr val="tx2"/>
              </a:solidFill>
              <a:latin typeface="Courier New" pitchFamily="49" charset="0"/>
              <a:cs typeface="Times New Roman" pitchFamily="18" charset="0"/>
            </a:endParaRPr>
          </a:p>
          <a:p>
            <a:pPr>
              <a:lnSpc>
                <a:spcPct val="150000"/>
              </a:lnSpc>
              <a:spcBef>
                <a:spcPts val="0"/>
              </a:spcBef>
              <a:defRPr/>
            </a:pP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1)- Sanayi hammaddelerinin ihracını ya</a:t>
            </a:r>
            <a:r>
              <a:rPr lang="tr-TR" dirty="0">
                <a:latin typeface="Times New Roman" pitchFamily="18" charset="0"/>
              </a:rPr>
              <a:t>-</a:t>
            </a:r>
            <a:r>
              <a:rPr lang="tr-TR" dirty="0">
                <a:latin typeface="Times New Roman" pitchFamily="18" charset="0"/>
                <a:cs typeface="Times New Roman" pitchFamily="18" charset="0"/>
              </a:rPr>
              <a:t>saklamıştır.</a:t>
            </a:r>
            <a:endParaRPr lang="tr-TR" dirty="0">
              <a:latin typeface="Courier New" pitchFamily="49" charset="0"/>
              <a:cs typeface="Times New Roman" pitchFamily="18" charset="0"/>
            </a:endParaRPr>
          </a:p>
          <a:p>
            <a:pPr>
              <a:lnSpc>
                <a:spcPct val="150000"/>
              </a:lnSpc>
              <a:spcBef>
                <a:spcPts val="0"/>
              </a:spcBef>
              <a:defRPr/>
            </a:pPr>
            <a:r>
              <a:rPr lang="tr-TR" dirty="0">
                <a:latin typeface="Times New Roman" pitchFamily="18" charset="0"/>
                <a:cs typeface="Times New Roman" pitchFamily="18" charset="0"/>
              </a:rPr>
              <a:t> 2)- Gelişmiş teknolojiyle yeni </a:t>
            </a:r>
            <a:r>
              <a:rPr lang="tr-TR" dirty="0" err="1">
                <a:latin typeface="Times New Roman" pitchFamily="18" charset="0"/>
                <a:cs typeface="Times New Roman" pitchFamily="18" charset="0"/>
              </a:rPr>
              <a:t>imalatha</a:t>
            </a:r>
            <a:r>
              <a:rPr lang="tr-TR" dirty="0">
                <a:latin typeface="Times New Roman" pitchFamily="18" charset="0"/>
              </a:rPr>
              <a:t>-</a:t>
            </a:r>
            <a:r>
              <a:rPr lang="tr-TR" dirty="0">
                <a:latin typeface="Times New Roman" pitchFamily="18" charset="0"/>
                <a:cs typeface="Times New Roman" pitchFamily="18" charset="0"/>
              </a:rPr>
              <a:t>neler açmıştır.</a:t>
            </a:r>
            <a:endParaRPr lang="tr-TR" dirty="0">
              <a:latin typeface="Courier New" pitchFamily="49" charset="0"/>
              <a:cs typeface="Times New Roman" pitchFamily="18" charset="0"/>
            </a:endParaRPr>
          </a:p>
          <a:p>
            <a:pPr>
              <a:lnSpc>
                <a:spcPct val="150000"/>
              </a:lnSpc>
              <a:spcBef>
                <a:spcPts val="0"/>
              </a:spcBef>
              <a:defRPr/>
            </a:pPr>
            <a:r>
              <a:rPr lang="tr-TR" dirty="0">
                <a:latin typeface="Times New Roman" pitchFamily="18" charset="0"/>
                <a:cs typeface="Times New Roman" pitchFamily="18" charset="0"/>
              </a:rPr>
              <a:t> 3)- Islah-ı Sanayii Komisyonu kurarak, esnaf birliklerini canlandırmaya ve onları şirketleşmeye çalışmıştır.</a:t>
            </a:r>
            <a:endParaRPr lang="tr-TR"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3974660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8691">
                                            <p:txEl>
                                              <p:pRg st="0" end="0"/>
                                            </p:txEl>
                                          </p:spTgt>
                                        </p:tgtEl>
                                        <p:attrNameLst>
                                          <p:attrName>style.visibility</p:attrName>
                                        </p:attrNameLst>
                                      </p:cBhvr>
                                      <p:to>
                                        <p:strVal val="visible"/>
                                      </p:to>
                                    </p:set>
                                    <p:animEffect transition="in" filter="box(out)">
                                      <p:cBhvr>
                                        <p:cTn id="7" dur="500"/>
                                        <p:tgtEl>
                                          <p:spTgt spid="4986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8691">
                                            <p:txEl>
                                              <p:pRg st="1" end="1"/>
                                            </p:txEl>
                                          </p:spTgt>
                                        </p:tgtEl>
                                        <p:attrNameLst>
                                          <p:attrName>style.visibility</p:attrName>
                                        </p:attrNameLst>
                                      </p:cBhvr>
                                      <p:to>
                                        <p:strVal val="visible"/>
                                      </p:to>
                                    </p:set>
                                    <p:animEffect transition="in" filter="box(out)">
                                      <p:cBhvr>
                                        <p:cTn id="12" dur="500"/>
                                        <p:tgtEl>
                                          <p:spTgt spid="49869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8691">
                                            <p:txEl>
                                              <p:pRg st="2" end="2"/>
                                            </p:txEl>
                                          </p:spTgt>
                                        </p:tgtEl>
                                        <p:attrNameLst>
                                          <p:attrName>style.visibility</p:attrName>
                                        </p:attrNameLst>
                                      </p:cBhvr>
                                      <p:to>
                                        <p:strVal val="visible"/>
                                      </p:to>
                                    </p:set>
                                    <p:animEffect transition="in" filter="box(out)">
                                      <p:cBhvr>
                                        <p:cTn id="17" dur="500"/>
                                        <p:tgtEl>
                                          <p:spTgt spid="49869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98691">
                                            <p:txEl>
                                              <p:pRg st="3" end="3"/>
                                            </p:txEl>
                                          </p:spTgt>
                                        </p:tgtEl>
                                        <p:attrNameLst>
                                          <p:attrName>style.visibility</p:attrName>
                                        </p:attrNameLst>
                                      </p:cBhvr>
                                      <p:to>
                                        <p:strVal val="visible"/>
                                      </p:to>
                                    </p:set>
                                    <p:animEffect transition="in" filter="box(out)">
                                      <p:cBhvr>
                                        <p:cTn id="22" dur="500"/>
                                        <p:tgtEl>
                                          <p:spTgt spid="49869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5" name="Rectangle 3"/>
          <p:cNvSpPr>
            <a:spLocks noGrp="1" noChangeArrowheads="1"/>
          </p:cNvSpPr>
          <p:nvPr>
            <p:ph type="body" idx="1"/>
          </p:nvPr>
        </p:nvSpPr>
        <p:spPr>
          <a:xfrm>
            <a:off x="107950" y="188913"/>
            <a:ext cx="8807450" cy="6480175"/>
          </a:xfrm>
          <a:solidFill>
            <a:schemeClr val="bg2"/>
          </a:solidFill>
        </p:spPr>
        <p:txBody>
          <a:bodyPr/>
          <a:lstStyle/>
          <a:p>
            <a:pPr>
              <a:lnSpc>
                <a:spcPct val="150000"/>
              </a:lnSpc>
              <a:spcBef>
                <a:spcPts val="0"/>
              </a:spcBef>
              <a:defRPr/>
            </a:pPr>
            <a:r>
              <a:rPr lang="tr-TR" sz="2800" b="1" dirty="0">
                <a:solidFill>
                  <a:schemeClr val="tx2"/>
                </a:solidFill>
                <a:latin typeface="Times New Roman" pitchFamily="18" charset="0"/>
                <a:cs typeface="Times New Roman" pitchFamily="18" charset="0"/>
              </a:rPr>
              <a:t>3-Yabancı Yatırımlar</a:t>
            </a:r>
            <a:endParaRPr lang="tr-TR" sz="2800" dirty="0">
              <a:solidFill>
                <a:schemeClr val="tx2"/>
              </a:solidFill>
              <a:latin typeface="Courier New" pitchFamily="49" charset="0"/>
              <a:cs typeface="Times New Roman" pitchFamily="18" charset="0"/>
            </a:endParaRPr>
          </a:p>
          <a:p>
            <a:pPr>
              <a:lnSpc>
                <a:spcPct val="150000"/>
              </a:lnSpc>
              <a:spcBef>
                <a:spcPts val="0"/>
              </a:spcBef>
              <a:defRPr/>
            </a:pPr>
            <a:r>
              <a:rPr lang="tr-TR" sz="2800" dirty="0">
                <a:latin typeface="Times New Roman" pitchFamily="18" charset="0"/>
                <a:cs typeface="Times New Roman" pitchFamily="18" charset="0"/>
              </a:rPr>
              <a:t>Osmanlı Devleti Tanzimat fermanıyla ülkenin kalkınması için yabancı sermayeden </a:t>
            </a:r>
            <a:r>
              <a:rPr lang="tr-TR" sz="2800" dirty="0" smtClean="0">
                <a:latin typeface="Times New Roman" pitchFamily="18" charset="0"/>
                <a:cs typeface="Times New Roman" pitchFamily="18" charset="0"/>
              </a:rPr>
              <a:t>yararlanacağını </a:t>
            </a:r>
            <a:r>
              <a:rPr lang="tr-TR" sz="2800" dirty="0">
                <a:latin typeface="Times New Roman" pitchFamily="18" charset="0"/>
                <a:cs typeface="Times New Roman" pitchFamily="18" charset="0"/>
              </a:rPr>
              <a:t>açıklamıştı. Bu yolla Osmanlı ülkesinde haberleşme ve ulaşımı geliştiren adımlar </a:t>
            </a:r>
            <a:r>
              <a:rPr lang="tr-TR" sz="2800" dirty="0" smtClean="0">
                <a:latin typeface="Times New Roman" pitchFamily="18" charset="0"/>
                <a:cs typeface="Times New Roman" pitchFamily="18" charset="0"/>
              </a:rPr>
              <a:t>atılmıştır</a:t>
            </a:r>
            <a:r>
              <a:rPr lang="tr-TR" sz="2800" dirty="0">
                <a:latin typeface="Times New Roman" pitchFamily="18" charset="0"/>
                <a:cs typeface="Times New Roman" pitchFamily="18" charset="0"/>
              </a:rPr>
              <a:t>.</a:t>
            </a:r>
            <a:endParaRPr lang="tr-TR" sz="2800" dirty="0">
              <a:latin typeface="Courier New" pitchFamily="49" charset="0"/>
              <a:cs typeface="Times New Roman" pitchFamily="18" charset="0"/>
            </a:endParaRPr>
          </a:p>
          <a:p>
            <a:pPr>
              <a:lnSpc>
                <a:spcPct val="150000"/>
              </a:lnSpc>
              <a:spcBef>
                <a:spcPts val="0"/>
              </a:spcBef>
              <a:defRPr/>
            </a:pPr>
            <a:r>
              <a:rPr lang="tr-TR" sz="2800" dirty="0">
                <a:latin typeface="Times New Roman" pitchFamily="18" charset="0"/>
                <a:cs typeface="Times New Roman" pitchFamily="18" charset="0"/>
              </a:rPr>
              <a:t>   </a:t>
            </a:r>
            <a:r>
              <a:rPr lang="tr-TR" sz="2800" dirty="0">
                <a:solidFill>
                  <a:srgbClr val="FFFF00"/>
                </a:solidFill>
                <a:latin typeface="Times New Roman" pitchFamily="18" charset="0"/>
                <a:cs typeface="Times New Roman" pitchFamily="18" charset="0"/>
              </a:rPr>
              <a:t>Kırım savaşı </a:t>
            </a:r>
            <a:r>
              <a:rPr lang="tr-TR" sz="2800" dirty="0">
                <a:latin typeface="Times New Roman" pitchFamily="18" charset="0"/>
                <a:cs typeface="Times New Roman" pitchFamily="18" charset="0"/>
              </a:rPr>
              <a:t>sırasında ilk defa </a:t>
            </a:r>
            <a:r>
              <a:rPr lang="tr-TR" sz="2800" dirty="0">
                <a:solidFill>
                  <a:srgbClr val="FFFF00"/>
                </a:solidFill>
                <a:latin typeface="Times New Roman" pitchFamily="18" charset="0"/>
                <a:cs typeface="Times New Roman" pitchFamily="18" charset="0"/>
              </a:rPr>
              <a:t>TELGRAF hattı </a:t>
            </a:r>
            <a:r>
              <a:rPr lang="tr-TR" sz="2800" dirty="0">
                <a:latin typeface="Times New Roman" pitchFamily="18" charset="0"/>
                <a:cs typeface="Times New Roman" pitchFamily="18" charset="0"/>
              </a:rPr>
              <a:t>döşenmiştir. Yine yeni bir teknoloji olan "demiryolu" Osmanlı ülkesine girmiştir. Verilen </a:t>
            </a:r>
            <a:r>
              <a:rPr lang="tr-TR" sz="2800" dirty="0">
                <a:solidFill>
                  <a:srgbClr val="FFFF00"/>
                </a:solidFill>
                <a:latin typeface="Times New Roman" pitchFamily="18" charset="0"/>
                <a:cs typeface="Times New Roman" pitchFamily="18" charset="0"/>
              </a:rPr>
              <a:t>imtiyazlarla İngilizler Batı Anadolu hattını, </a:t>
            </a:r>
            <a:r>
              <a:rPr lang="tr-TR" sz="2800" dirty="0" smtClean="0">
                <a:solidFill>
                  <a:srgbClr val="FFFF00"/>
                </a:solidFill>
                <a:latin typeface="Times New Roman" pitchFamily="18" charset="0"/>
                <a:cs typeface="Times New Roman" pitchFamily="18" charset="0"/>
              </a:rPr>
              <a:t>Almanlarda </a:t>
            </a:r>
            <a:r>
              <a:rPr lang="tr-TR" sz="2800" dirty="0">
                <a:solidFill>
                  <a:srgbClr val="FFFF00"/>
                </a:solidFill>
                <a:latin typeface="Times New Roman" pitchFamily="18" charset="0"/>
                <a:cs typeface="Times New Roman" pitchFamily="18" charset="0"/>
              </a:rPr>
              <a:t>Bağdat Demiryolunu inşa etmişlerdir.</a:t>
            </a:r>
            <a:endParaRPr lang="tr-TR" sz="2800" dirty="0">
              <a:solidFill>
                <a:srgbClr val="FFFF00"/>
              </a:solidFill>
              <a:latin typeface="Courier New" pitchFamily="49" charset="0"/>
              <a:cs typeface="Times New Roman" pitchFamily="18" charset="0"/>
            </a:endParaRPr>
          </a:p>
          <a:p>
            <a:pPr>
              <a:defRPr/>
            </a:pPr>
            <a:endParaRPr lang="tr-TR" dirty="0"/>
          </a:p>
        </p:txBody>
      </p:sp>
    </p:spTree>
    <p:extLst>
      <p:ext uri="{BB962C8B-B14F-4D97-AF65-F5344CB8AC3E}">
        <p14:creationId xmlns:p14="http://schemas.microsoft.com/office/powerpoint/2010/main" val="3788391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9715">
                                            <p:txEl>
                                              <p:pRg st="0" end="0"/>
                                            </p:txEl>
                                          </p:spTgt>
                                        </p:tgtEl>
                                        <p:attrNameLst>
                                          <p:attrName>style.visibility</p:attrName>
                                        </p:attrNameLst>
                                      </p:cBhvr>
                                      <p:to>
                                        <p:strVal val="visible"/>
                                      </p:to>
                                    </p:set>
                                    <p:animEffect transition="in" filter="box(out)">
                                      <p:cBhvr>
                                        <p:cTn id="7" dur="500"/>
                                        <p:tgtEl>
                                          <p:spTgt spid="4997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9715">
                                            <p:txEl>
                                              <p:pRg st="1" end="1"/>
                                            </p:txEl>
                                          </p:spTgt>
                                        </p:tgtEl>
                                        <p:attrNameLst>
                                          <p:attrName>style.visibility</p:attrName>
                                        </p:attrNameLst>
                                      </p:cBhvr>
                                      <p:to>
                                        <p:strVal val="visible"/>
                                      </p:to>
                                    </p:set>
                                    <p:animEffect transition="in" filter="box(out)">
                                      <p:cBhvr>
                                        <p:cTn id="12" dur="500"/>
                                        <p:tgtEl>
                                          <p:spTgt spid="4997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9715">
                                            <p:txEl>
                                              <p:pRg st="2" end="2"/>
                                            </p:txEl>
                                          </p:spTgt>
                                        </p:tgtEl>
                                        <p:attrNameLst>
                                          <p:attrName>style.visibility</p:attrName>
                                        </p:attrNameLst>
                                      </p:cBhvr>
                                      <p:to>
                                        <p:strVal val="visible"/>
                                      </p:to>
                                    </p:set>
                                    <p:animEffect transition="in" filter="box(out)">
                                      <p:cBhvr>
                                        <p:cTn id="17" dur="500"/>
                                        <p:tgtEl>
                                          <p:spTgt spid="4997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95288" y="260350"/>
            <a:ext cx="8497887" cy="865188"/>
          </a:xfrm>
          <a:solidFill>
            <a:srgbClr val="00B0F0"/>
          </a:solidFill>
        </p:spPr>
        <p:txBody>
          <a:bodyPr/>
          <a:lstStyle/>
          <a:p>
            <a:pPr>
              <a:defRPr/>
            </a:pPr>
            <a:r>
              <a:rPr lang="tr-TR" sz="3600" dirty="0" smtClean="0">
                <a:latin typeface="Times New Roman" pitchFamily="18" charset="0"/>
                <a:cs typeface="Times New Roman" pitchFamily="18" charset="0"/>
              </a:rPr>
              <a:t/>
            </a:r>
            <a:br>
              <a:rPr lang="tr-TR" sz="3600" dirty="0" smtClean="0">
                <a:latin typeface="Times New Roman" pitchFamily="18" charset="0"/>
                <a:cs typeface="Times New Roman" pitchFamily="18" charset="0"/>
              </a:rPr>
            </a:br>
            <a:r>
              <a:rPr lang="tr-TR" sz="3600" dirty="0" smtClean="0">
                <a:latin typeface="Times New Roman" pitchFamily="18" charset="0"/>
                <a:cs typeface="Times New Roman" pitchFamily="18" charset="0"/>
              </a:rPr>
              <a:t>TİCARET</a:t>
            </a:r>
            <a:r>
              <a:rPr lang="tr-TR" sz="3600" dirty="0">
                <a:latin typeface="Times New Roman" pitchFamily="18" charset="0"/>
                <a:cs typeface="Times New Roman" pitchFamily="18" charset="0"/>
              </a:rPr>
              <a:t> </a:t>
            </a:r>
            <a:r>
              <a:rPr lang="tr-TR" sz="3600" dirty="0">
                <a:latin typeface="Courier New" pitchFamily="49" charset="0"/>
                <a:cs typeface="Times New Roman" pitchFamily="18" charset="0"/>
              </a:rPr>
              <a:t/>
            </a:r>
            <a:br>
              <a:rPr lang="tr-TR" sz="3600" dirty="0">
                <a:latin typeface="Courier New" pitchFamily="49" charset="0"/>
                <a:cs typeface="Times New Roman" pitchFamily="18" charset="0"/>
              </a:rPr>
            </a:br>
            <a:endParaRPr lang="tr-TR" sz="3600" dirty="0">
              <a:latin typeface="Courier New" pitchFamily="49" charset="0"/>
              <a:cs typeface="Times New Roman" pitchFamily="18" charset="0"/>
            </a:endParaRPr>
          </a:p>
        </p:txBody>
      </p:sp>
      <p:sp>
        <p:nvSpPr>
          <p:cNvPr id="500739" name="Rectangle 3"/>
          <p:cNvSpPr>
            <a:spLocks noGrp="1" noChangeArrowheads="1"/>
          </p:cNvSpPr>
          <p:nvPr>
            <p:ph type="body" idx="1"/>
          </p:nvPr>
        </p:nvSpPr>
        <p:spPr>
          <a:xfrm>
            <a:off x="381000" y="908050"/>
            <a:ext cx="8534400" cy="5761038"/>
          </a:xfrm>
          <a:solidFill>
            <a:schemeClr val="bg2"/>
          </a:solidFill>
        </p:spPr>
        <p:txBody>
          <a:bodyPr/>
          <a:lstStyle/>
          <a:p>
            <a:pPr>
              <a:lnSpc>
                <a:spcPct val="150000"/>
              </a:lnSpc>
              <a:buFont typeface="Wingdings" panose="05000000000000000000" pitchFamily="2" charset="2"/>
              <a:buNone/>
              <a:defRPr/>
            </a:pPr>
            <a:r>
              <a:rPr lang="tr-TR" sz="3600" dirty="0">
                <a:latin typeface="Times New Roman" pitchFamily="18" charset="0"/>
                <a:cs typeface="Times New Roman" pitchFamily="18" charset="0"/>
              </a:rPr>
              <a:t>  </a:t>
            </a:r>
            <a:r>
              <a:rPr lang="tr-TR" sz="36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Osmanlı </a:t>
            </a:r>
            <a:r>
              <a:rPr lang="tr-TR" sz="2800" dirty="0">
                <a:latin typeface="Times New Roman" pitchFamily="18" charset="0"/>
                <a:cs typeface="Times New Roman" pitchFamily="18" charset="0"/>
              </a:rPr>
              <a:t>klasik döneminde, ticaret </a:t>
            </a:r>
            <a:r>
              <a:rPr lang="tr-TR" sz="2800" dirty="0" smtClean="0">
                <a:latin typeface="Times New Roman" pitchFamily="18" charset="0"/>
                <a:cs typeface="Times New Roman" pitchFamily="18" charset="0"/>
              </a:rPr>
              <a:t>faaliyetlerinin </a:t>
            </a:r>
            <a:r>
              <a:rPr lang="tr-TR" sz="2800" dirty="0">
                <a:latin typeface="Times New Roman" pitchFamily="18" charset="0"/>
                <a:cs typeface="Times New Roman" pitchFamily="18" charset="0"/>
              </a:rPr>
              <a:t>vergilendirilmesinde</a:t>
            </a:r>
            <a:r>
              <a:rPr lang="tr-TR" sz="2800" dirty="0" smtClean="0">
                <a:latin typeface="Times New Roman" pitchFamily="18" charset="0"/>
                <a:cs typeface="Times New Roman" pitchFamily="18" charset="0"/>
              </a:rPr>
              <a:t>, dış </a:t>
            </a:r>
            <a:r>
              <a:rPr lang="tr-TR" sz="2800" dirty="0">
                <a:latin typeface="Times New Roman" pitchFamily="18" charset="0"/>
                <a:cs typeface="Times New Roman" pitchFamily="18" charset="0"/>
              </a:rPr>
              <a:t>gümrükler kadar belki onlardan da önemli olarak içte alınan bir çok vergi vardı. </a:t>
            </a:r>
            <a:r>
              <a:rPr lang="tr-TR" sz="2800" dirty="0">
                <a:solidFill>
                  <a:srgbClr val="FFFF00"/>
                </a:solidFill>
                <a:latin typeface="Times New Roman" pitchFamily="18" charset="0"/>
                <a:cs typeface="Times New Roman" pitchFamily="18" charset="0"/>
              </a:rPr>
              <a:t>1874 yılına </a:t>
            </a:r>
            <a:r>
              <a:rPr lang="tr-TR" sz="2800" dirty="0">
                <a:latin typeface="Times New Roman" pitchFamily="18" charset="0"/>
                <a:cs typeface="Times New Roman" pitchFamily="18" charset="0"/>
              </a:rPr>
              <a:t>kadar </a:t>
            </a:r>
            <a:r>
              <a:rPr lang="tr-TR" sz="2800" dirty="0">
                <a:solidFill>
                  <a:srgbClr val="FFFF00"/>
                </a:solidFill>
                <a:latin typeface="Times New Roman" pitchFamily="18" charset="0"/>
                <a:cs typeface="Times New Roman" pitchFamily="18" charset="0"/>
              </a:rPr>
              <a:t>rüsumat-ı dahiliye </a:t>
            </a:r>
            <a:r>
              <a:rPr lang="tr-TR" sz="2800" dirty="0">
                <a:latin typeface="Times New Roman" pitchFamily="18" charset="0"/>
                <a:cs typeface="Times New Roman" pitchFamily="18" charset="0"/>
              </a:rPr>
              <a:t>denen iç vergiler kaldırıldı.</a:t>
            </a:r>
            <a:endParaRPr lang="tr-TR" sz="2800" dirty="0">
              <a:latin typeface="Courier New" pitchFamily="49" charset="0"/>
              <a:cs typeface="Times New Roman" pitchFamily="18" charset="0"/>
            </a:endParaRPr>
          </a:p>
          <a:p>
            <a:pPr>
              <a:lnSpc>
                <a:spcPct val="150000"/>
              </a:lnSpc>
              <a:spcBef>
                <a:spcPts val="0"/>
              </a:spcBef>
              <a:defRPr/>
            </a:pPr>
            <a:r>
              <a:rPr lang="tr-TR" sz="2800" dirty="0">
                <a:latin typeface="Times New Roman" pitchFamily="18" charset="0"/>
                <a:cs typeface="Times New Roman" pitchFamily="18" charset="0"/>
              </a:rPr>
              <a:t>Dış gümrüklerde ithalatta alınan</a:t>
            </a:r>
            <a:r>
              <a:rPr lang="tr-TR" sz="2800" dirty="0">
                <a:latin typeface="Times New Roman" pitchFamily="18" charset="0"/>
              </a:rPr>
              <a:t> </a:t>
            </a:r>
            <a:r>
              <a:rPr lang="tr-TR" sz="2800" dirty="0" err="1">
                <a:solidFill>
                  <a:srgbClr val="FFFF00"/>
                </a:solidFill>
                <a:latin typeface="Times New Roman" pitchFamily="18" charset="0"/>
                <a:cs typeface="Times New Roman" pitchFamily="18" charset="0"/>
              </a:rPr>
              <a:t>amediye</a:t>
            </a:r>
            <a:r>
              <a:rPr lang="tr-TR" sz="2800" dirty="0">
                <a:latin typeface="Times New Roman" pitchFamily="18" charset="0"/>
                <a:cs typeface="Times New Roman" pitchFamily="18" charset="0"/>
              </a:rPr>
              <a:t>,</a:t>
            </a:r>
            <a:r>
              <a:rPr lang="tr-TR" sz="2800" dirty="0">
                <a:latin typeface="Times New Roman" pitchFamily="18" charset="0"/>
              </a:rPr>
              <a:t> </a:t>
            </a:r>
            <a:r>
              <a:rPr lang="tr-TR" sz="2800" dirty="0">
                <a:latin typeface="Times New Roman" pitchFamily="18" charset="0"/>
                <a:cs typeface="Times New Roman" pitchFamily="18" charset="0"/>
              </a:rPr>
              <a:t>ihracatta alınan </a:t>
            </a:r>
            <a:r>
              <a:rPr lang="tr-TR" sz="2800" dirty="0">
                <a:solidFill>
                  <a:srgbClr val="FFFF00"/>
                </a:solidFill>
                <a:latin typeface="Times New Roman" pitchFamily="18" charset="0"/>
                <a:cs typeface="Times New Roman" pitchFamily="18" charset="0"/>
              </a:rPr>
              <a:t>reftiye</a:t>
            </a:r>
            <a:r>
              <a:rPr lang="tr-TR" sz="2800" dirty="0" smtClean="0">
                <a:latin typeface="Times New Roman" pitchFamily="18" charset="0"/>
                <a:cs typeface="Times New Roman" pitchFamily="18" charset="0"/>
              </a:rPr>
              <a:t>, transit </a:t>
            </a:r>
            <a:r>
              <a:rPr lang="tr-TR" sz="2800" dirty="0">
                <a:latin typeface="Times New Roman" pitchFamily="18" charset="0"/>
                <a:cs typeface="Times New Roman" pitchFamily="18" charset="0"/>
              </a:rPr>
              <a:t>ticaretten alınan </a:t>
            </a:r>
            <a:r>
              <a:rPr lang="tr-TR" sz="2800" dirty="0">
                <a:solidFill>
                  <a:srgbClr val="FFFF00"/>
                </a:solidFill>
                <a:latin typeface="Times New Roman" pitchFamily="18" charset="0"/>
                <a:cs typeface="Times New Roman" pitchFamily="18" charset="0"/>
              </a:rPr>
              <a:t>müruriye</a:t>
            </a:r>
            <a:r>
              <a:rPr lang="tr-TR" sz="2800" dirty="0">
                <a:latin typeface="Times New Roman" pitchFamily="18" charset="0"/>
                <a:cs typeface="Times New Roman" pitchFamily="18" charset="0"/>
              </a:rPr>
              <a:t> adlı vergiler de bir </a:t>
            </a:r>
            <a:r>
              <a:rPr lang="tr-TR" sz="2800" dirty="0" smtClean="0">
                <a:latin typeface="Times New Roman" pitchFamily="18" charset="0"/>
                <a:cs typeface="Times New Roman" pitchFamily="18" charset="0"/>
              </a:rPr>
              <a:t>nizama </a:t>
            </a:r>
            <a:r>
              <a:rPr lang="tr-TR" sz="2800" dirty="0">
                <a:latin typeface="Times New Roman" pitchFamily="18" charset="0"/>
                <a:cs typeface="Times New Roman" pitchFamily="18" charset="0"/>
              </a:rPr>
              <a:t>bağlandı. </a:t>
            </a:r>
            <a:endParaRPr lang="tr-TR" sz="2800" dirty="0"/>
          </a:p>
        </p:txBody>
      </p:sp>
    </p:spTree>
    <p:extLst>
      <p:ext uri="{BB962C8B-B14F-4D97-AF65-F5344CB8AC3E}">
        <p14:creationId xmlns:p14="http://schemas.microsoft.com/office/powerpoint/2010/main" val="3593403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animEffect transition="in" filter="box(out)">
                                      <p:cBhvr>
                                        <p:cTn id="7" dur="500"/>
                                        <p:tgtEl>
                                          <p:spTgt spid="5007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0739">
                                            <p:txEl>
                                              <p:pRg st="1" end="1"/>
                                            </p:txEl>
                                          </p:spTgt>
                                        </p:tgtEl>
                                        <p:attrNameLst>
                                          <p:attrName>style.visibility</p:attrName>
                                        </p:attrNameLst>
                                      </p:cBhvr>
                                      <p:to>
                                        <p:strVal val="visible"/>
                                      </p:to>
                                    </p:set>
                                    <p:animEffect transition="in" filter="box(out)">
                                      <p:cBhvr>
                                        <p:cTn id="12" dur="500"/>
                                        <p:tgtEl>
                                          <p:spTgt spid="5007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63" name="Rectangle 3"/>
          <p:cNvSpPr>
            <a:spLocks noGrp="1" noChangeArrowheads="1"/>
          </p:cNvSpPr>
          <p:nvPr>
            <p:ph type="body" idx="1"/>
          </p:nvPr>
        </p:nvSpPr>
        <p:spPr>
          <a:xfrm>
            <a:off x="107950" y="188913"/>
            <a:ext cx="8807450" cy="6553200"/>
          </a:xfrm>
          <a:solidFill>
            <a:schemeClr val="bg2"/>
          </a:solidFill>
        </p:spPr>
        <p:txBody>
          <a:bodyPr/>
          <a:lstStyle/>
          <a:p>
            <a:pPr>
              <a:lnSpc>
                <a:spcPct val="150000"/>
              </a:lnSpc>
              <a:spcBef>
                <a:spcPts val="0"/>
              </a:spcBef>
              <a:defRPr/>
            </a:pPr>
            <a:r>
              <a:rPr lang="tr-TR" dirty="0">
                <a:solidFill>
                  <a:srgbClr val="FFFF00"/>
                </a:solidFill>
                <a:latin typeface="Times New Roman" pitchFamily="18" charset="0"/>
                <a:cs typeface="Times New Roman" pitchFamily="18" charset="0"/>
              </a:rPr>
              <a:t>1838’de yabancı </a:t>
            </a:r>
            <a:r>
              <a:rPr lang="tr-TR" dirty="0">
                <a:latin typeface="Times New Roman" pitchFamily="18" charset="0"/>
                <a:cs typeface="Times New Roman" pitchFamily="18" charset="0"/>
              </a:rPr>
              <a:t>devletlerle ticaret </a:t>
            </a:r>
            <a:r>
              <a:rPr lang="tr-TR" dirty="0" smtClean="0">
                <a:latin typeface="Times New Roman" pitchFamily="18" charset="0"/>
                <a:cs typeface="Times New Roman" pitchFamily="18" charset="0"/>
              </a:rPr>
              <a:t>sözleşmeleri </a:t>
            </a:r>
            <a:r>
              <a:rPr lang="tr-TR" dirty="0">
                <a:latin typeface="Times New Roman" pitchFamily="18" charset="0"/>
                <a:cs typeface="Times New Roman" pitchFamily="18" charset="0"/>
              </a:rPr>
              <a:t>imzalanmaya başlandı. Ancak</a:t>
            </a:r>
            <a:r>
              <a:rPr lang="tr-TR" dirty="0">
                <a:latin typeface="Times New Roman" pitchFamily="18" charset="0"/>
              </a:rPr>
              <a:t> b</a:t>
            </a:r>
            <a:r>
              <a:rPr lang="tr-TR" dirty="0">
                <a:latin typeface="Times New Roman" pitchFamily="18" charset="0"/>
                <a:cs typeface="Times New Roman" pitchFamily="18" charset="0"/>
              </a:rPr>
              <a:t>u tarihten sonra yapılan bu ticaret </a:t>
            </a:r>
            <a:r>
              <a:rPr lang="tr-TR" dirty="0" smtClean="0">
                <a:latin typeface="Times New Roman" pitchFamily="18" charset="0"/>
                <a:cs typeface="Times New Roman" pitchFamily="18" charset="0"/>
              </a:rPr>
              <a:t>sözleşmelerinde </a:t>
            </a:r>
            <a:r>
              <a:rPr lang="tr-TR" dirty="0">
                <a:latin typeface="Times New Roman" pitchFamily="18" charset="0"/>
                <a:cs typeface="Times New Roman" pitchFamily="18" charset="0"/>
              </a:rPr>
              <a:t>tek yanlı hükümler bulunuyordu. </a:t>
            </a:r>
            <a:r>
              <a:rPr lang="tr-TR" dirty="0">
                <a:solidFill>
                  <a:srgbClr val="FFFF00"/>
                </a:solidFill>
                <a:latin typeface="Times New Roman" pitchFamily="18" charset="0"/>
                <a:cs typeface="Times New Roman" pitchFamily="18" charset="0"/>
              </a:rPr>
              <a:t>1838</a:t>
            </a:r>
            <a:r>
              <a:rPr lang="tr-TR" dirty="0">
                <a:latin typeface="Times New Roman" pitchFamily="18" charset="0"/>
                <a:cs typeface="Times New Roman" pitchFamily="18" charset="0"/>
              </a:rPr>
              <a:t> ve sonrasında imzalanan antlaşmalar,</a:t>
            </a:r>
            <a:r>
              <a:rPr lang="tr-TR" dirty="0">
                <a:latin typeface="Times New Roman" pitchFamily="18" charset="0"/>
              </a:rPr>
              <a:t> </a:t>
            </a:r>
            <a:r>
              <a:rPr lang="tr-TR" dirty="0">
                <a:latin typeface="Times New Roman" pitchFamily="18" charset="0"/>
                <a:cs typeface="Times New Roman" pitchFamily="18" charset="0"/>
              </a:rPr>
              <a:t>Osmanlı pazarlarının ve hammaddelerinin Avrupalı ticaret ve sanayi sermayesinin </a:t>
            </a:r>
            <a:r>
              <a:rPr lang="tr-TR" dirty="0" smtClean="0">
                <a:latin typeface="Times New Roman" pitchFamily="18" charset="0"/>
                <a:cs typeface="Times New Roman" pitchFamily="18" charset="0"/>
              </a:rPr>
              <a:t>çıkarları </a:t>
            </a:r>
            <a:r>
              <a:rPr lang="tr-TR" dirty="0">
                <a:latin typeface="Times New Roman" pitchFamily="18" charset="0"/>
                <a:cs typeface="Times New Roman" pitchFamily="18" charset="0"/>
              </a:rPr>
              <a:t>doğrultusunda dış ticarete açılması için gereken hukuki çerçeveyi hazırlamış oluyordu.</a:t>
            </a:r>
            <a:endParaRPr lang="tr-TR"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1456298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Effect transition="in" filter="box(out)">
                                      <p:cBhvr>
                                        <p:cTn id="7" dur="500"/>
                                        <p:tgtEl>
                                          <p:spTgt spid="5017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787" name="Rectangle 3"/>
          <p:cNvSpPr>
            <a:spLocks noGrp="1" noChangeArrowheads="1"/>
          </p:cNvSpPr>
          <p:nvPr>
            <p:ph type="body" idx="1"/>
          </p:nvPr>
        </p:nvSpPr>
        <p:spPr>
          <a:xfrm>
            <a:off x="381000" y="476250"/>
            <a:ext cx="8534400" cy="6265863"/>
          </a:xfrm>
          <a:solidFill>
            <a:schemeClr val="bg2"/>
          </a:solidFill>
        </p:spPr>
        <p:txBody>
          <a:bodyPr/>
          <a:lstStyle/>
          <a:p>
            <a:pPr>
              <a:defRPr/>
            </a:pPr>
            <a:r>
              <a:rPr lang="tr-TR" sz="3600" b="1" dirty="0">
                <a:solidFill>
                  <a:schemeClr val="tx2"/>
                </a:solidFill>
                <a:latin typeface="Times New Roman" pitchFamily="18" charset="0"/>
                <a:cs typeface="Times New Roman" pitchFamily="18" charset="0"/>
              </a:rPr>
              <a:t>a-Ulaşım ve Haberleşmedeki Gelişmeler </a:t>
            </a:r>
            <a:endParaRPr lang="tr-TR" sz="3600" dirty="0">
              <a:solidFill>
                <a:schemeClr val="tx2"/>
              </a:solidFill>
              <a:latin typeface="Courier New" pitchFamily="49" charset="0"/>
              <a:cs typeface="Times New Roman" pitchFamily="18" charset="0"/>
            </a:endParaRPr>
          </a:p>
          <a:p>
            <a:pPr>
              <a:lnSpc>
                <a:spcPct val="150000"/>
              </a:lnSpc>
              <a:spcBef>
                <a:spcPts val="0"/>
              </a:spcBef>
              <a:buFont typeface="Wingdings" panose="05000000000000000000" pitchFamily="2" charset="2"/>
              <a:buNone/>
              <a:defRPr/>
            </a:pPr>
            <a:r>
              <a:rPr lang="tr-TR" sz="3600" dirty="0">
                <a:latin typeface="Times New Roman" pitchFamily="18" charset="0"/>
                <a:cs typeface="Times New Roman" pitchFamily="18" charset="0"/>
              </a:rPr>
              <a:t>   Sanayi inkılabına par</a:t>
            </a:r>
            <a:r>
              <a:rPr lang="tr-TR" sz="3600" dirty="0">
                <a:latin typeface="Times New Roman" pitchFamily="18" charset="0"/>
              </a:rPr>
              <a:t>a</a:t>
            </a:r>
            <a:r>
              <a:rPr lang="tr-TR" sz="3600" dirty="0">
                <a:latin typeface="Times New Roman" pitchFamily="18" charset="0"/>
                <a:cs typeface="Times New Roman" pitchFamily="18" charset="0"/>
              </a:rPr>
              <a:t>lel olarak ulaşım ve haberleşmede de gelişmeler görülmüştür. Osmanlı Devleti’nde de tel</a:t>
            </a:r>
            <a:r>
              <a:rPr lang="tr-TR" sz="3600" dirty="0">
                <a:latin typeface="Times New Roman" pitchFamily="18" charset="0"/>
              </a:rPr>
              <a:t>g</a:t>
            </a:r>
            <a:r>
              <a:rPr lang="tr-TR" sz="3600" dirty="0">
                <a:latin typeface="Times New Roman" pitchFamily="18" charset="0"/>
                <a:cs typeface="Times New Roman" pitchFamily="18" charset="0"/>
              </a:rPr>
              <a:t>raf</a:t>
            </a:r>
            <a:r>
              <a:rPr lang="tr-TR" sz="3600" dirty="0" smtClean="0">
                <a:latin typeface="Times New Roman" pitchFamily="18" charset="0"/>
                <a:cs typeface="Times New Roman" pitchFamily="18" charset="0"/>
              </a:rPr>
              <a:t>, telefon</a:t>
            </a:r>
            <a:r>
              <a:rPr lang="tr-TR" sz="3600" dirty="0">
                <a:latin typeface="Times New Roman" pitchFamily="18" charset="0"/>
                <a:cs typeface="Times New Roman" pitchFamily="18" charset="0"/>
              </a:rPr>
              <a:t>,</a:t>
            </a:r>
            <a:r>
              <a:rPr lang="tr-TR" sz="3600" dirty="0">
                <a:latin typeface="Times New Roman" pitchFamily="18" charset="0"/>
              </a:rPr>
              <a:t> </a:t>
            </a:r>
            <a:r>
              <a:rPr lang="tr-TR" sz="3600" dirty="0">
                <a:latin typeface="Times New Roman" pitchFamily="18" charset="0"/>
                <a:cs typeface="Times New Roman" pitchFamily="18" charset="0"/>
              </a:rPr>
              <a:t>demiryolu ve denizyollarında gelişmeler oldu. XIX. Yüzyılda İzmir limanı Anadolu’</a:t>
            </a:r>
            <a:r>
              <a:rPr lang="tr-TR" sz="3600" dirty="0">
                <a:latin typeface="Times New Roman" pitchFamily="18" charset="0"/>
              </a:rPr>
              <a:t> </a:t>
            </a:r>
            <a:r>
              <a:rPr lang="tr-TR" sz="3600" dirty="0" err="1">
                <a:latin typeface="Times New Roman" pitchFamily="18" charset="0"/>
                <a:cs typeface="Times New Roman" pitchFamily="18" charset="0"/>
              </a:rPr>
              <a:t>nun</a:t>
            </a:r>
            <a:r>
              <a:rPr lang="tr-TR" sz="3600" dirty="0">
                <a:latin typeface="Times New Roman" pitchFamily="18" charset="0"/>
                <a:cs typeface="Times New Roman" pitchFamily="18" charset="0"/>
              </a:rPr>
              <a:t> ihracatını gerçekleştiren önemli bir tesisti.</a:t>
            </a:r>
            <a:endParaRPr lang="tr-TR" sz="3600"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3714967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box(out)">
                                      <p:cBhvr>
                                        <p:cTn id="7" dur="500"/>
                                        <p:tgtEl>
                                          <p:spTgt spid="5027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2787">
                                            <p:txEl>
                                              <p:pRg st="1" end="1"/>
                                            </p:txEl>
                                          </p:spTgt>
                                        </p:tgtEl>
                                        <p:attrNameLst>
                                          <p:attrName>style.visibility</p:attrName>
                                        </p:attrNameLst>
                                      </p:cBhvr>
                                      <p:to>
                                        <p:strVal val="visible"/>
                                      </p:to>
                                    </p:set>
                                    <p:animEffect transition="in" filter="box(out)">
                                      <p:cBhvr>
                                        <p:cTn id="12" dur="500"/>
                                        <p:tgtEl>
                                          <p:spTgt spid="5027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3811" name="Rectangle 3"/>
          <p:cNvSpPr>
            <a:spLocks noGrp="1" noChangeArrowheads="1"/>
          </p:cNvSpPr>
          <p:nvPr>
            <p:ph type="body" idx="1"/>
          </p:nvPr>
        </p:nvSpPr>
        <p:spPr>
          <a:xfrm>
            <a:off x="250825" y="476250"/>
            <a:ext cx="8664575" cy="5924550"/>
          </a:xfrm>
          <a:solidFill>
            <a:schemeClr val="bg2"/>
          </a:solidFill>
        </p:spPr>
        <p:txBody>
          <a:bodyPr/>
          <a:lstStyle/>
          <a:p>
            <a:pPr>
              <a:defRPr/>
            </a:pPr>
            <a:r>
              <a:rPr lang="tr-TR" sz="3600" b="1" dirty="0">
                <a:solidFill>
                  <a:schemeClr val="tx2"/>
                </a:solidFill>
                <a:latin typeface="Times New Roman" pitchFamily="18" charset="0"/>
                <a:cs typeface="Times New Roman" pitchFamily="18" charset="0"/>
              </a:rPr>
              <a:t>b-Ticari Dengelerin Bozulması</a:t>
            </a:r>
            <a:r>
              <a:rPr lang="tr-TR" sz="3600" b="1" dirty="0" smtClean="0">
                <a:solidFill>
                  <a:schemeClr val="tx2"/>
                </a:solidFill>
                <a:latin typeface="Times New Roman" pitchFamily="18" charset="0"/>
                <a:cs typeface="Times New Roman" pitchFamily="18" charset="0"/>
              </a:rPr>
              <a:t>: Osmanlı </a:t>
            </a:r>
            <a:r>
              <a:rPr lang="tr-TR" sz="3600" b="1" dirty="0">
                <a:solidFill>
                  <a:schemeClr val="tx2"/>
                </a:solidFill>
                <a:latin typeface="Times New Roman" pitchFamily="18" charset="0"/>
                <a:cs typeface="Times New Roman" pitchFamily="18" charset="0"/>
              </a:rPr>
              <a:t>Pazarlarında Osmanlı Malları</a:t>
            </a:r>
            <a:endParaRPr lang="tr-TR" sz="3600" dirty="0">
              <a:solidFill>
                <a:schemeClr val="tx2"/>
              </a:solidFill>
              <a:latin typeface="Courier New" pitchFamily="49" charset="0"/>
              <a:cs typeface="Times New Roman" pitchFamily="18" charset="0"/>
            </a:endParaRPr>
          </a:p>
          <a:p>
            <a:pPr>
              <a:lnSpc>
                <a:spcPct val="150000"/>
              </a:lnSpc>
              <a:defRPr/>
            </a:pPr>
            <a:r>
              <a:rPr lang="tr-TR" dirty="0">
                <a:latin typeface="Times New Roman" pitchFamily="18" charset="0"/>
                <a:cs typeface="Times New Roman" pitchFamily="18" charset="0"/>
              </a:rPr>
              <a:t>Sanayi inkılabının bir sonucu olarak Osmanlı ülkesinde Avrupa malları rekabet etmeye im</a:t>
            </a:r>
            <a:r>
              <a:rPr lang="tr-TR" dirty="0">
                <a:latin typeface="Times New Roman" pitchFamily="18" charset="0"/>
              </a:rPr>
              <a:t>-</a:t>
            </a:r>
            <a:r>
              <a:rPr lang="tr-TR" dirty="0">
                <a:latin typeface="Times New Roman" pitchFamily="18" charset="0"/>
                <a:cs typeface="Times New Roman" pitchFamily="18" charset="0"/>
              </a:rPr>
              <a:t>kan bırakmayacak bir biçimde bollaştı. Buna karşılık Osmanlı tarım ürünleri</a:t>
            </a:r>
            <a:r>
              <a:rPr lang="tr-TR" dirty="0" smtClean="0">
                <a:latin typeface="Times New Roman" pitchFamily="18" charset="0"/>
                <a:cs typeface="Times New Roman" pitchFamily="18" charset="0"/>
              </a:rPr>
              <a:t>, başlıca </a:t>
            </a:r>
            <a:r>
              <a:rPr lang="tr-TR" dirty="0">
                <a:latin typeface="Times New Roman" pitchFamily="18" charset="0"/>
                <a:cs typeface="Times New Roman" pitchFamily="18" charset="0"/>
              </a:rPr>
              <a:t>ihraç maddeleri haline dönüştü. XIX. Yüzyılın siyasi ve diplomatik gelişmeleri de bunu desteklemiştir.</a:t>
            </a:r>
            <a:endParaRPr lang="tr-TR" dirty="0"/>
          </a:p>
        </p:txBody>
      </p:sp>
    </p:spTree>
    <p:extLst>
      <p:ext uri="{BB962C8B-B14F-4D97-AF65-F5344CB8AC3E}">
        <p14:creationId xmlns:p14="http://schemas.microsoft.com/office/powerpoint/2010/main" val="56790241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box(out)">
                                      <p:cBhvr>
                                        <p:cTn id="7" dur="500"/>
                                        <p:tgtEl>
                                          <p:spTgt spid="5038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3811">
                                            <p:txEl>
                                              <p:pRg st="1" end="1"/>
                                            </p:txEl>
                                          </p:spTgt>
                                        </p:tgtEl>
                                        <p:attrNameLst>
                                          <p:attrName>style.visibility</p:attrName>
                                        </p:attrNameLst>
                                      </p:cBhvr>
                                      <p:to>
                                        <p:strVal val="visible"/>
                                      </p:to>
                                    </p:set>
                                    <p:animEffect transition="in" filter="box(out)">
                                      <p:cBhvr>
                                        <p:cTn id="12" dur="500"/>
                                        <p:tgtEl>
                                          <p:spTgt spid="5038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4835" name="Rectangle 3"/>
          <p:cNvSpPr>
            <a:spLocks noGrp="1" noChangeArrowheads="1"/>
          </p:cNvSpPr>
          <p:nvPr>
            <p:ph type="body" idx="1"/>
          </p:nvPr>
        </p:nvSpPr>
        <p:spPr>
          <a:xfrm>
            <a:off x="381000" y="381000"/>
            <a:ext cx="8534400" cy="6288088"/>
          </a:xfrm>
          <a:solidFill>
            <a:schemeClr val="bg2"/>
          </a:solidFill>
        </p:spPr>
        <p:txBody>
          <a:bodyPr/>
          <a:lstStyle/>
          <a:p>
            <a:pPr>
              <a:lnSpc>
                <a:spcPct val="90000"/>
              </a:lnSpc>
              <a:defRPr/>
            </a:pPr>
            <a:r>
              <a:rPr lang="tr-TR" sz="3600" b="1" dirty="0">
                <a:solidFill>
                  <a:schemeClr val="tx2"/>
                </a:solidFill>
                <a:latin typeface="Times New Roman" pitchFamily="18" charset="0"/>
                <a:cs typeface="Times New Roman" pitchFamily="18" charset="0"/>
              </a:rPr>
              <a:t>c-Kapitülasyonlar</a:t>
            </a:r>
            <a:endParaRPr lang="tr-TR" sz="3600" dirty="0">
              <a:solidFill>
                <a:schemeClr val="tx2"/>
              </a:solidFill>
              <a:latin typeface="Courier New" pitchFamily="49" charset="0"/>
              <a:cs typeface="Times New Roman" pitchFamily="18" charset="0"/>
            </a:endParaRPr>
          </a:p>
          <a:p>
            <a:pPr>
              <a:lnSpc>
                <a:spcPct val="150000"/>
              </a:lnSpc>
              <a:spcBef>
                <a:spcPts val="0"/>
              </a:spcBef>
              <a:defRPr/>
            </a:pPr>
            <a:r>
              <a:rPr lang="tr-TR" sz="2800" b="1" dirty="0">
                <a:solidFill>
                  <a:schemeClr val="tx2"/>
                </a:solidFill>
                <a:latin typeface="Times New Roman" pitchFamily="18" charset="0"/>
                <a:cs typeface="Times New Roman" pitchFamily="18" charset="0"/>
              </a:rPr>
              <a:t>Kapitülasyon:</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Gümrük</a:t>
            </a:r>
            <a:r>
              <a:rPr lang="tr-TR" sz="2800" dirty="0" smtClean="0">
                <a:latin typeface="Times New Roman" pitchFamily="18" charset="0"/>
                <a:cs typeface="Times New Roman" pitchFamily="18" charset="0"/>
              </a:rPr>
              <a:t>, Hukuk, ve </a:t>
            </a:r>
            <a:r>
              <a:rPr lang="tr-TR" sz="2800" dirty="0">
                <a:latin typeface="Times New Roman" pitchFamily="18" charset="0"/>
                <a:cs typeface="Times New Roman" pitchFamily="18" charset="0"/>
              </a:rPr>
              <a:t>ekonomik konularda verilen ayrıcalıklara denir.  İlk ticari imtiyazlar </a:t>
            </a:r>
            <a:r>
              <a:rPr lang="tr-TR" sz="2800" dirty="0">
                <a:solidFill>
                  <a:srgbClr val="FFFF00"/>
                </a:solidFill>
                <a:latin typeface="Times New Roman" pitchFamily="18" charset="0"/>
                <a:cs typeface="Times New Roman" pitchFamily="18" charset="0"/>
              </a:rPr>
              <a:t>ORHAN BEY tarafından </a:t>
            </a:r>
            <a:r>
              <a:rPr lang="tr-TR" sz="2800" dirty="0" err="1" smtClean="0">
                <a:solidFill>
                  <a:srgbClr val="FFFF00"/>
                </a:solidFill>
                <a:latin typeface="Times New Roman" pitchFamily="18" charset="0"/>
                <a:cs typeface="Times New Roman" pitchFamily="18" charset="0"/>
              </a:rPr>
              <a:t>CENEVİZLİLER'e</a:t>
            </a:r>
            <a:r>
              <a:rPr lang="tr-TR" sz="2800" dirty="0" smtClean="0">
                <a:solidFill>
                  <a:srgbClr val="FFFF00"/>
                </a:solidFill>
                <a:latin typeface="Times New Roman" pitchFamily="18" charset="0"/>
                <a:cs typeface="Times New Roman" pitchFamily="18" charset="0"/>
              </a:rPr>
              <a:t> </a:t>
            </a:r>
            <a:r>
              <a:rPr lang="tr-TR" sz="2800" dirty="0">
                <a:solidFill>
                  <a:srgbClr val="FFFF00"/>
                </a:solidFill>
                <a:latin typeface="Times New Roman" pitchFamily="18" charset="0"/>
                <a:cs typeface="Times New Roman" pitchFamily="18" charset="0"/>
              </a:rPr>
              <a:t>verildi.</a:t>
            </a:r>
            <a:endParaRPr lang="tr-TR" sz="2800" dirty="0">
              <a:solidFill>
                <a:srgbClr val="FFFF00"/>
              </a:solidFill>
              <a:latin typeface="Courier New" pitchFamily="49" charset="0"/>
              <a:cs typeface="Times New Roman" pitchFamily="18" charset="0"/>
            </a:endParaRPr>
          </a:p>
          <a:p>
            <a:pPr>
              <a:lnSpc>
                <a:spcPct val="150000"/>
              </a:lnSpc>
              <a:spcBef>
                <a:spcPts val="0"/>
              </a:spcBef>
              <a:defRPr/>
            </a:pPr>
            <a:r>
              <a:rPr lang="tr-TR" sz="2800" dirty="0">
                <a:latin typeface="Times New Roman" pitchFamily="18" charset="0"/>
                <a:cs typeface="Times New Roman" pitchFamily="18" charset="0"/>
              </a:rPr>
              <a:t> İstanbul'un fethinden sonra Fatih "Ceneviz" ve "</a:t>
            </a:r>
            <a:r>
              <a:rPr lang="tr-TR" sz="2800" dirty="0" err="1">
                <a:latin typeface="Times New Roman" pitchFamily="18" charset="0"/>
                <a:cs typeface="Times New Roman" pitchFamily="18" charset="0"/>
              </a:rPr>
              <a:t>Venedikliler'e</a:t>
            </a:r>
            <a:r>
              <a:rPr lang="tr-TR" sz="2800" dirty="0">
                <a:latin typeface="Times New Roman" pitchFamily="18" charset="0"/>
                <a:cs typeface="Times New Roman" pitchFamily="18" charset="0"/>
              </a:rPr>
              <a:t>"  ticarî imtiyazlar tanıdı.</a:t>
            </a:r>
            <a:endParaRPr lang="tr-TR" sz="2800" dirty="0">
              <a:latin typeface="Courier New" pitchFamily="49" charset="0"/>
              <a:cs typeface="Times New Roman" pitchFamily="18" charset="0"/>
            </a:endParaRPr>
          </a:p>
          <a:p>
            <a:pPr>
              <a:lnSpc>
                <a:spcPct val="150000"/>
              </a:lnSpc>
              <a:spcBef>
                <a:spcPts val="0"/>
              </a:spcBef>
              <a:defRPr/>
            </a:pPr>
            <a:r>
              <a:rPr lang="tr-TR" sz="2800" dirty="0">
                <a:latin typeface="Times New Roman" pitchFamily="18" charset="0"/>
                <a:cs typeface="Times New Roman" pitchFamily="18" charset="0"/>
              </a:rPr>
              <a:t> Kanuni Sultan Süleyman </a:t>
            </a:r>
            <a:r>
              <a:rPr lang="tr-TR" sz="2800" dirty="0">
                <a:solidFill>
                  <a:srgbClr val="FFFF00"/>
                </a:solidFill>
                <a:latin typeface="Times New Roman" pitchFamily="18" charset="0"/>
                <a:cs typeface="Times New Roman" pitchFamily="18" charset="0"/>
              </a:rPr>
              <a:t>1535' de Fransızlarla Osmanlıların "AHİDNAME", Fransızların KA</a:t>
            </a:r>
            <a:r>
              <a:rPr lang="tr-TR" sz="2800" dirty="0">
                <a:solidFill>
                  <a:srgbClr val="FFFF00"/>
                </a:solidFill>
                <a:latin typeface="Times New Roman" pitchFamily="18" charset="0"/>
              </a:rPr>
              <a:t>-</a:t>
            </a:r>
            <a:r>
              <a:rPr lang="tr-TR" sz="2800" dirty="0">
                <a:solidFill>
                  <a:srgbClr val="FFFF00"/>
                </a:solidFill>
                <a:latin typeface="Times New Roman" pitchFamily="18" charset="0"/>
                <a:cs typeface="Times New Roman" pitchFamily="18" charset="0"/>
              </a:rPr>
              <a:t>PİTÜLASYON</a:t>
            </a:r>
            <a:r>
              <a:rPr lang="tr-TR" sz="2800" dirty="0">
                <a:latin typeface="Times New Roman" pitchFamily="18" charset="0"/>
                <a:cs typeface="Times New Roman" pitchFamily="18" charset="0"/>
              </a:rPr>
              <a:t> dediği anlaşmayı yaptı.</a:t>
            </a:r>
            <a:endParaRPr lang="tr-TR" sz="2800" dirty="0">
              <a:latin typeface="Courier New" pitchFamily="49" charset="0"/>
              <a:cs typeface="Times New Roman" pitchFamily="18" charset="0"/>
            </a:endParaRPr>
          </a:p>
          <a:p>
            <a:pPr>
              <a:lnSpc>
                <a:spcPct val="90000"/>
              </a:lnSpc>
              <a:buFont typeface="Wingdings" panose="05000000000000000000" pitchFamily="2" charset="2"/>
              <a:buNone/>
              <a:defRPr/>
            </a:pPr>
            <a:r>
              <a:rPr lang="tr-TR" sz="3600" b="1" dirty="0">
                <a:latin typeface="Times New Roman" pitchFamily="18" charset="0"/>
                <a:cs typeface="Times New Roman" pitchFamily="18" charset="0"/>
              </a:rPr>
              <a:t>  </a:t>
            </a:r>
            <a:endParaRPr lang="tr-TR" sz="3600" dirty="0"/>
          </a:p>
        </p:txBody>
      </p:sp>
    </p:spTree>
    <p:extLst>
      <p:ext uri="{BB962C8B-B14F-4D97-AF65-F5344CB8AC3E}">
        <p14:creationId xmlns:p14="http://schemas.microsoft.com/office/powerpoint/2010/main" val="33815466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animEffect transition="in" filter="box(out)">
                                      <p:cBhvr>
                                        <p:cTn id="7" dur="500"/>
                                        <p:tgtEl>
                                          <p:spTgt spid="5048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4835">
                                            <p:txEl>
                                              <p:pRg st="1" end="1"/>
                                            </p:txEl>
                                          </p:spTgt>
                                        </p:tgtEl>
                                        <p:attrNameLst>
                                          <p:attrName>style.visibility</p:attrName>
                                        </p:attrNameLst>
                                      </p:cBhvr>
                                      <p:to>
                                        <p:strVal val="visible"/>
                                      </p:to>
                                    </p:set>
                                    <p:animEffect transition="in" filter="box(out)">
                                      <p:cBhvr>
                                        <p:cTn id="12" dur="500"/>
                                        <p:tgtEl>
                                          <p:spTgt spid="50483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4835">
                                            <p:txEl>
                                              <p:pRg st="2" end="2"/>
                                            </p:txEl>
                                          </p:spTgt>
                                        </p:tgtEl>
                                        <p:attrNameLst>
                                          <p:attrName>style.visibility</p:attrName>
                                        </p:attrNameLst>
                                      </p:cBhvr>
                                      <p:to>
                                        <p:strVal val="visible"/>
                                      </p:to>
                                    </p:set>
                                    <p:animEffect transition="in" filter="box(out)">
                                      <p:cBhvr>
                                        <p:cTn id="17" dur="500"/>
                                        <p:tgtEl>
                                          <p:spTgt spid="50483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4835">
                                            <p:txEl>
                                              <p:pRg st="3" end="3"/>
                                            </p:txEl>
                                          </p:spTgt>
                                        </p:tgtEl>
                                        <p:attrNameLst>
                                          <p:attrName>style.visibility</p:attrName>
                                        </p:attrNameLst>
                                      </p:cBhvr>
                                      <p:to>
                                        <p:strVal val="visible"/>
                                      </p:to>
                                    </p:set>
                                    <p:animEffect transition="in" filter="box(out)">
                                      <p:cBhvr>
                                        <p:cTn id="22" dur="500"/>
                                        <p:tgtEl>
                                          <p:spTgt spid="50483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04835">
                                            <p:txEl>
                                              <p:pRg st="4" end="4"/>
                                            </p:txEl>
                                          </p:spTgt>
                                        </p:tgtEl>
                                        <p:attrNameLst>
                                          <p:attrName>style.visibility</p:attrName>
                                        </p:attrNameLst>
                                      </p:cBhvr>
                                      <p:to>
                                        <p:strVal val="visible"/>
                                      </p:to>
                                    </p:set>
                                    <p:animEffect transition="in" filter="box(out)">
                                      <p:cBhvr>
                                        <p:cTn id="27" dur="500"/>
                                        <p:tgtEl>
                                          <p:spTgt spid="50483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9" name="Rectangle 3"/>
          <p:cNvSpPr>
            <a:spLocks noGrp="1" noChangeArrowheads="1"/>
          </p:cNvSpPr>
          <p:nvPr>
            <p:ph type="body" idx="1"/>
          </p:nvPr>
        </p:nvSpPr>
        <p:spPr>
          <a:xfrm>
            <a:off x="457200" y="620713"/>
            <a:ext cx="8458200" cy="5761037"/>
          </a:xfrm>
          <a:solidFill>
            <a:schemeClr val="bg2"/>
          </a:solidFill>
        </p:spPr>
        <p:txBody>
          <a:bodyPr/>
          <a:lstStyle/>
          <a:p>
            <a:pPr>
              <a:lnSpc>
                <a:spcPct val="150000"/>
              </a:lnSpc>
              <a:spcBef>
                <a:spcPts val="0"/>
              </a:spcBef>
              <a:defRPr/>
            </a:pPr>
            <a:r>
              <a:rPr lang="tr-TR" sz="3600" b="1" dirty="0">
                <a:solidFill>
                  <a:schemeClr val="tx2"/>
                </a:solidFill>
                <a:latin typeface="Times New Roman" pitchFamily="18" charset="0"/>
                <a:cs typeface="Times New Roman" pitchFamily="18" charset="0"/>
              </a:rPr>
              <a:t>NOT:</a:t>
            </a:r>
            <a:r>
              <a:rPr lang="tr-TR" sz="3600" dirty="0">
                <a:latin typeface="Times New Roman" pitchFamily="18" charset="0"/>
                <a:cs typeface="Times New Roman" pitchFamily="18" charset="0"/>
              </a:rPr>
              <a:t>Kanuni'nin amacı Şarlken'e karşı Fransa‘yı yanına çekerek, Avrupa </a:t>
            </a:r>
            <a:r>
              <a:rPr lang="tr-TR" sz="3600" dirty="0" err="1">
                <a:latin typeface="Times New Roman" pitchFamily="18" charset="0"/>
                <a:cs typeface="Times New Roman" pitchFamily="18" charset="0"/>
              </a:rPr>
              <a:t>Hıris</a:t>
            </a:r>
            <a:r>
              <a:rPr lang="tr-TR" sz="3600" dirty="0" err="1">
                <a:latin typeface="Times New Roman" pitchFamily="18" charset="0"/>
              </a:rPr>
              <a:t>-</a:t>
            </a:r>
            <a:r>
              <a:rPr lang="tr-TR" sz="3600" dirty="0" err="1">
                <a:latin typeface="Times New Roman" pitchFamily="18" charset="0"/>
                <a:cs typeface="Times New Roman" pitchFamily="18" charset="0"/>
              </a:rPr>
              <a:t>tiyan</a:t>
            </a:r>
            <a:r>
              <a:rPr lang="tr-TR" sz="3600" dirty="0">
                <a:latin typeface="Times New Roman" pitchFamily="18" charset="0"/>
                <a:cs typeface="Times New Roman" pitchFamily="18" charset="0"/>
              </a:rPr>
              <a:t> birliğini bölmekti. Kapitülasyonlar I. Mahmut zamanında (1740) sürekli hale getirildi.</a:t>
            </a:r>
            <a:r>
              <a:rPr lang="tr-TR" sz="3600" b="1" dirty="0">
                <a:latin typeface="Times New Roman" pitchFamily="18" charset="0"/>
                <a:cs typeface="Times New Roman" pitchFamily="18" charset="0"/>
              </a:rPr>
              <a:t> </a:t>
            </a:r>
            <a:r>
              <a:rPr lang="tr-TR" sz="3600" dirty="0">
                <a:latin typeface="Times New Roman" pitchFamily="18" charset="0"/>
                <a:cs typeface="Times New Roman" pitchFamily="18" charset="0"/>
              </a:rPr>
              <a:t>Kapitülasyonlar 24 Temmuz 19</a:t>
            </a:r>
            <a:r>
              <a:rPr lang="tr-TR" sz="3600" dirty="0">
                <a:latin typeface="Times New Roman" pitchFamily="18" charset="0"/>
              </a:rPr>
              <a:t>-</a:t>
            </a:r>
            <a:r>
              <a:rPr lang="tr-TR" sz="3600" dirty="0">
                <a:latin typeface="Times New Roman" pitchFamily="18" charset="0"/>
                <a:cs typeface="Times New Roman" pitchFamily="18" charset="0"/>
              </a:rPr>
              <a:t>23'te LOZAN ANTLAŞMASI ile kaldırıl</a:t>
            </a:r>
            <a:r>
              <a:rPr lang="tr-TR" sz="3600" dirty="0">
                <a:latin typeface="Times New Roman" pitchFamily="18" charset="0"/>
              </a:rPr>
              <a:t>-</a:t>
            </a:r>
            <a:r>
              <a:rPr lang="tr-TR" sz="3600" dirty="0" err="1">
                <a:latin typeface="Times New Roman" pitchFamily="18" charset="0"/>
                <a:cs typeface="Times New Roman" pitchFamily="18" charset="0"/>
              </a:rPr>
              <a:t>dı</a:t>
            </a:r>
            <a:r>
              <a:rPr lang="tr-TR" sz="3600" b="1" dirty="0">
                <a:latin typeface="Times New Roman" pitchFamily="18" charset="0"/>
                <a:cs typeface="Times New Roman" pitchFamily="18" charset="0"/>
              </a:rPr>
              <a:t>.</a:t>
            </a:r>
            <a:endParaRPr lang="tr-TR" sz="3600" dirty="0">
              <a:latin typeface="Courier New" pitchFamily="49" charset="0"/>
              <a:cs typeface="Times New Roman" pitchFamily="18" charset="0"/>
            </a:endParaRPr>
          </a:p>
          <a:p>
            <a:pPr>
              <a:defRPr/>
            </a:pPr>
            <a:endParaRPr lang="tr-TR" sz="3600" dirty="0"/>
          </a:p>
          <a:p>
            <a:pPr>
              <a:defRPr/>
            </a:pPr>
            <a:endParaRPr lang="tr-TR" sz="3600" dirty="0"/>
          </a:p>
        </p:txBody>
      </p:sp>
    </p:spTree>
    <p:extLst>
      <p:ext uri="{BB962C8B-B14F-4D97-AF65-F5344CB8AC3E}">
        <p14:creationId xmlns:p14="http://schemas.microsoft.com/office/powerpoint/2010/main" val="18391602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animEffect transition="in" filter="box(out)">
                                      <p:cBhvr>
                                        <p:cTn id="7" dur="500"/>
                                        <p:tgtEl>
                                          <p:spTgt spid="5058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2 İçerik Yer Tutucusu"/>
          <p:cNvSpPr>
            <a:spLocks noGrp="1"/>
          </p:cNvSpPr>
          <p:nvPr>
            <p:ph idx="1"/>
          </p:nvPr>
        </p:nvSpPr>
        <p:spPr>
          <a:xfrm>
            <a:off x="457200" y="1000125"/>
            <a:ext cx="8229600" cy="5454650"/>
          </a:xfrm>
          <a:solidFill>
            <a:srgbClr val="002060"/>
          </a:solidFill>
        </p:spPr>
        <p:txBody>
          <a:bodyPr/>
          <a:lstStyle/>
          <a:p>
            <a:pPr eaLnBrk="1" hangingPunct="1">
              <a:lnSpc>
                <a:spcPct val="150000"/>
              </a:lnSpc>
              <a:spcBef>
                <a:spcPts val="0"/>
              </a:spcBef>
              <a:defRPr/>
            </a:pPr>
            <a:r>
              <a:rPr lang="tr-TR" dirty="0" smtClean="0">
                <a:latin typeface="Times New Roman" pitchFamily="18" charset="0"/>
                <a:cs typeface="Times New Roman" pitchFamily="18" charset="0"/>
              </a:rPr>
              <a:t>   Osmanlı Devleti,toplumun beslenmesi için özellikle ,susuz tarım yapılan,yani büyük ölçekli hububat üretimi için gerekli topraklar başta olmak üzere,ekim yapılan kasaba ve şehir sınırları dışında kalan toprakları,</a:t>
            </a:r>
            <a:r>
              <a:rPr lang="tr-TR" dirty="0" smtClean="0">
                <a:latin typeface="Times New Roman" pitchFamily="18" charset="0"/>
              </a:rPr>
              <a:t> </a:t>
            </a:r>
            <a:r>
              <a:rPr lang="tr-TR" dirty="0" smtClean="0">
                <a:latin typeface="Times New Roman" pitchFamily="18" charset="0"/>
                <a:cs typeface="Times New Roman" pitchFamily="18" charset="0"/>
              </a:rPr>
              <a:t>tasarrufu köylüde olmak üzere,</a:t>
            </a:r>
            <a:r>
              <a:rPr lang="tr-TR" dirty="0" smtClean="0">
                <a:latin typeface="Times New Roman" pitchFamily="18" charset="0"/>
              </a:rPr>
              <a:t> </a:t>
            </a:r>
            <a:r>
              <a:rPr lang="tr-TR" dirty="0" smtClean="0">
                <a:solidFill>
                  <a:srgbClr val="FFFF00"/>
                </a:solidFill>
                <a:latin typeface="Times New Roman" pitchFamily="18" charset="0"/>
                <a:cs typeface="Times New Roman" pitchFamily="18" charset="0"/>
              </a:rPr>
              <a:t>kendi </a:t>
            </a:r>
            <a:r>
              <a:rPr lang="tr-TR" dirty="0" err="1" smtClean="0">
                <a:solidFill>
                  <a:srgbClr val="FFFF00"/>
                </a:solidFill>
                <a:latin typeface="Times New Roman" pitchFamily="18" charset="0"/>
                <a:cs typeface="Times New Roman" pitchFamily="18" charset="0"/>
              </a:rPr>
              <a:t>mül</a:t>
            </a:r>
            <a:r>
              <a:rPr lang="tr-TR" dirty="0" smtClean="0">
                <a:solidFill>
                  <a:srgbClr val="FFFF00"/>
                </a:solidFill>
                <a:latin typeface="Times New Roman" pitchFamily="18" charset="0"/>
              </a:rPr>
              <a:t>-</a:t>
            </a:r>
            <a:r>
              <a:rPr lang="tr-TR" dirty="0" err="1" smtClean="0">
                <a:solidFill>
                  <a:srgbClr val="FFFF00"/>
                </a:solidFill>
                <a:latin typeface="Times New Roman" pitchFamily="18" charset="0"/>
                <a:cs typeface="Times New Roman" pitchFamily="18" charset="0"/>
              </a:rPr>
              <a:t>kiyetinde</a:t>
            </a:r>
            <a:r>
              <a:rPr lang="tr-TR" dirty="0" smtClean="0">
                <a:latin typeface="Times New Roman" pitchFamily="18" charset="0"/>
                <a:cs typeface="Times New Roman" pitchFamily="18" charset="0"/>
              </a:rPr>
              <a:t> tutmuştur. </a:t>
            </a:r>
            <a:endParaRPr lang="tr-TR" dirty="0" smtClean="0"/>
          </a:p>
          <a:p>
            <a:pPr eaLnBrk="1" hangingPunct="1">
              <a:defRPr/>
            </a:pPr>
            <a:endParaRPr lang="tr-TR" dirty="0" smtClean="0"/>
          </a:p>
        </p:txBody>
      </p:sp>
    </p:spTree>
    <p:extLst>
      <p:ext uri="{BB962C8B-B14F-4D97-AF65-F5344CB8AC3E}">
        <p14:creationId xmlns:p14="http://schemas.microsoft.com/office/powerpoint/2010/main" val="4169195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3" name="Rectangle 3"/>
          <p:cNvSpPr>
            <a:spLocks noGrp="1" noChangeArrowheads="1"/>
          </p:cNvSpPr>
          <p:nvPr>
            <p:ph type="body" idx="1"/>
          </p:nvPr>
        </p:nvSpPr>
        <p:spPr>
          <a:xfrm>
            <a:off x="381000" y="549275"/>
            <a:ext cx="8534400" cy="5775325"/>
          </a:xfrm>
          <a:solidFill>
            <a:schemeClr val="bg2"/>
          </a:solidFill>
        </p:spPr>
        <p:txBody>
          <a:bodyPr/>
          <a:lstStyle/>
          <a:p>
            <a:pPr>
              <a:lnSpc>
                <a:spcPct val="150000"/>
              </a:lnSpc>
              <a:spcBef>
                <a:spcPts val="0"/>
              </a:spcBef>
              <a:defRPr/>
            </a:pPr>
            <a:r>
              <a:rPr lang="tr-TR" sz="2800" b="1" dirty="0">
                <a:solidFill>
                  <a:schemeClr val="tx2"/>
                </a:solidFill>
                <a:latin typeface="Times New Roman" pitchFamily="18" charset="0"/>
                <a:cs typeface="Times New Roman" pitchFamily="18" charset="0"/>
              </a:rPr>
              <a:t>BALTA LİMANI ANTLAŞMASI(1838):</a:t>
            </a:r>
            <a:r>
              <a:rPr lang="tr-TR" sz="2800" b="1" dirty="0">
                <a:latin typeface="Times New Roman" pitchFamily="18" charset="0"/>
                <a:cs typeface="Times New Roman" pitchFamily="18" charset="0"/>
              </a:rPr>
              <a:t> </a:t>
            </a:r>
            <a:endParaRPr lang="tr-TR" sz="2800" b="1" dirty="0">
              <a:latin typeface="Times New Roman" pitchFamily="18" charset="0"/>
            </a:endParaRPr>
          </a:p>
          <a:p>
            <a:pPr>
              <a:lnSpc>
                <a:spcPct val="150000"/>
              </a:lnSpc>
              <a:spcBef>
                <a:spcPts val="0"/>
              </a:spcBef>
              <a:defRPr/>
            </a:pPr>
            <a:r>
              <a:rPr lang="tr-TR" sz="2800" dirty="0">
                <a:latin typeface="Times New Roman" pitchFamily="18" charset="0"/>
                <a:cs typeface="Times New Roman" pitchFamily="18" charset="0"/>
              </a:rPr>
              <a:t>İngiltere ile II. Mahmut döneminde </a:t>
            </a:r>
            <a:r>
              <a:rPr lang="tr-TR" sz="2800" dirty="0" smtClean="0">
                <a:latin typeface="Times New Roman" pitchFamily="18" charset="0"/>
                <a:cs typeface="Times New Roman" pitchFamily="18" charset="0"/>
              </a:rPr>
              <a:t>imzalanmıştır</a:t>
            </a:r>
            <a:r>
              <a:rPr lang="tr-TR" sz="2800" dirty="0">
                <a:latin typeface="Times New Roman" pitchFamily="18" charset="0"/>
                <a:cs typeface="Times New Roman" pitchFamily="18" charset="0"/>
              </a:rPr>
              <a:t>. Bu antlaşmayla </a:t>
            </a:r>
            <a:r>
              <a:rPr lang="tr-TR" sz="2800" dirty="0">
                <a:solidFill>
                  <a:srgbClr val="FFFF00"/>
                </a:solidFill>
                <a:latin typeface="Times New Roman" pitchFamily="18" charset="0"/>
                <a:cs typeface="Times New Roman" pitchFamily="18" charset="0"/>
              </a:rPr>
              <a:t>ihracattan</a:t>
            </a:r>
            <a:r>
              <a:rPr lang="tr-TR" sz="2800" dirty="0">
                <a:latin typeface="Times New Roman" pitchFamily="18" charset="0"/>
                <a:cs typeface="Times New Roman" pitchFamily="18" charset="0"/>
              </a:rPr>
              <a:t> alınan vergiler artırılırken </a:t>
            </a:r>
            <a:r>
              <a:rPr lang="tr-TR" sz="2800" dirty="0">
                <a:solidFill>
                  <a:srgbClr val="FFFF00"/>
                </a:solidFill>
                <a:latin typeface="Times New Roman" pitchFamily="18" charset="0"/>
                <a:cs typeface="Times New Roman" pitchFamily="18" charset="0"/>
              </a:rPr>
              <a:t>(%12), </a:t>
            </a:r>
            <a:r>
              <a:rPr lang="tr-TR" sz="2800" dirty="0">
                <a:latin typeface="Times New Roman" pitchFamily="18" charset="0"/>
                <a:cs typeface="Times New Roman" pitchFamily="18" charset="0"/>
              </a:rPr>
              <a:t>İthalattan alınan vergiler azaltılıyordu </a:t>
            </a:r>
            <a:r>
              <a:rPr lang="tr-TR" sz="2800" dirty="0">
                <a:solidFill>
                  <a:srgbClr val="FFFF00"/>
                </a:solidFill>
                <a:latin typeface="Times New Roman" pitchFamily="18" charset="0"/>
                <a:cs typeface="Times New Roman" pitchFamily="18" charset="0"/>
              </a:rPr>
              <a:t>(%5). </a:t>
            </a:r>
            <a:r>
              <a:rPr lang="tr-TR" sz="2800" dirty="0">
                <a:latin typeface="Times New Roman" pitchFamily="18" charset="0"/>
                <a:cs typeface="Times New Roman" pitchFamily="18" charset="0"/>
              </a:rPr>
              <a:t>Ayrıca yerli tüccar </a:t>
            </a:r>
            <a:r>
              <a:rPr lang="tr-TR" sz="2800" dirty="0">
                <a:solidFill>
                  <a:srgbClr val="FFFF00"/>
                </a:solidFill>
                <a:latin typeface="Times New Roman" pitchFamily="18" charset="0"/>
                <a:cs typeface="Times New Roman" pitchFamily="18" charset="0"/>
              </a:rPr>
              <a:t>% 8 iç gümrük</a:t>
            </a:r>
            <a:r>
              <a:rPr lang="tr-TR" sz="2800" dirty="0">
                <a:latin typeface="Times New Roman" pitchFamily="18" charset="0"/>
                <a:cs typeface="Times New Roman" pitchFamily="18" charset="0"/>
              </a:rPr>
              <a:t> vergisi öderken </a:t>
            </a:r>
            <a:r>
              <a:rPr lang="tr-TR" sz="2800" dirty="0" smtClean="0">
                <a:latin typeface="Times New Roman" pitchFamily="18" charset="0"/>
                <a:cs typeface="Times New Roman" pitchFamily="18" charset="0"/>
              </a:rPr>
              <a:t>yabancı </a:t>
            </a:r>
            <a:r>
              <a:rPr lang="tr-TR" sz="2800" dirty="0">
                <a:latin typeface="Times New Roman" pitchFamily="18" charset="0"/>
                <a:cs typeface="Times New Roman" pitchFamily="18" charset="0"/>
              </a:rPr>
              <a:t>tüccar bu vergiden muaftı. II. </a:t>
            </a:r>
            <a:r>
              <a:rPr lang="tr-TR" sz="2800" dirty="0" smtClean="0">
                <a:latin typeface="Times New Roman" pitchFamily="18" charset="0"/>
                <a:cs typeface="Times New Roman" pitchFamily="18" charset="0"/>
              </a:rPr>
              <a:t>Mahmut'un </a:t>
            </a:r>
            <a:r>
              <a:rPr lang="tr-TR" sz="2800" dirty="0">
                <a:latin typeface="Times New Roman" pitchFamily="18" charset="0"/>
                <a:cs typeface="Times New Roman" pitchFamily="18" charset="0"/>
              </a:rPr>
              <a:t>bu antlaşma ile amacı </a:t>
            </a:r>
            <a:r>
              <a:rPr lang="tr-TR" sz="2800" dirty="0">
                <a:solidFill>
                  <a:srgbClr val="FFFF00"/>
                </a:solidFill>
                <a:latin typeface="Times New Roman" pitchFamily="18" charset="0"/>
                <a:cs typeface="Times New Roman" pitchFamily="18" charset="0"/>
              </a:rPr>
              <a:t>Mehmet Ali Paşa'ya ve Rusya'ya karşı İngiltere'nin </a:t>
            </a:r>
            <a:r>
              <a:rPr lang="tr-TR" sz="2800" dirty="0" smtClean="0">
                <a:latin typeface="Times New Roman" pitchFamily="18" charset="0"/>
                <a:cs typeface="Times New Roman" pitchFamily="18" charset="0"/>
              </a:rPr>
              <a:t>desteğini </a:t>
            </a:r>
            <a:r>
              <a:rPr lang="tr-TR" sz="2800" dirty="0">
                <a:latin typeface="Times New Roman" pitchFamily="18" charset="0"/>
                <a:cs typeface="Times New Roman" pitchFamily="18" charset="0"/>
              </a:rPr>
              <a:t>kazanmaktı.</a:t>
            </a:r>
            <a:endParaRPr lang="tr-TR" sz="2800" dirty="0">
              <a:latin typeface="Courier New" pitchFamily="49" charset="0"/>
              <a:cs typeface="Times New Roman" pitchFamily="18" charset="0"/>
            </a:endParaRPr>
          </a:p>
        </p:txBody>
      </p:sp>
    </p:spTree>
    <p:extLst>
      <p:ext uri="{BB962C8B-B14F-4D97-AF65-F5344CB8AC3E}">
        <p14:creationId xmlns:p14="http://schemas.microsoft.com/office/powerpoint/2010/main" val="13332969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6883">
                                            <p:txEl>
                                              <p:pRg st="0" end="0"/>
                                            </p:txEl>
                                          </p:spTgt>
                                        </p:tgtEl>
                                        <p:attrNameLst>
                                          <p:attrName>style.visibility</p:attrName>
                                        </p:attrNameLst>
                                      </p:cBhvr>
                                      <p:to>
                                        <p:strVal val="visible"/>
                                      </p:to>
                                    </p:set>
                                    <p:animEffect transition="in" filter="box(out)">
                                      <p:cBhvr>
                                        <p:cTn id="7" dur="500"/>
                                        <p:tgtEl>
                                          <p:spTgt spid="5068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6883">
                                            <p:txEl>
                                              <p:pRg st="1" end="1"/>
                                            </p:txEl>
                                          </p:spTgt>
                                        </p:tgtEl>
                                        <p:attrNameLst>
                                          <p:attrName>style.visibility</p:attrName>
                                        </p:attrNameLst>
                                      </p:cBhvr>
                                      <p:to>
                                        <p:strVal val="visible"/>
                                      </p:to>
                                    </p:set>
                                    <p:animEffect transition="in" filter="box(out)">
                                      <p:cBhvr>
                                        <p:cTn id="12" dur="500"/>
                                        <p:tgtEl>
                                          <p:spTgt spid="5068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907" name="Rectangle 3"/>
          <p:cNvSpPr>
            <a:spLocks noGrp="1" noChangeArrowheads="1"/>
          </p:cNvSpPr>
          <p:nvPr>
            <p:ph type="body" idx="1"/>
          </p:nvPr>
        </p:nvSpPr>
        <p:spPr>
          <a:xfrm>
            <a:off x="609600" y="1752600"/>
            <a:ext cx="8305800" cy="4343400"/>
          </a:xfrm>
          <a:solidFill>
            <a:schemeClr val="bg2"/>
          </a:solidFill>
        </p:spPr>
        <p:txBody>
          <a:bodyPr/>
          <a:lstStyle/>
          <a:p>
            <a:pPr>
              <a:lnSpc>
                <a:spcPct val="150000"/>
              </a:lnSpc>
              <a:defRPr/>
            </a:pPr>
            <a:r>
              <a:rPr lang="tr-TR" sz="3600" b="1" dirty="0">
                <a:solidFill>
                  <a:schemeClr val="tx2"/>
                </a:solidFill>
                <a:latin typeface="Times New Roman" pitchFamily="18" charset="0"/>
                <a:cs typeface="Times New Roman" pitchFamily="18" charset="0"/>
              </a:rPr>
              <a:t>NOT:</a:t>
            </a:r>
            <a:r>
              <a:rPr lang="tr-TR" sz="3600" b="1" dirty="0">
                <a:latin typeface="Times New Roman" pitchFamily="18" charset="0"/>
                <a:cs typeface="Times New Roman" pitchFamily="18" charset="0"/>
              </a:rPr>
              <a:t> </a:t>
            </a:r>
            <a:r>
              <a:rPr lang="tr-TR" sz="3600" dirty="0">
                <a:latin typeface="Times New Roman" pitchFamily="18" charset="0"/>
                <a:cs typeface="Times New Roman" pitchFamily="18" charset="0"/>
              </a:rPr>
              <a:t>Balta Limanı Anlaşması'ndan sonra diğer devletlere de aynı haklar genişletilerek verilmiş ve Osmanlı ülkesi Avrupa Devletlerinin bir "açık pazarı" haline gelmiştir.</a:t>
            </a:r>
            <a:endParaRPr lang="tr-TR" sz="3600" dirty="0">
              <a:latin typeface="Courier New" pitchFamily="49" charset="0"/>
              <a:cs typeface="Times New Roman" pitchFamily="18" charset="0"/>
            </a:endParaRPr>
          </a:p>
          <a:p>
            <a:pPr>
              <a:defRPr/>
            </a:pPr>
            <a:endParaRPr lang="tr-TR" sz="3600" dirty="0"/>
          </a:p>
          <a:p>
            <a:pPr>
              <a:defRPr/>
            </a:pPr>
            <a:endParaRPr lang="tr-TR" sz="3600" dirty="0"/>
          </a:p>
        </p:txBody>
      </p:sp>
    </p:spTree>
    <p:extLst>
      <p:ext uri="{BB962C8B-B14F-4D97-AF65-F5344CB8AC3E}">
        <p14:creationId xmlns:p14="http://schemas.microsoft.com/office/powerpoint/2010/main" val="268846560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Effect transition="in" filter="box(out)">
                                      <p:cBhvr>
                                        <p:cTn id="7" dur="500"/>
                                        <p:tgtEl>
                                          <p:spTgt spid="5079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1" name="Rectangle 3"/>
          <p:cNvSpPr>
            <a:spLocks noGrp="1" noChangeArrowheads="1"/>
          </p:cNvSpPr>
          <p:nvPr>
            <p:ph type="body" idx="1"/>
          </p:nvPr>
        </p:nvSpPr>
        <p:spPr>
          <a:xfrm>
            <a:off x="179388" y="404813"/>
            <a:ext cx="8736012" cy="5976937"/>
          </a:xfrm>
          <a:solidFill>
            <a:schemeClr val="bg2"/>
          </a:solidFill>
        </p:spPr>
        <p:txBody>
          <a:bodyPr/>
          <a:lstStyle/>
          <a:p>
            <a:pPr>
              <a:lnSpc>
                <a:spcPct val="90000"/>
              </a:lnSpc>
              <a:defRPr/>
            </a:pPr>
            <a:r>
              <a:rPr lang="tr-TR" sz="3600" b="1" dirty="0">
                <a:solidFill>
                  <a:schemeClr val="tx2"/>
                </a:solidFill>
                <a:latin typeface="Times New Roman" pitchFamily="18" charset="0"/>
                <a:cs typeface="Times New Roman" pitchFamily="18" charset="0"/>
              </a:rPr>
              <a:t>Ç-Para ve Bankacılık</a:t>
            </a:r>
            <a:endParaRPr lang="tr-TR" sz="3600" dirty="0">
              <a:solidFill>
                <a:schemeClr val="tx2"/>
              </a:solidFill>
              <a:latin typeface="Courier New" pitchFamily="49" charset="0"/>
              <a:cs typeface="Times New Roman" pitchFamily="18" charset="0"/>
            </a:endParaRPr>
          </a:p>
          <a:p>
            <a:pPr>
              <a:lnSpc>
                <a:spcPct val="150000"/>
              </a:lnSpc>
              <a:defRPr/>
            </a:pPr>
            <a:r>
              <a:rPr lang="tr-TR" sz="3600" b="1" dirty="0">
                <a:cs typeface="Times New Roman" pitchFamily="18" charset="0"/>
              </a:rPr>
              <a:t> </a:t>
            </a:r>
            <a:r>
              <a:rPr lang="tr-TR" sz="2800" dirty="0">
                <a:cs typeface="Times New Roman" pitchFamily="18" charset="0"/>
              </a:rPr>
              <a:t>Tanzimat ile birlikte</a:t>
            </a:r>
            <a:r>
              <a:rPr lang="tr-TR" sz="2800" dirty="0" smtClean="0">
                <a:cs typeface="Times New Roman" pitchFamily="18" charset="0"/>
              </a:rPr>
              <a:t>, getirilen </a:t>
            </a:r>
            <a:r>
              <a:rPr lang="tr-TR" sz="2800" dirty="0">
                <a:cs typeface="Times New Roman" pitchFamily="18" charset="0"/>
              </a:rPr>
              <a:t>önemli yeniliklerden birisi kredi konusunda sarraf geleneğinden bankacılığa </a:t>
            </a:r>
            <a:r>
              <a:rPr lang="tr-TR" sz="2800" dirty="0" smtClean="0">
                <a:cs typeface="Times New Roman" pitchFamily="18" charset="0"/>
              </a:rPr>
              <a:t>geçiştir</a:t>
            </a:r>
            <a:r>
              <a:rPr lang="tr-TR" sz="2800" dirty="0">
                <a:cs typeface="Times New Roman" pitchFamily="18" charset="0"/>
              </a:rPr>
              <a:t>. İstanbul’da ilk banka </a:t>
            </a:r>
            <a:r>
              <a:rPr lang="tr-TR" sz="2800" dirty="0">
                <a:solidFill>
                  <a:srgbClr val="FFFF00"/>
                </a:solidFill>
                <a:cs typeface="Times New Roman" pitchFamily="18" charset="0"/>
              </a:rPr>
              <a:t>1847’de Bank-ı </a:t>
            </a:r>
            <a:r>
              <a:rPr lang="tr-TR" sz="2800" dirty="0" err="1">
                <a:solidFill>
                  <a:srgbClr val="FFFF00"/>
                </a:solidFill>
                <a:cs typeface="Times New Roman" pitchFamily="18" charset="0"/>
              </a:rPr>
              <a:t>Dersaadet</a:t>
            </a:r>
            <a:r>
              <a:rPr lang="tr-TR" sz="2800" dirty="0">
                <a:cs typeface="Times New Roman" pitchFamily="18" charset="0"/>
              </a:rPr>
              <a:t> adıyla açıldı. </a:t>
            </a:r>
            <a:r>
              <a:rPr lang="tr-TR" sz="2800" dirty="0">
                <a:solidFill>
                  <a:srgbClr val="FFFF00"/>
                </a:solidFill>
                <a:cs typeface="Times New Roman" pitchFamily="18" charset="0"/>
              </a:rPr>
              <a:t>1856 yılında İngilizler </a:t>
            </a:r>
            <a:r>
              <a:rPr lang="tr-TR" sz="2800" dirty="0">
                <a:cs typeface="Times New Roman" pitchFamily="18" charset="0"/>
              </a:rPr>
              <a:t>tarafından </a:t>
            </a:r>
            <a:r>
              <a:rPr lang="tr-TR" sz="2800" dirty="0">
                <a:solidFill>
                  <a:srgbClr val="FFFF00"/>
                </a:solidFill>
                <a:cs typeface="Times New Roman" pitchFamily="18" charset="0"/>
              </a:rPr>
              <a:t>Bank-ı </a:t>
            </a:r>
            <a:r>
              <a:rPr lang="tr-TR" sz="2800" dirty="0" smtClean="0">
                <a:solidFill>
                  <a:srgbClr val="FFFF00"/>
                </a:solidFill>
                <a:cs typeface="Times New Roman" pitchFamily="18" charset="0"/>
              </a:rPr>
              <a:t>Osmani-i </a:t>
            </a:r>
            <a:r>
              <a:rPr lang="tr-TR" sz="2800" dirty="0">
                <a:solidFill>
                  <a:srgbClr val="FFFF00"/>
                </a:solidFill>
                <a:cs typeface="Times New Roman" pitchFamily="18" charset="0"/>
              </a:rPr>
              <a:t>Şahane </a:t>
            </a:r>
            <a:r>
              <a:rPr lang="tr-TR" sz="2800" dirty="0">
                <a:cs typeface="Times New Roman" pitchFamily="18" charset="0"/>
              </a:rPr>
              <a:t>açıldı. </a:t>
            </a:r>
            <a:r>
              <a:rPr lang="tr-TR" sz="2800" dirty="0">
                <a:solidFill>
                  <a:srgbClr val="FFFF00"/>
                </a:solidFill>
                <a:cs typeface="Times New Roman" pitchFamily="18" charset="0"/>
              </a:rPr>
              <a:t>Mithat Paşa’nın</a:t>
            </a:r>
            <a:r>
              <a:rPr lang="tr-TR" sz="2800" dirty="0">
                <a:cs typeface="Times New Roman" pitchFamily="18" charset="0"/>
              </a:rPr>
              <a:t> kurduğu memleket sandıkları da </a:t>
            </a:r>
            <a:r>
              <a:rPr lang="tr-TR" sz="2800" dirty="0" smtClean="0">
                <a:cs typeface="Times New Roman" pitchFamily="18" charset="0"/>
              </a:rPr>
              <a:t>zamanla </a:t>
            </a:r>
            <a:r>
              <a:rPr lang="tr-TR" sz="2800" dirty="0">
                <a:solidFill>
                  <a:srgbClr val="FFFF00"/>
                </a:solidFill>
                <a:cs typeface="Times New Roman" pitchFamily="18" charset="0"/>
              </a:rPr>
              <a:t>Ziraat Bankası’na </a:t>
            </a:r>
            <a:r>
              <a:rPr lang="tr-TR" sz="2800" dirty="0" smtClean="0">
                <a:cs typeface="Times New Roman" pitchFamily="18" charset="0"/>
              </a:rPr>
              <a:t>dönüştürülmüştür</a:t>
            </a:r>
            <a:r>
              <a:rPr lang="tr-TR" sz="2800" dirty="0" smtClean="0"/>
              <a:t> </a:t>
            </a:r>
            <a:endParaRPr lang="tr-TR" sz="2800" dirty="0"/>
          </a:p>
        </p:txBody>
      </p:sp>
    </p:spTree>
    <p:extLst>
      <p:ext uri="{BB962C8B-B14F-4D97-AF65-F5344CB8AC3E}">
        <p14:creationId xmlns:p14="http://schemas.microsoft.com/office/powerpoint/2010/main" val="30100237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animEffect transition="in" filter="box(out)">
                                      <p:cBhvr>
                                        <p:cTn id="7" dur="500"/>
                                        <p:tgtEl>
                                          <p:spTgt spid="5089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8931">
                                            <p:txEl>
                                              <p:pRg st="1" end="1"/>
                                            </p:txEl>
                                          </p:spTgt>
                                        </p:tgtEl>
                                        <p:attrNameLst>
                                          <p:attrName>style.visibility</p:attrName>
                                        </p:attrNameLst>
                                      </p:cBhvr>
                                      <p:to>
                                        <p:strVal val="visible"/>
                                      </p:to>
                                    </p:set>
                                    <p:animEffect transition="in" filter="box(out)">
                                      <p:cBhvr>
                                        <p:cTn id="12" dur="500"/>
                                        <p:tgtEl>
                                          <p:spTgt spid="5089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539750" y="188913"/>
            <a:ext cx="8375650" cy="1563687"/>
          </a:xfrm>
          <a:solidFill>
            <a:srgbClr val="0070C0"/>
          </a:solidFill>
        </p:spPr>
        <p:txBody>
          <a:bodyPr/>
          <a:lstStyle/>
          <a:p>
            <a:pPr>
              <a:defRPr/>
            </a:pPr>
            <a:r>
              <a:rPr lang="tr-TR" sz="3600" dirty="0">
                <a:latin typeface="Times New Roman" pitchFamily="18" charset="0"/>
                <a:cs typeface="Times New Roman" pitchFamily="18" charset="0"/>
              </a:rPr>
              <a:t>3-KAMU EKONOMİSİ</a:t>
            </a:r>
            <a:r>
              <a:rPr lang="tr-TR" sz="3600" dirty="0">
                <a:latin typeface="Courier New" pitchFamily="49" charset="0"/>
                <a:cs typeface="Times New Roman" pitchFamily="18" charset="0"/>
              </a:rPr>
              <a:t/>
            </a:r>
            <a:br>
              <a:rPr lang="tr-TR" sz="3600" dirty="0">
                <a:latin typeface="Courier New" pitchFamily="49" charset="0"/>
                <a:cs typeface="Times New Roman" pitchFamily="18" charset="0"/>
              </a:rPr>
            </a:br>
            <a:endParaRPr lang="tr-TR" sz="3600" dirty="0">
              <a:latin typeface="Courier New" pitchFamily="49" charset="0"/>
              <a:cs typeface="Times New Roman" pitchFamily="18" charset="0"/>
            </a:endParaRPr>
          </a:p>
        </p:txBody>
      </p:sp>
      <p:sp>
        <p:nvSpPr>
          <p:cNvPr id="509955" name="Rectangle 3"/>
          <p:cNvSpPr>
            <a:spLocks noGrp="1" noChangeArrowheads="1"/>
          </p:cNvSpPr>
          <p:nvPr>
            <p:ph type="body" idx="1"/>
          </p:nvPr>
        </p:nvSpPr>
        <p:spPr>
          <a:xfrm>
            <a:off x="533400" y="1268413"/>
            <a:ext cx="8382000" cy="5208587"/>
          </a:xfrm>
          <a:solidFill>
            <a:schemeClr val="bg2"/>
          </a:solidFill>
        </p:spPr>
        <p:txBody>
          <a:bodyPr/>
          <a:lstStyle/>
          <a:p>
            <a:pPr>
              <a:buFont typeface="Wingdings" panose="05000000000000000000" pitchFamily="2" charset="2"/>
              <a:buNone/>
              <a:defRPr/>
            </a:pPr>
            <a:endParaRPr lang="tr-TR" sz="3600" dirty="0">
              <a:latin typeface="Times New Roman" pitchFamily="18" charset="0"/>
            </a:endParaRPr>
          </a:p>
          <a:p>
            <a:pPr>
              <a:lnSpc>
                <a:spcPct val="150000"/>
              </a:lnSpc>
              <a:defRPr/>
            </a:pPr>
            <a:r>
              <a:rPr lang="tr-TR" sz="3600" dirty="0">
                <a:latin typeface="Times New Roman" pitchFamily="18" charset="0"/>
                <a:cs typeface="Times New Roman" pitchFamily="18" charset="0"/>
              </a:rPr>
              <a:t>Osmanlı Devleti’nde XVII. yüzyıldan iti</a:t>
            </a:r>
            <a:r>
              <a:rPr lang="tr-TR" sz="3600" dirty="0">
                <a:latin typeface="Times New Roman" pitchFamily="18" charset="0"/>
              </a:rPr>
              <a:t>-</a:t>
            </a:r>
            <a:r>
              <a:rPr lang="tr-TR" sz="3600" dirty="0" err="1">
                <a:latin typeface="Times New Roman" pitchFamily="18" charset="0"/>
                <a:cs typeface="Times New Roman" pitchFamily="18" charset="0"/>
              </a:rPr>
              <a:t>baren</a:t>
            </a:r>
            <a:r>
              <a:rPr lang="tr-TR" sz="3600" dirty="0">
                <a:latin typeface="Times New Roman" pitchFamily="18" charset="0"/>
                <a:cs typeface="Times New Roman" pitchFamily="18" charset="0"/>
              </a:rPr>
              <a:t> klasik sistemlerin değişmesi</a:t>
            </a:r>
            <a:r>
              <a:rPr lang="tr-TR" sz="3600" dirty="0" smtClean="0">
                <a:latin typeface="Times New Roman" pitchFamily="18" charset="0"/>
                <a:cs typeface="Times New Roman" pitchFamily="18" charset="0"/>
              </a:rPr>
              <a:t>, gelir-gider </a:t>
            </a:r>
            <a:r>
              <a:rPr lang="tr-TR" sz="3600" dirty="0">
                <a:latin typeface="Times New Roman" pitchFamily="18" charset="0"/>
                <a:cs typeface="Times New Roman" pitchFamily="18" charset="0"/>
              </a:rPr>
              <a:t>dengesini de olumsuz yönde etkile</a:t>
            </a:r>
            <a:r>
              <a:rPr lang="tr-TR" sz="3600" dirty="0">
                <a:latin typeface="Times New Roman" pitchFamily="18" charset="0"/>
              </a:rPr>
              <a:t>-</a:t>
            </a:r>
            <a:r>
              <a:rPr lang="tr-TR" sz="3600" dirty="0" err="1">
                <a:latin typeface="Times New Roman" pitchFamily="18" charset="0"/>
                <a:cs typeface="Times New Roman" pitchFamily="18" charset="0"/>
              </a:rPr>
              <a:t>miştir</a:t>
            </a:r>
            <a:r>
              <a:rPr lang="tr-TR" sz="3600" dirty="0">
                <a:latin typeface="Times New Roman" pitchFamily="18" charset="0"/>
                <a:cs typeface="Times New Roman" pitchFamily="18" charset="0"/>
              </a:rPr>
              <a:t>. Bunda iç etkenlerin yanında </a:t>
            </a:r>
            <a:r>
              <a:rPr lang="tr-TR" sz="3600" dirty="0" err="1">
                <a:latin typeface="Times New Roman" pitchFamily="18" charset="0"/>
                <a:cs typeface="Times New Roman" pitchFamily="18" charset="0"/>
              </a:rPr>
              <a:t>bilhas</a:t>
            </a:r>
            <a:r>
              <a:rPr lang="tr-TR" sz="3600" dirty="0" err="1">
                <a:latin typeface="Times New Roman" pitchFamily="18" charset="0"/>
              </a:rPr>
              <a:t>-</a:t>
            </a:r>
            <a:r>
              <a:rPr lang="tr-TR" sz="3600" dirty="0" err="1">
                <a:latin typeface="Times New Roman" pitchFamily="18" charset="0"/>
                <a:cs typeface="Times New Roman" pitchFamily="18" charset="0"/>
              </a:rPr>
              <a:t>sa</a:t>
            </a:r>
            <a:r>
              <a:rPr lang="tr-TR" sz="3600" dirty="0">
                <a:latin typeface="Times New Roman" pitchFamily="18" charset="0"/>
                <a:cs typeface="Times New Roman" pitchFamily="18" charset="0"/>
              </a:rPr>
              <a:t> dış etkenler etkili olmuştur.</a:t>
            </a:r>
            <a:endParaRPr lang="tr-TR" sz="3600"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3956620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9955">
                                            <p:txEl>
                                              <p:pRg st="1" end="1"/>
                                            </p:txEl>
                                          </p:spTgt>
                                        </p:tgtEl>
                                        <p:attrNameLst>
                                          <p:attrName>style.visibility</p:attrName>
                                        </p:attrNameLst>
                                      </p:cBhvr>
                                      <p:to>
                                        <p:strVal val="visible"/>
                                      </p:to>
                                    </p:set>
                                    <p:animEffect transition="in" filter="box(out)">
                                      <p:cBhvr>
                                        <p:cTn id="7" dur="500"/>
                                        <p:tgtEl>
                                          <p:spTgt spid="509955">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762000" y="228600"/>
            <a:ext cx="8153400" cy="990600"/>
          </a:xfrm>
        </p:spPr>
        <p:txBody>
          <a:bodyPr/>
          <a:lstStyle/>
          <a:p>
            <a:pPr>
              <a:defRPr/>
            </a:pPr>
            <a:r>
              <a:rPr lang="tr-TR" sz="3600">
                <a:latin typeface="Times New Roman" pitchFamily="18" charset="0"/>
                <a:cs typeface="Times New Roman" pitchFamily="18" charset="0"/>
              </a:rPr>
              <a:t>a-Bütçe</a:t>
            </a:r>
            <a:r>
              <a:rPr lang="tr-TR" sz="3600">
                <a:latin typeface="Times New Roman" pitchFamily="18" charset="0"/>
              </a:rPr>
              <a:t/>
            </a:r>
            <a:br>
              <a:rPr lang="tr-TR" sz="3600">
                <a:latin typeface="Times New Roman" pitchFamily="18" charset="0"/>
              </a:rPr>
            </a:br>
            <a:endParaRPr lang="tr-TR" sz="3600">
              <a:latin typeface="Times New Roman" pitchFamily="18" charset="0"/>
            </a:endParaRPr>
          </a:p>
        </p:txBody>
      </p:sp>
      <p:sp>
        <p:nvSpPr>
          <p:cNvPr id="510979" name="Rectangle 3"/>
          <p:cNvSpPr>
            <a:spLocks noGrp="1" noChangeArrowheads="1"/>
          </p:cNvSpPr>
          <p:nvPr>
            <p:ph type="body" idx="1"/>
          </p:nvPr>
        </p:nvSpPr>
        <p:spPr>
          <a:xfrm>
            <a:off x="304800" y="990600"/>
            <a:ext cx="8610600" cy="5410200"/>
          </a:xfrm>
          <a:solidFill>
            <a:schemeClr val="bg2"/>
          </a:solidFill>
        </p:spPr>
        <p:txBody>
          <a:bodyPr/>
          <a:lstStyle/>
          <a:p>
            <a:pPr>
              <a:lnSpc>
                <a:spcPct val="150000"/>
              </a:lnSpc>
              <a:defRPr/>
            </a:pPr>
            <a:r>
              <a:rPr lang="tr-TR" sz="2400" dirty="0" smtClean="0">
                <a:latin typeface="Times New Roman" pitchFamily="18" charset="0"/>
                <a:cs typeface="Times New Roman" pitchFamily="18" charset="0"/>
              </a:rPr>
              <a:t>     </a:t>
            </a:r>
            <a:r>
              <a:rPr lang="tr-TR" sz="2400" dirty="0" smtClean="0">
                <a:solidFill>
                  <a:srgbClr val="FFFF00"/>
                </a:solidFill>
                <a:latin typeface="Times New Roman" pitchFamily="18" charset="0"/>
                <a:cs typeface="Times New Roman" pitchFamily="18" charset="0"/>
              </a:rPr>
              <a:t>Tımar </a:t>
            </a:r>
            <a:r>
              <a:rPr lang="tr-TR" sz="2400" dirty="0">
                <a:solidFill>
                  <a:srgbClr val="FFFF00"/>
                </a:solidFill>
                <a:latin typeface="Times New Roman" pitchFamily="18" charset="0"/>
                <a:cs typeface="Times New Roman" pitchFamily="18" charset="0"/>
              </a:rPr>
              <a:t>sisteminin bozulmasıyla</a:t>
            </a:r>
            <a:r>
              <a:rPr lang="tr-TR" sz="2400" dirty="0">
                <a:latin typeface="Times New Roman" pitchFamily="18" charset="0"/>
                <a:cs typeface="Times New Roman" pitchFamily="18" charset="0"/>
              </a:rPr>
              <a:t>, "Dirlik </a:t>
            </a:r>
            <a:r>
              <a:rPr lang="tr-TR" sz="2400" dirty="0" smtClean="0">
                <a:latin typeface="Times New Roman" pitchFamily="18" charset="0"/>
                <a:cs typeface="Times New Roman" pitchFamily="18" charset="0"/>
              </a:rPr>
              <a:t>topraklar</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MİRî</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MUKATAA'ya</a:t>
            </a:r>
            <a:r>
              <a:rPr lang="tr-TR" sz="2400" dirty="0">
                <a:latin typeface="Times New Roman" pitchFamily="18" charset="0"/>
                <a:cs typeface="Times New Roman" pitchFamily="18" charset="0"/>
              </a:rPr>
              <a:t> çevrilerek, yani </a:t>
            </a:r>
            <a:r>
              <a:rPr lang="tr-TR" sz="2400" dirty="0" smtClean="0">
                <a:latin typeface="Times New Roman" pitchFamily="18" charset="0"/>
                <a:cs typeface="Times New Roman" pitchFamily="18" charset="0"/>
              </a:rPr>
              <a:t>gelirleri </a:t>
            </a:r>
            <a:r>
              <a:rPr lang="tr-TR" sz="2400" dirty="0">
                <a:latin typeface="Times New Roman" pitchFamily="18" charset="0"/>
                <a:cs typeface="Times New Roman" pitchFamily="18" charset="0"/>
              </a:rPr>
              <a:t>hazineye devredilerek, peşin alınan bir bedel karşılığı üç yıllığına </a:t>
            </a:r>
            <a:r>
              <a:rPr lang="tr-TR" sz="2400" dirty="0">
                <a:solidFill>
                  <a:srgbClr val="FFFF00"/>
                </a:solidFill>
                <a:latin typeface="Times New Roman" pitchFamily="18" charset="0"/>
                <a:cs typeface="Times New Roman" pitchFamily="18" charset="0"/>
              </a:rPr>
              <a:t>"</a:t>
            </a:r>
            <a:r>
              <a:rPr lang="tr-TR" sz="2400" dirty="0" err="1">
                <a:solidFill>
                  <a:srgbClr val="FFFF00"/>
                </a:solidFill>
                <a:latin typeface="Times New Roman" pitchFamily="18" charset="0"/>
                <a:cs typeface="Times New Roman" pitchFamily="18" charset="0"/>
              </a:rPr>
              <a:t>İltizam"a</a:t>
            </a:r>
            <a:r>
              <a:rPr lang="tr-TR" sz="2400" dirty="0">
                <a:solidFill>
                  <a:srgbClr val="FFFF00"/>
                </a:solidFill>
                <a:latin typeface="Times New Roman" pitchFamily="18" charset="0"/>
                <a:cs typeface="Times New Roman" pitchFamily="18" charset="0"/>
              </a:rPr>
              <a:t> </a:t>
            </a:r>
            <a:r>
              <a:rPr lang="tr-TR" sz="2400" dirty="0">
                <a:latin typeface="Times New Roman" pitchFamily="18" charset="0"/>
                <a:cs typeface="Times New Roman" pitchFamily="18" charset="0"/>
              </a:rPr>
              <a:t>verilmeye baş</a:t>
            </a:r>
            <a:r>
              <a:rPr lang="tr-TR" sz="2400" dirty="0">
                <a:latin typeface="Times New Roman" pitchFamily="18" charset="0"/>
              </a:rPr>
              <a:t>-</a:t>
            </a:r>
            <a:r>
              <a:rPr lang="tr-TR" sz="2400" dirty="0">
                <a:latin typeface="Times New Roman" pitchFamily="18" charset="0"/>
                <a:cs typeface="Times New Roman" pitchFamily="18" charset="0"/>
              </a:rPr>
              <a:t>landı</a:t>
            </a:r>
            <a:r>
              <a:rPr lang="tr-TR" sz="2400" dirty="0">
                <a:solidFill>
                  <a:srgbClr val="FFFF00"/>
                </a:solidFill>
                <a:latin typeface="Times New Roman" pitchFamily="18" charset="0"/>
                <a:cs typeface="Times New Roman" pitchFamily="18" charset="0"/>
              </a:rPr>
              <a:t>. Fakat daha önce Tımar sistemi ile görülen hizmetler</a:t>
            </a:r>
            <a:r>
              <a:rPr lang="tr-TR" sz="2400" dirty="0" smtClean="0">
                <a:solidFill>
                  <a:srgbClr val="FFFF00"/>
                </a:solidFill>
                <a:latin typeface="Times New Roman" pitchFamily="18" charset="0"/>
                <a:cs typeface="Times New Roman" pitchFamily="18" charset="0"/>
              </a:rPr>
              <a:t>, hazineden </a:t>
            </a:r>
            <a:r>
              <a:rPr lang="tr-TR" sz="2400" dirty="0">
                <a:solidFill>
                  <a:srgbClr val="FFFF00"/>
                </a:solidFill>
                <a:latin typeface="Times New Roman" pitchFamily="18" charset="0"/>
                <a:cs typeface="Times New Roman" pitchFamily="18" charset="0"/>
              </a:rPr>
              <a:t>alınan paralarla görülmeye başlanmıştır.</a:t>
            </a:r>
            <a:endParaRPr lang="tr-TR" sz="2400" dirty="0">
              <a:solidFill>
                <a:srgbClr val="FFFF00"/>
              </a:solidFill>
              <a:latin typeface="Courier New" pitchFamily="49" charset="0"/>
              <a:cs typeface="Times New Roman" pitchFamily="18" charset="0"/>
            </a:endParaRPr>
          </a:p>
          <a:p>
            <a:pPr>
              <a:lnSpc>
                <a:spcPct val="150000"/>
              </a:lnSpc>
              <a:defRPr/>
            </a:pPr>
            <a:r>
              <a:rPr lang="tr-TR" sz="2400" b="1" dirty="0">
                <a:solidFill>
                  <a:schemeClr val="tx2"/>
                </a:solidFill>
                <a:latin typeface="Times New Roman" pitchFamily="18" charset="0"/>
                <a:cs typeface="Times New Roman" pitchFamily="18" charset="0"/>
              </a:rPr>
              <a:t>NOT:</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Mültezîm</a:t>
            </a:r>
            <a:r>
              <a:rPr lang="tr-TR" sz="2400" dirty="0">
                <a:latin typeface="Times New Roman" pitchFamily="18" charset="0"/>
                <a:cs typeface="Times New Roman" pitchFamily="18" charset="0"/>
              </a:rPr>
              <a:t> denen iltizam sahipleri daha fazla vergi toplamak için halka baskı </a:t>
            </a:r>
            <a:r>
              <a:rPr lang="tr-TR" sz="2400" dirty="0" smtClean="0">
                <a:latin typeface="Times New Roman" pitchFamily="18" charset="0"/>
                <a:cs typeface="Times New Roman" pitchFamily="18" charset="0"/>
              </a:rPr>
              <a:t>yapmışlardır</a:t>
            </a:r>
            <a:r>
              <a:rPr lang="tr-TR" sz="2400" dirty="0">
                <a:latin typeface="Times New Roman" pitchFamily="18" charset="0"/>
                <a:cs typeface="Times New Roman" pitchFamily="18" charset="0"/>
              </a:rPr>
              <a:t>. Bu durum </a:t>
            </a:r>
            <a:r>
              <a:rPr lang="tr-TR" sz="2400" dirty="0">
                <a:solidFill>
                  <a:srgbClr val="FFFF00"/>
                </a:solidFill>
                <a:latin typeface="Times New Roman" pitchFamily="18" charset="0"/>
                <a:cs typeface="Times New Roman" pitchFamily="18" charset="0"/>
              </a:rPr>
              <a:t>"Celali isyanlarına"</a:t>
            </a:r>
            <a:r>
              <a:rPr lang="tr-TR" sz="2400" dirty="0">
                <a:latin typeface="Times New Roman" pitchFamily="18" charset="0"/>
                <a:cs typeface="Times New Roman" pitchFamily="18" charset="0"/>
              </a:rPr>
              <a:t> veya </a:t>
            </a:r>
            <a:r>
              <a:rPr lang="tr-TR" sz="2400" dirty="0" smtClean="0">
                <a:latin typeface="Times New Roman" pitchFamily="18" charset="0"/>
                <a:cs typeface="Times New Roman" pitchFamily="18" charset="0"/>
              </a:rPr>
              <a:t>vergisini </a:t>
            </a:r>
            <a:r>
              <a:rPr lang="tr-TR" sz="2400" dirty="0">
                <a:latin typeface="Times New Roman" pitchFamily="18" charset="0"/>
                <a:cs typeface="Times New Roman" pitchFamily="18" charset="0"/>
              </a:rPr>
              <a:t>ödeyemeyen köylünün toprağını terk ederek </a:t>
            </a:r>
            <a:r>
              <a:rPr lang="tr-TR" sz="2400" dirty="0">
                <a:solidFill>
                  <a:srgbClr val="FFFF00"/>
                </a:solidFill>
                <a:latin typeface="Times New Roman" pitchFamily="18" charset="0"/>
                <a:cs typeface="Times New Roman" pitchFamily="18" charset="0"/>
              </a:rPr>
              <a:t>büyük şehirlere göç etmesine neden </a:t>
            </a:r>
            <a:r>
              <a:rPr lang="tr-TR" sz="2400" dirty="0">
                <a:latin typeface="Times New Roman" pitchFamily="18" charset="0"/>
                <a:cs typeface="Times New Roman" pitchFamily="18" charset="0"/>
              </a:rPr>
              <a:t>olmuştur.</a:t>
            </a:r>
            <a:endParaRPr lang="tr-TR" sz="2400" dirty="0">
              <a:latin typeface="Courier New" pitchFamily="49" charset="0"/>
              <a:cs typeface="Times New Roman" pitchFamily="18" charset="0"/>
            </a:endParaRPr>
          </a:p>
          <a:p>
            <a:pPr>
              <a:lnSpc>
                <a:spcPct val="90000"/>
              </a:lnSpc>
              <a:buFont typeface="Wingdings" panose="05000000000000000000" pitchFamily="2" charset="2"/>
              <a:buNone/>
              <a:defRPr/>
            </a:pPr>
            <a:endParaRPr lang="tr-TR" dirty="0"/>
          </a:p>
        </p:txBody>
      </p:sp>
    </p:spTree>
    <p:extLst>
      <p:ext uri="{BB962C8B-B14F-4D97-AF65-F5344CB8AC3E}">
        <p14:creationId xmlns:p14="http://schemas.microsoft.com/office/powerpoint/2010/main" val="1572048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animEffect transition="in" filter="box(out)">
                                      <p:cBhvr>
                                        <p:cTn id="7" dur="500"/>
                                        <p:tgtEl>
                                          <p:spTgt spid="5109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0979">
                                            <p:txEl>
                                              <p:pRg st="1" end="1"/>
                                            </p:txEl>
                                          </p:spTgt>
                                        </p:tgtEl>
                                        <p:attrNameLst>
                                          <p:attrName>style.visibility</p:attrName>
                                        </p:attrNameLst>
                                      </p:cBhvr>
                                      <p:to>
                                        <p:strVal val="visible"/>
                                      </p:to>
                                    </p:set>
                                    <p:animEffect transition="in" filter="box(out)">
                                      <p:cBhvr>
                                        <p:cTn id="12" dur="500"/>
                                        <p:tgtEl>
                                          <p:spTgt spid="5109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3" name="Rectangle 3"/>
          <p:cNvSpPr>
            <a:spLocks noGrp="1" noChangeArrowheads="1"/>
          </p:cNvSpPr>
          <p:nvPr>
            <p:ph type="body" idx="1"/>
          </p:nvPr>
        </p:nvSpPr>
        <p:spPr>
          <a:xfrm>
            <a:off x="457200" y="620713"/>
            <a:ext cx="8458200" cy="5475287"/>
          </a:xfrm>
          <a:solidFill>
            <a:schemeClr val="bg2"/>
          </a:solidFill>
        </p:spPr>
        <p:txBody>
          <a:bodyPr/>
          <a:lstStyle/>
          <a:p>
            <a:pPr>
              <a:lnSpc>
                <a:spcPct val="150000"/>
              </a:lnSpc>
              <a:spcBef>
                <a:spcPts val="0"/>
              </a:spcBef>
              <a:defRPr/>
            </a:pPr>
            <a:r>
              <a:rPr lang="tr-TR" sz="2800" dirty="0">
                <a:latin typeface="Times New Roman" pitchFamily="18" charset="0"/>
                <a:cs typeface="Times New Roman" pitchFamily="18" charset="0"/>
              </a:rPr>
              <a:t>Devletin artan masraflarının karşılanması için Mukataalar </a:t>
            </a:r>
            <a:r>
              <a:rPr lang="tr-TR" sz="2800" dirty="0" err="1">
                <a:latin typeface="Times New Roman" pitchFamily="18" charset="0"/>
                <a:cs typeface="Times New Roman" pitchFamily="18" charset="0"/>
              </a:rPr>
              <a:t>mültezîmlere</a:t>
            </a:r>
            <a:r>
              <a:rPr lang="tr-TR" sz="2800" dirty="0">
                <a:latin typeface="Times New Roman" pitchFamily="18" charset="0"/>
                <a:cs typeface="Times New Roman" pitchFamily="18" charset="0"/>
              </a:rPr>
              <a:t> üç yıllık </a:t>
            </a:r>
            <a:r>
              <a:rPr lang="tr-TR" sz="2800" dirty="0" smtClean="0">
                <a:latin typeface="Times New Roman" pitchFamily="18" charset="0"/>
                <a:cs typeface="Times New Roman" pitchFamily="18" charset="0"/>
              </a:rPr>
              <a:t>dönemler </a:t>
            </a:r>
            <a:r>
              <a:rPr lang="tr-TR" sz="2800" dirty="0">
                <a:latin typeface="Times New Roman" pitchFamily="18" charset="0"/>
                <a:cs typeface="Times New Roman" pitchFamily="18" charset="0"/>
              </a:rPr>
              <a:t>için değil, ömür boyu verilmeye başlandı. Bu sisteme MALİKANE </a:t>
            </a:r>
            <a:r>
              <a:rPr lang="tr-TR" sz="2800" dirty="0" smtClean="0">
                <a:latin typeface="Times New Roman" pitchFamily="18" charset="0"/>
                <a:cs typeface="Times New Roman" pitchFamily="18" charset="0"/>
              </a:rPr>
              <a:t>USULÜ </a:t>
            </a:r>
            <a:r>
              <a:rPr lang="tr-TR" sz="2800" dirty="0">
                <a:latin typeface="Times New Roman" pitchFamily="18" charset="0"/>
                <a:cs typeface="Times New Roman" pitchFamily="18" charset="0"/>
              </a:rPr>
              <a:t>denilir. (1695'te)</a:t>
            </a:r>
            <a:r>
              <a:rPr lang="tr-TR" sz="2800" dirty="0">
                <a:latin typeface="Times New Roman" pitchFamily="18" charset="0"/>
              </a:rPr>
              <a:t>.</a:t>
            </a:r>
            <a:r>
              <a:rPr lang="tr-TR" sz="2800" dirty="0">
                <a:latin typeface="Times New Roman" pitchFamily="18" charset="0"/>
                <a:cs typeface="Times New Roman" pitchFamily="18" charset="0"/>
              </a:rPr>
              <a:t>"Malikane usulüyle" sağlanan gelirlerde yetmeyince, bu defa Mukataaların yıllık kârları paylara </a:t>
            </a:r>
            <a:r>
              <a:rPr lang="tr-TR" sz="2800" dirty="0" smtClean="0">
                <a:latin typeface="Times New Roman" pitchFamily="18" charset="0"/>
                <a:cs typeface="Times New Roman" pitchFamily="18" charset="0"/>
              </a:rPr>
              <a:t>ayrılarak </a:t>
            </a:r>
            <a:r>
              <a:rPr lang="tr-TR" sz="2800" dirty="0">
                <a:latin typeface="Times New Roman" pitchFamily="18" charset="0"/>
                <a:cs typeface="Times New Roman" pitchFamily="18" charset="0"/>
              </a:rPr>
              <a:t>satılmaya başladı. Bu usule de </a:t>
            </a:r>
            <a:r>
              <a:rPr lang="tr-TR" sz="2800" dirty="0" smtClean="0">
                <a:latin typeface="Times New Roman" pitchFamily="18" charset="0"/>
                <a:cs typeface="Times New Roman" pitchFamily="18" charset="0"/>
              </a:rPr>
              <a:t>ESHAM </a:t>
            </a:r>
            <a:r>
              <a:rPr lang="tr-TR" sz="2800" dirty="0">
                <a:latin typeface="Times New Roman" pitchFamily="18" charset="0"/>
                <a:cs typeface="Times New Roman" pitchFamily="18" charset="0"/>
              </a:rPr>
              <a:t>USULÜ denilmiştir. (1775)</a:t>
            </a:r>
            <a:endParaRPr lang="tr-TR" sz="2800"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3708990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Effect transition="in" filter="box(out)">
                                      <p:cBhvr>
                                        <p:cTn id="7" dur="500"/>
                                        <p:tgtEl>
                                          <p:spTgt spid="5120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027" name="Rectangle 3"/>
          <p:cNvSpPr>
            <a:spLocks noGrp="1" noChangeArrowheads="1"/>
          </p:cNvSpPr>
          <p:nvPr>
            <p:ph type="body" idx="1"/>
          </p:nvPr>
        </p:nvSpPr>
        <p:spPr>
          <a:xfrm>
            <a:off x="457200" y="914400"/>
            <a:ext cx="8458200" cy="5181600"/>
          </a:xfrm>
          <a:solidFill>
            <a:schemeClr val="bg2"/>
          </a:solidFill>
        </p:spPr>
        <p:txBody>
          <a:bodyPr/>
          <a:lstStyle/>
          <a:p>
            <a:pPr>
              <a:lnSpc>
                <a:spcPct val="150000"/>
              </a:lnSpc>
              <a:defRPr/>
            </a:pPr>
            <a:r>
              <a:rPr lang="tr-TR" sz="3600" dirty="0">
                <a:latin typeface="Times New Roman" pitchFamily="18" charset="0"/>
                <a:cs typeface="Times New Roman" pitchFamily="18" charset="0"/>
              </a:rPr>
              <a:t> </a:t>
            </a:r>
            <a:r>
              <a:rPr lang="tr-TR" dirty="0">
                <a:latin typeface="Times New Roman" pitchFamily="18" charset="0"/>
                <a:cs typeface="Times New Roman" pitchFamily="18" charset="0"/>
              </a:rPr>
              <a:t>Tımar ve </a:t>
            </a:r>
            <a:r>
              <a:rPr lang="tr-TR" dirty="0" err="1">
                <a:latin typeface="Times New Roman" pitchFamily="18" charset="0"/>
                <a:cs typeface="Times New Roman" pitchFamily="18" charset="0"/>
              </a:rPr>
              <a:t>zeâmet</a:t>
            </a:r>
            <a:r>
              <a:rPr lang="tr-TR" dirty="0">
                <a:latin typeface="Times New Roman" pitchFamily="18" charset="0"/>
                <a:cs typeface="Times New Roman" pitchFamily="18" charset="0"/>
              </a:rPr>
              <a:t> sistemi </a:t>
            </a:r>
            <a:r>
              <a:rPr lang="tr-TR" dirty="0" err="1">
                <a:latin typeface="Times New Roman" pitchFamily="18" charset="0"/>
                <a:cs typeface="Times New Roman" pitchFamily="18" charset="0"/>
              </a:rPr>
              <a:t>II.Mahmut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za</a:t>
            </a:r>
            <a:r>
              <a:rPr lang="tr-TR" dirty="0" err="1">
                <a:latin typeface="Times New Roman" pitchFamily="18" charset="0"/>
              </a:rPr>
              <a:t>-</a:t>
            </a:r>
            <a:r>
              <a:rPr lang="tr-TR" dirty="0" err="1">
                <a:latin typeface="Times New Roman" pitchFamily="18" charset="0"/>
                <a:cs typeface="Times New Roman" pitchFamily="18" charset="0"/>
              </a:rPr>
              <a:t>manında</a:t>
            </a:r>
            <a:r>
              <a:rPr lang="tr-TR" dirty="0">
                <a:latin typeface="Times New Roman" pitchFamily="18" charset="0"/>
                <a:cs typeface="Times New Roman" pitchFamily="18" charset="0"/>
              </a:rPr>
              <a:t> kaldırılarak başta valiler olmak üzere devlet  memurları  maaşa </a:t>
            </a:r>
            <a:r>
              <a:rPr lang="tr-TR" dirty="0" smtClean="0">
                <a:latin typeface="Times New Roman" pitchFamily="18" charset="0"/>
                <a:cs typeface="Times New Roman" pitchFamily="18" charset="0"/>
              </a:rPr>
              <a:t>bağlanmıştır</a:t>
            </a:r>
            <a:r>
              <a:rPr lang="tr-TR" dirty="0">
                <a:latin typeface="Times New Roman" pitchFamily="18" charset="0"/>
                <a:cs typeface="Times New Roman" pitchFamily="18" charset="0"/>
              </a:rPr>
              <a:t>.</a:t>
            </a:r>
            <a:endParaRPr lang="tr-TR" dirty="0">
              <a:latin typeface="Courier New" pitchFamily="49" charset="0"/>
              <a:cs typeface="Times New Roman" pitchFamily="18" charset="0"/>
            </a:endParaRPr>
          </a:p>
          <a:p>
            <a:pPr>
              <a:lnSpc>
                <a:spcPct val="150000"/>
              </a:lnSpc>
              <a:defRPr/>
            </a:pPr>
            <a:r>
              <a:rPr lang="tr-TR" dirty="0">
                <a:latin typeface="Times New Roman" pitchFamily="18" charset="0"/>
                <a:cs typeface="Times New Roman" pitchFamily="18" charset="0"/>
              </a:rPr>
              <a:t> XVIII. Yüzyılın sonlarına doğru tek </a:t>
            </a:r>
            <a:r>
              <a:rPr lang="tr-TR" dirty="0" smtClean="0">
                <a:latin typeface="Times New Roman" pitchFamily="18" charset="0"/>
                <a:cs typeface="Times New Roman" pitchFamily="18" charset="0"/>
              </a:rPr>
              <a:t>hazine </a:t>
            </a:r>
            <a:r>
              <a:rPr lang="tr-TR" dirty="0">
                <a:latin typeface="Times New Roman" pitchFamily="18" charset="0"/>
                <a:cs typeface="Times New Roman" pitchFamily="18" charset="0"/>
              </a:rPr>
              <a:t>sisteminden çoklu hazine sistemine geçmiştir. (</a:t>
            </a:r>
            <a:r>
              <a:rPr lang="tr-TR" dirty="0" err="1">
                <a:latin typeface="Times New Roman" pitchFamily="18" charset="0"/>
                <a:cs typeface="Times New Roman" pitchFamily="18" charset="0"/>
              </a:rPr>
              <a:t>İrad</a:t>
            </a:r>
            <a:r>
              <a:rPr lang="tr-TR" dirty="0">
                <a:latin typeface="Times New Roman" pitchFamily="18" charset="0"/>
                <a:cs typeface="Times New Roman" pitchFamily="18" charset="0"/>
              </a:rPr>
              <a:t>-ı cedit</a:t>
            </a:r>
            <a:r>
              <a:rPr lang="tr-TR" dirty="0" smtClean="0">
                <a:latin typeface="Times New Roman" pitchFamily="18" charset="0"/>
                <a:cs typeface="Times New Roman" pitchFamily="18" charset="0"/>
              </a:rPr>
              <a:t>, Tersane, Darphane </a:t>
            </a:r>
            <a:r>
              <a:rPr lang="tr-TR" dirty="0">
                <a:latin typeface="Times New Roman" pitchFamily="18" charset="0"/>
                <a:cs typeface="Times New Roman" pitchFamily="18" charset="0"/>
              </a:rPr>
              <a:t>hazinesi gibi. ) </a:t>
            </a:r>
            <a:endParaRPr lang="tr-TR" dirty="0">
              <a:latin typeface="Courier New" pitchFamily="49" charset="0"/>
              <a:cs typeface="Times New Roman" pitchFamily="18" charset="0"/>
            </a:endParaRPr>
          </a:p>
          <a:p>
            <a:pPr>
              <a:lnSpc>
                <a:spcPct val="150000"/>
              </a:lnSpc>
              <a:buFont typeface="Wingdings" panose="05000000000000000000" pitchFamily="2" charset="2"/>
              <a:buNone/>
              <a:defRPr/>
            </a:pPr>
            <a:endParaRPr lang="tr-TR" dirty="0"/>
          </a:p>
          <a:p>
            <a:pPr>
              <a:defRPr/>
            </a:pPr>
            <a:endParaRPr lang="tr-TR" sz="3600" dirty="0"/>
          </a:p>
        </p:txBody>
      </p:sp>
    </p:spTree>
    <p:extLst>
      <p:ext uri="{BB962C8B-B14F-4D97-AF65-F5344CB8AC3E}">
        <p14:creationId xmlns:p14="http://schemas.microsoft.com/office/powerpoint/2010/main" val="557509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3027">
                                            <p:txEl>
                                              <p:pRg st="0" end="0"/>
                                            </p:txEl>
                                          </p:spTgt>
                                        </p:tgtEl>
                                        <p:attrNameLst>
                                          <p:attrName>style.visibility</p:attrName>
                                        </p:attrNameLst>
                                      </p:cBhvr>
                                      <p:to>
                                        <p:strVal val="visible"/>
                                      </p:to>
                                    </p:set>
                                    <p:animEffect transition="in" filter="box(out)">
                                      <p:cBhvr>
                                        <p:cTn id="7" dur="500"/>
                                        <p:tgtEl>
                                          <p:spTgt spid="5130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3027">
                                            <p:txEl>
                                              <p:pRg st="1" end="1"/>
                                            </p:txEl>
                                          </p:spTgt>
                                        </p:tgtEl>
                                        <p:attrNameLst>
                                          <p:attrName>style.visibility</p:attrName>
                                        </p:attrNameLst>
                                      </p:cBhvr>
                                      <p:to>
                                        <p:strVal val="visible"/>
                                      </p:to>
                                    </p:set>
                                    <p:animEffect transition="in" filter="box(out)">
                                      <p:cBhvr>
                                        <p:cTn id="12" dur="500"/>
                                        <p:tgtEl>
                                          <p:spTgt spid="51302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539750" y="304800"/>
            <a:ext cx="8375650" cy="990600"/>
          </a:xfrm>
          <a:solidFill>
            <a:srgbClr val="0070C0"/>
          </a:solidFill>
        </p:spPr>
        <p:txBody>
          <a:bodyPr/>
          <a:lstStyle/>
          <a:p>
            <a:pPr>
              <a:defRPr/>
            </a:pPr>
            <a:r>
              <a:rPr lang="tr-TR" sz="3600" dirty="0">
                <a:latin typeface="Times New Roman" pitchFamily="18" charset="0"/>
                <a:cs typeface="Times New Roman" pitchFamily="18" charset="0"/>
              </a:rPr>
              <a:t>b-Bütçe </a:t>
            </a:r>
            <a:r>
              <a:rPr lang="tr-TR" sz="3600" dirty="0" err="1">
                <a:latin typeface="Times New Roman" pitchFamily="18" charset="0"/>
                <a:cs typeface="Times New Roman" pitchFamily="18" charset="0"/>
              </a:rPr>
              <a:t>Açıkları:Borçlar</a:t>
            </a:r>
            <a:r>
              <a:rPr lang="tr-TR" sz="3600" dirty="0">
                <a:latin typeface="Courier New" pitchFamily="49" charset="0"/>
                <a:cs typeface="Times New Roman" pitchFamily="18" charset="0"/>
              </a:rPr>
              <a:t/>
            </a:r>
            <a:br>
              <a:rPr lang="tr-TR" sz="3600" dirty="0">
                <a:latin typeface="Courier New" pitchFamily="49" charset="0"/>
                <a:cs typeface="Times New Roman" pitchFamily="18" charset="0"/>
              </a:rPr>
            </a:br>
            <a:endParaRPr lang="tr-TR" sz="3600" dirty="0">
              <a:latin typeface="Courier New" pitchFamily="49" charset="0"/>
              <a:cs typeface="Times New Roman" pitchFamily="18" charset="0"/>
            </a:endParaRPr>
          </a:p>
        </p:txBody>
      </p:sp>
      <p:sp>
        <p:nvSpPr>
          <p:cNvPr id="514051" name="Rectangle 3"/>
          <p:cNvSpPr>
            <a:spLocks noGrp="1" noChangeArrowheads="1"/>
          </p:cNvSpPr>
          <p:nvPr>
            <p:ph type="body" idx="1"/>
          </p:nvPr>
        </p:nvSpPr>
        <p:spPr>
          <a:xfrm>
            <a:off x="533400" y="1268413"/>
            <a:ext cx="8382000" cy="5473700"/>
          </a:xfrm>
          <a:solidFill>
            <a:schemeClr val="bg2"/>
          </a:solidFill>
        </p:spPr>
        <p:txBody>
          <a:bodyPr/>
          <a:lstStyle/>
          <a:p>
            <a:pPr>
              <a:lnSpc>
                <a:spcPct val="150000"/>
              </a:lnSpc>
              <a:defRPr/>
            </a:pPr>
            <a:r>
              <a:rPr lang="tr-TR" sz="2400" b="1" dirty="0">
                <a:solidFill>
                  <a:schemeClr val="tx2"/>
                </a:solidFill>
                <a:latin typeface="Times New Roman" pitchFamily="18" charset="0"/>
                <a:cs typeface="Times New Roman" pitchFamily="18" charset="0"/>
              </a:rPr>
              <a:t>1-İç Borçlar</a:t>
            </a:r>
            <a:endParaRPr lang="tr-TR" sz="2400" dirty="0">
              <a:solidFill>
                <a:schemeClr val="tx2"/>
              </a:solidFill>
              <a:latin typeface="Courier New" pitchFamily="49" charset="0"/>
              <a:cs typeface="Times New Roman" pitchFamily="18" charset="0"/>
            </a:endParaRPr>
          </a:p>
          <a:p>
            <a:pPr>
              <a:lnSpc>
                <a:spcPct val="150000"/>
              </a:lnSpc>
              <a:defRPr/>
            </a:pPr>
            <a:r>
              <a:rPr lang="tr-TR" sz="2400" dirty="0">
                <a:latin typeface="Times New Roman" pitchFamily="18" charset="0"/>
                <a:cs typeface="Times New Roman" pitchFamily="18" charset="0"/>
              </a:rPr>
              <a:t>XVIII. yüzyıldan itibaren Osmanlı maliyesi açık vermeye başlamıştı. Başlangıçta devlet bunu iç hazineden istikraz</a:t>
            </a:r>
            <a:r>
              <a:rPr lang="tr-TR" sz="2400" dirty="0">
                <a:latin typeface="Times New Roman" pitchFamily="18" charset="0"/>
              </a:rPr>
              <a:t>l</a:t>
            </a:r>
            <a:r>
              <a:rPr lang="tr-TR" sz="2400" dirty="0">
                <a:latin typeface="Times New Roman" pitchFamily="18" charset="0"/>
                <a:cs typeface="Times New Roman" pitchFamily="18" charset="0"/>
              </a:rPr>
              <a:t>arla (borç alma ) halletmiştir. Ayrıca halka ek vergiler getirmiş,</a:t>
            </a:r>
            <a:r>
              <a:rPr lang="tr-TR" sz="2400" dirty="0">
                <a:latin typeface="Times New Roman" pitchFamily="18" charset="0"/>
              </a:rPr>
              <a:t> </a:t>
            </a:r>
            <a:r>
              <a:rPr lang="tr-TR" sz="2400" dirty="0">
                <a:latin typeface="Times New Roman" pitchFamily="18" charset="0"/>
                <a:cs typeface="Times New Roman" pitchFamily="18" charset="0"/>
              </a:rPr>
              <a:t>yeterli olmayınca </a:t>
            </a:r>
            <a:r>
              <a:rPr lang="tr-TR" sz="2400" dirty="0">
                <a:solidFill>
                  <a:srgbClr val="FFFF00"/>
                </a:solidFill>
                <a:latin typeface="Times New Roman" pitchFamily="18" charset="0"/>
                <a:cs typeface="Times New Roman" pitchFamily="18" charset="0"/>
              </a:rPr>
              <a:t>KAİME</a:t>
            </a:r>
            <a:r>
              <a:rPr lang="tr-TR" sz="2400" dirty="0">
                <a:latin typeface="Times New Roman" pitchFamily="18" charset="0"/>
                <a:cs typeface="Times New Roman" pitchFamily="18" charset="0"/>
              </a:rPr>
              <a:t> adı verilen hazine tahvillerini çıkarmıştı. Ancak XIX. Yüzyılda durum daha da ciddileşti. Devlet para </a:t>
            </a:r>
            <a:r>
              <a:rPr lang="tr-TR" sz="2400" dirty="0" smtClean="0">
                <a:latin typeface="Times New Roman" pitchFamily="18" charset="0"/>
                <a:cs typeface="Times New Roman" pitchFamily="18" charset="0"/>
              </a:rPr>
              <a:t>ayarlamaları </a:t>
            </a:r>
            <a:r>
              <a:rPr lang="tr-TR" sz="2400" dirty="0">
                <a:latin typeface="Times New Roman" pitchFamily="18" charset="0"/>
                <a:cs typeface="Times New Roman" pitchFamily="18" charset="0"/>
              </a:rPr>
              <a:t>ile</a:t>
            </a:r>
            <a:r>
              <a:rPr lang="tr-TR" sz="2400" dirty="0" smtClean="0">
                <a:latin typeface="Times New Roman" pitchFamily="18" charset="0"/>
                <a:cs typeface="Times New Roman" pitchFamily="18" charset="0"/>
              </a:rPr>
              <a:t>, kağıt </a:t>
            </a:r>
            <a:r>
              <a:rPr lang="tr-TR" sz="2400" dirty="0">
                <a:latin typeface="Times New Roman" pitchFamily="18" charset="0"/>
                <a:cs typeface="Times New Roman" pitchFamily="18" charset="0"/>
              </a:rPr>
              <a:t>para çıkararak iç istikraz</a:t>
            </a:r>
            <a:r>
              <a:rPr lang="tr-TR" sz="2400" dirty="0" smtClean="0">
                <a:latin typeface="Times New Roman" pitchFamily="18" charset="0"/>
                <a:cs typeface="Times New Roman" pitchFamily="18" charset="0"/>
              </a:rPr>
              <a:t>, yani </a:t>
            </a:r>
            <a:r>
              <a:rPr lang="tr-TR" sz="2400" dirty="0">
                <a:latin typeface="Times New Roman" pitchFamily="18" charset="0"/>
                <a:cs typeface="Times New Roman" pitchFamily="18" charset="0"/>
              </a:rPr>
              <a:t>iç borçlanmaya gittiği gibi ,daha somut olarak </a:t>
            </a:r>
            <a:r>
              <a:rPr lang="tr-TR" sz="2400" dirty="0" smtClean="0">
                <a:latin typeface="Times New Roman" pitchFamily="18" charset="0"/>
                <a:cs typeface="Times New Roman" pitchFamily="18" charset="0"/>
              </a:rPr>
              <a:t>Galata </a:t>
            </a:r>
            <a:r>
              <a:rPr lang="tr-TR" sz="2400" dirty="0">
                <a:latin typeface="Times New Roman" pitchFamily="18" charset="0"/>
                <a:cs typeface="Times New Roman" pitchFamily="18" charset="0"/>
              </a:rPr>
              <a:t>bankerlerinden kısa vadeli borç alma </a:t>
            </a:r>
            <a:r>
              <a:rPr lang="tr-TR" sz="2400" dirty="0" smtClean="0">
                <a:latin typeface="Times New Roman" pitchFamily="18" charset="0"/>
                <a:cs typeface="Times New Roman" pitchFamily="18" charset="0"/>
              </a:rPr>
              <a:t>yolunu </a:t>
            </a:r>
            <a:r>
              <a:rPr lang="tr-TR" sz="2400" dirty="0">
                <a:latin typeface="Times New Roman" pitchFamily="18" charset="0"/>
                <a:cs typeface="Times New Roman" pitchFamily="18" charset="0"/>
              </a:rPr>
              <a:t>tuttu.</a:t>
            </a:r>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                                                                                                                                                                                                                                                                                                                                      </a:t>
            </a:r>
            <a:endParaRPr lang="tr-TR" sz="2400" dirty="0">
              <a:latin typeface="Courier New" pitchFamily="49" charset="0"/>
              <a:cs typeface="Times New Roman" pitchFamily="18" charset="0"/>
            </a:endParaRPr>
          </a:p>
          <a:p>
            <a:pPr>
              <a:lnSpc>
                <a:spcPct val="90000"/>
              </a:lnSpc>
              <a:defRPr/>
            </a:pPr>
            <a:endParaRPr lang="tr-TR" dirty="0"/>
          </a:p>
        </p:txBody>
      </p:sp>
    </p:spTree>
    <p:extLst>
      <p:ext uri="{BB962C8B-B14F-4D97-AF65-F5344CB8AC3E}">
        <p14:creationId xmlns:p14="http://schemas.microsoft.com/office/powerpoint/2010/main" val="4191545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Effect transition="in" filter="box(out)">
                                      <p:cBhvr>
                                        <p:cTn id="7" dur="500"/>
                                        <p:tgtEl>
                                          <p:spTgt spid="5140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4051">
                                            <p:txEl>
                                              <p:pRg st="1" end="1"/>
                                            </p:txEl>
                                          </p:spTgt>
                                        </p:tgtEl>
                                        <p:attrNameLst>
                                          <p:attrName>style.visibility</p:attrName>
                                        </p:attrNameLst>
                                      </p:cBhvr>
                                      <p:to>
                                        <p:strVal val="visible"/>
                                      </p:to>
                                    </p:set>
                                    <p:animEffect transition="in" filter="box(out)">
                                      <p:cBhvr>
                                        <p:cTn id="12" dur="500"/>
                                        <p:tgtEl>
                                          <p:spTgt spid="51405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468313" y="609600"/>
            <a:ext cx="8567737" cy="1143000"/>
          </a:xfrm>
          <a:solidFill>
            <a:srgbClr val="0070C0"/>
          </a:solidFill>
        </p:spPr>
        <p:txBody>
          <a:bodyPr/>
          <a:lstStyle/>
          <a:p>
            <a:pPr>
              <a:defRPr/>
            </a:pPr>
            <a:r>
              <a:rPr lang="tr-TR" sz="3600" dirty="0">
                <a:latin typeface="Times New Roman" pitchFamily="18" charset="0"/>
                <a:cs typeface="Times New Roman" pitchFamily="18" charset="0"/>
              </a:rPr>
              <a:t>2-DIŞ BORÇLAR</a:t>
            </a:r>
            <a:r>
              <a:rPr lang="tr-TR" sz="3600" dirty="0">
                <a:latin typeface="Courier New" pitchFamily="49" charset="0"/>
                <a:cs typeface="Times New Roman" pitchFamily="18" charset="0"/>
              </a:rPr>
              <a:t/>
            </a:r>
            <a:br>
              <a:rPr lang="tr-TR" sz="3600" dirty="0">
                <a:latin typeface="Courier New" pitchFamily="49" charset="0"/>
                <a:cs typeface="Times New Roman" pitchFamily="18" charset="0"/>
              </a:rPr>
            </a:br>
            <a:endParaRPr lang="tr-TR" sz="3600" dirty="0">
              <a:latin typeface="Courier New" pitchFamily="49" charset="0"/>
              <a:cs typeface="Times New Roman" pitchFamily="18" charset="0"/>
            </a:endParaRPr>
          </a:p>
        </p:txBody>
      </p:sp>
      <p:sp>
        <p:nvSpPr>
          <p:cNvPr id="515075" name="Rectangle 3"/>
          <p:cNvSpPr>
            <a:spLocks noGrp="1" noChangeArrowheads="1"/>
          </p:cNvSpPr>
          <p:nvPr>
            <p:ph type="body" idx="1"/>
          </p:nvPr>
        </p:nvSpPr>
        <p:spPr>
          <a:xfrm>
            <a:off x="468313" y="2057400"/>
            <a:ext cx="8447087" cy="4038600"/>
          </a:xfrm>
          <a:solidFill>
            <a:schemeClr val="bg2"/>
          </a:solidFill>
        </p:spPr>
        <p:txBody>
          <a:bodyPr/>
          <a:lstStyle/>
          <a:p>
            <a:pPr>
              <a:lnSpc>
                <a:spcPct val="150000"/>
              </a:lnSpc>
              <a:spcBef>
                <a:spcPts val="0"/>
              </a:spcBef>
              <a:defRPr/>
            </a:pPr>
            <a:r>
              <a:rPr lang="tr-TR" sz="2800" dirty="0">
                <a:latin typeface="Times New Roman" pitchFamily="18" charset="0"/>
                <a:cs typeface="Times New Roman" pitchFamily="18" charset="0"/>
              </a:rPr>
              <a:t>Osmanlı Devleti, iç borçlanma  yeterli olmayınca dış borca yönelmek zorunda kalmıştı.</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İlk Dış borç 1854 yılında KIRIM SAVAŞI sırasında İngiliz ve Fransız sar</a:t>
            </a:r>
            <a:r>
              <a:rPr lang="tr-TR" sz="2800" dirty="0">
                <a:latin typeface="Times New Roman" pitchFamily="18" charset="0"/>
              </a:rPr>
              <a:t>-</a:t>
            </a:r>
            <a:r>
              <a:rPr lang="tr-TR" sz="2800" dirty="0">
                <a:latin typeface="Times New Roman" pitchFamily="18" charset="0"/>
                <a:cs typeface="Times New Roman" pitchFamily="18" charset="0"/>
              </a:rPr>
              <a:t>raflarından alındı.  20 yıl gibi kısa bir </a:t>
            </a:r>
            <a:r>
              <a:rPr lang="tr-TR" sz="2800" dirty="0" smtClean="0">
                <a:latin typeface="Times New Roman" pitchFamily="18" charset="0"/>
                <a:cs typeface="Times New Roman" pitchFamily="18" charset="0"/>
              </a:rPr>
              <a:t>sürede </a:t>
            </a:r>
            <a:r>
              <a:rPr lang="tr-TR" sz="2800" dirty="0">
                <a:latin typeface="Times New Roman" pitchFamily="18" charset="0"/>
                <a:cs typeface="Times New Roman" pitchFamily="18" charset="0"/>
              </a:rPr>
              <a:t>Osmanlı devleti borç batağına </a:t>
            </a:r>
            <a:r>
              <a:rPr lang="tr-TR" sz="2800" dirty="0" smtClean="0">
                <a:latin typeface="Times New Roman" pitchFamily="18" charset="0"/>
                <a:cs typeface="Times New Roman" pitchFamily="18" charset="0"/>
              </a:rPr>
              <a:t>saplandı</a:t>
            </a:r>
            <a:r>
              <a:rPr lang="tr-TR" sz="2800" dirty="0">
                <a:latin typeface="Times New Roman" pitchFamily="18" charset="0"/>
                <a:cs typeface="Times New Roman" pitchFamily="18" charset="0"/>
              </a:rPr>
              <a:t>.</a:t>
            </a:r>
            <a:endParaRPr lang="tr-TR" sz="2800" dirty="0">
              <a:latin typeface="Courier New" pitchFamily="49" charset="0"/>
              <a:cs typeface="Times New Roman" pitchFamily="18" charset="0"/>
            </a:endParaRPr>
          </a:p>
          <a:p>
            <a:pPr>
              <a:defRPr/>
            </a:pPr>
            <a:endParaRPr lang="tr-TR" sz="3600" dirty="0"/>
          </a:p>
        </p:txBody>
      </p:sp>
    </p:spTree>
    <p:extLst>
      <p:ext uri="{BB962C8B-B14F-4D97-AF65-F5344CB8AC3E}">
        <p14:creationId xmlns:p14="http://schemas.microsoft.com/office/powerpoint/2010/main" val="26647484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5075">
                                            <p:txEl>
                                              <p:pRg st="0" end="0"/>
                                            </p:txEl>
                                          </p:spTgt>
                                        </p:tgtEl>
                                        <p:attrNameLst>
                                          <p:attrName>style.visibility</p:attrName>
                                        </p:attrNameLst>
                                      </p:cBhvr>
                                      <p:to>
                                        <p:strVal val="visible"/>
                                      </p:to>
                                    </p:set>
                                    <p:animEffect transition="in" filter="box(out)">
                                      <p:cBhvr>
                                        <p:cTn id="7" dur="500"/>
                                        <p:tgtEl>
                                          <p:spTgt spid="5150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9" name="Rectangle 3"/>
          <p:cNvSpPr>
            <a:spLocks noGrp="1" noChangeArrowheads="1"/>
          </p:cNvSpPr>
          <p:nvPr>
            <p:ph type="body" idx="1"/>
          </p:nvPr>
        </p:nvSpPr>
        <p:spPr>
          <a:xfrm>
            <a:off x="457200" y="381000"/>
            <a:ext cx="8458200" cy="5715000"/>
          </a:xfrm>
          <a:solidFill>
            <a:schemeClr val="bg2"/>
          </a:solidFill>
        </p:spPr>
        <p:txBody>
          <a:bodyPr/>
          <a:lstStyle/>
          <a:p>
            <a:pPr>
              <a:defRPr/>
            </a:pPr>
            <a:endParaRPr lang="tr-TR" sz="3600" dirty="0">
              <a:latin typeface="Times New Roman" pitchFamily="18" charset="0"/>
            </a:endParaRPr>
          </a:p>
          <a:p>
            <a:pPr>
              <a:lnSpc>
                <a:spcPct val="150000"/>
              </a:lnSpc>
              <a:defRPr/>
            </a:pPr>
            <a:r>
              <a:rPr lang="tr-TR" sz="2800" dirty="0">
                <a:solidFill>
                  <a:srgbClr val="FFFF00"/>
                </a:solidFill>
                <a:latin typeface="Times New Roman" pitchFamily="18" charset="0"/>
                <a:cs typeface="Times New Roman" pitchFamily="18" charset="0"/>
              </a:rPr>
              <a:t>1881'de</a:t>
            </a:r>
            <a:r>
              <a:rPr lang="tr-TR" sz="2800" dirty="0">
                <a:latin typeface="Times New Roman" pitchFamily="18" charset="0"/>
                <a:cs typeface="Times New Roman" pitchFamily="18" charset="0"/>
              </a:rPr>
              <a:t> yayınlanan ve adına MUHARREM KARARNAMESİ denilen bir kararnameyle iç ve dış borçlarının ödenmesini </a:t>
            </a:r>
            <a:r>
              <a:rPr lang="tr-TR" sz="2800" dirty="0" smtClean="0">
                <a:solidFill>
                  <a:srgbClr val="FFFF00"/>
                </a:solidFill>
                <a:latin typeface="Times New Roman" pitchFamily="18" charset="0"/>
                <a:cs typeface="Times New Roman" pitchFamily="18" charset="0"/>
              </a:rPr>
              <a:t>DUYUN-I UMUMİYE </a:t>
            </a:r>
            <a:r>
              <a:rPr lang="tr-TR" sz="2800" dirty="0">
                <a:latin typeface="Times New Roman" pitchFamily="18" charset="0"/>
                <a:cs typeface="Times New Roman" pitchFamily="18" charset="0"/>
              </a:rPr>
              <a:t>(Genel Borçlar) denilen üyeleri alacaklı ülkeler tarafından seçilen bir komisyona bıraktı. Osmanlı Devleti borçlarına karşılık </a:t>
            </a:r>
            <a:r>
              <a:rPr lang="tr-TR" sz="2800" dirty="0">
                <a:solidFill>
                  <a:srgbClr val="FFFF00"/>
                </a:solidFill>
                <a:latin typeface="Times New Roman" pitchFamily="18" charset="0"/>
                <a:cs typeface="Times New Roman" pitchFamily="18" charset="0"/>
              </a:rPr>
              <a:t>tuz, tütün, ipek ve damga vergilerini </a:t>
            </a:r>
            <a:r>
              <a:rPr lang="tr-TR" sz="2800" dirty="0">
                <a:latin typeface="Times New Roman" pitchFamily="18" charset="0"/>
                <a:cs typeface="Times New Roman" pitchFamily="18" charset="0"/>
              </a:rPr>
              <a:t>karşılık olarak </a:t>
            </a:r>
            <a:r>
              <a:rPr lang="tr-TR" sz="2800" dirty="0" smtClean="0">
                <a:latin typeface="Times New Roman" pitchFamily="18" charset="0"/>
                <a:cs typeface="Times New Roman" pitchFamily="18" charset="0"/>
              </a:rPr>
              <a:t>gösterdi</a:t>
            </a:r>
            <a:r>
              <a:rPr lang="tr-TR" sz="2800" dirty="0">
                <a:latin typeface="Times New Roman" pitchFamily="18" charset="0"/>
                <a:cs typeface="Times New Roman" pitchFamily="18" charset="0"/>
              </a:rPr>
              <a:t>. Osmanlı Borçları meselesi LOZAN </a:t>
            </a:r>
            <a:r>
              <a:rPr lang="tr-TR" sz="2800" dirty="0" smtClean="0">
                <a:latin typeface="Times New Roman" pitchFamily="18" charset="0"/>
                <a:cs typeface="Times New Roman" pitchFamily="18" charset="0"/>
              </a:rPr>
              <a:t>BARIŞ </a:t>
            </a:r>
            <a:r>
              <a:rPr lang="tr-TR" sz="2800" dirty="0">
                <a:latin typeface="Times New Roman" pitchFamily="18" charset="0"/>
                <a:cs typeface="Times New Roman" pitchFamily="18" charset="0"/>
              </a:rPr>
              <a:t>ANLAŞMASI ile çözümlendi.</a:t>
            </a:r>
            <a:endParaRPr lang="tr-TR" sz="2800" dirty="0">
              <a:latin typeface="Courier New" pitchFamily="49" charset="0"/>
              <a:cs typeface="Times New Roman" pitchFamily="18" charset="0"/>
            </a:endParaRPr>
          </a:p>
          <a:p>
            <a:pPr>
              <a:lnSpc>
                <a:spcPct val="150000"/>
              </a:lnSpc>
              <a:buFont typeface="Wingdings" panose="05000000000000000000" pitchFamily="2" charset="2"/>
              <a:buNone/>
              <a:defRPr/>
            </a:pPr>
            <a:r>
              <a:rPr lang="tr-TR" sz="2800" dirty="0">
                <a:latin typeface="Times New Roman" pitchFamily="18" charset="0"/>
                <a:cs typeface="Times New Roman" pitchFamily="18" charset="0"/>
              </a:rPr>
              <a:t> </a:t>
            </a:r>
            <a:endParaRPr lang="tr-TR" sz="2800" dirty="0">
              <a:latin typeface="Courier New" pitchFamily="49" charset="0"/>
              <a:cs typeface="Times New Roman" pitchFamily="18" charset="0"/>
            </a:endParaRPr>
          </a:p>
          <a:p>
            <a:pPr>
              <a:buFont typeface="Wingdings" panose="05000000000000000000" pitchFamily="2" charset="2"/>
              <a:buNone/>
              <a:defRPr/>
            </a:pPr>
            <a:endParaRPr lang="tr-TR" dirty="0"/>
          </a:p>
        </p:txBody>
      </p:sp>
    </p:spTree>
    <p:extLst>
      <p:ext uri="{BB962C8B-B14F-4D97-AF65-F5344CB8AC3E}">
        <p14:creationId xmlns:p14="http://schemas.microsoft.com/office/powerpoint/2010/main" val="2629160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6099">
                                            <p:txEl>
                                              <p:pRg st="1" end="1"/>
                                            </p:txEl>
                                          </p:spTgt>
                                        </p:tgtEl>
                                        <p:attrNameLst>
                                          <p:attrName>style.visibility</p:attrName>
                                        </p:attrNameLst>
                                      </p:cBhvr>
                                      <p:to>
                                        <p:strVal val="visible"/>
                                      </p:to>
                                    </p:set>
                                    <p:animEffect transition="in" filter="box(out)">
                                      <p:cBhvr>
                                        <p:cTn id="7" dur="500"/>
                                        <p:tgtEl>
                                          <p:spTgt spid="516099">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6099">
                                            <p:txEl>
                                              <p:pRg st="2" end="2"/>
                                            </p:txEl>
                                          </p:spTgt>
                                        </p:tgtEl>
                                        <p:attrNameLst>
                                          <p:attrName>style.visibility</p:attrName>
                                        </p:attrNameLst>
                                      </p:cBhvr>
                                      <p:to>
                                        <p:strVal val="visible"/>
                                      </p:to>
                                    </p:set>
                                    <p:animEffect transition="in" filter="box(out)">
                                      <p:cBhvr>
                                        <p:cTn id="12" dur="500"/>
                                        <p:tgtEl>
                                          <p:spTgt spid="516099">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autoUpdateAnimBg="0"/>
    </p:bldLst>
  </p:timing>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itrek Işık">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TotalTime>
  <Words>3832</Words>
  <Application>Microsoft Office PowerPoint</Application>
  <PresentationFormat>Ekran Gösterisi (4:3)</PresentationFormat>
  <Paragraphs>274</Paragraphs>
  <Slides>108</Slides>
  <Notes>1</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108</vt:i4>
      </vt:variant>
    </vt:vector>
  </HeadingPairs>
  <TitlesOfParts>
    <vt:vector size="119" baseType="lpstr">
      <vt:lpstr>Arial Unicode MS</vt:lpstr>
      <vt:lpstr>Arial</vt:lpstr>
      <vt:lpstr>Calibri</vt:lpstr>
      <vt:lpstr>Courier New</vt:lpstr>
      <vt:lpstr>Franklin Gothic Book</vt:lpstr>
      <vt:lpstr>Tahoma</vt:lpstr>
      <vt:lpstr>Times New Roman</vt:lpstr>
      <vt:lpstr>Wingdings</vt:lpstr>
      <vt:lpstr>Wingdings 2</vt:lpstr>
      <vt:lpstr>Teknik</vt:lpstr>
      <vt:lpstr>Titrek Işık</vt:lpstr>
      <vt:lpstr>PowerPoint Sunusu</vt:lpstr>
      <vt:lpstr>PowerPoint Sunusu</vt:lpstr>
      <vt:lpstr>PowerPoint Sunusu</vt:lpstr>
      <vt:lpstr>PowerPoint Sunusu</vt:lpstr>
      <vt:lpstr>B-OSMANLI EKONOMİSİNİN TABİİ  KAYNAKLARI: </vt:lpstr>
      <vt:lpstr>TAHRİR DEFTERİ</vt:lpstr>
      <vt:lpstr>PowerPoint Sunusu</vt:lpstr>
      <vt:lpstr>PowerPoint Sunusu</vt:lpstr>
      <vt:lpstr>PowerPoint Sunusu</vt:lpstr>
      <vt:lpstr>PowerPoint Sunusu</vt:lpstr>
      <vt:lpstr>PowerPoint Sunusu</vt:lpstr>
      <vt:lpstr>2008-2-LYS</vt:lpstr>
      <vt:lpstr>PowerPoint Sunusu</vt:lpstr>
      <vt:lpstr>C-OSMANLI DEVLETİNDE ÜRETİM 1-TARIM  </vt:lpstr>
      <vt:lpstr>PowerPoint Sunusu</vt:lpstr>
      <vt:lpstr>2-HAYVANCILIK </vt:lpstr>
      <vt:lpstr>PowerPoint Sunusu</vt:lpstr>
      <vt:lpstr>PowerPoint Sunusu</vt:lpstr>
      <vt:lpstr>PowerPoint Sunusu</vt:lpstr>
      <vt:lpstr>4-ESNAFLIK (SANAYİ) </vt:lpstr>
      <vt:lpstr>Lonca</vt:lpstr>
      <vt:lpstr>Bedesten- Kapalıçarşı</vt:lpstr>
      <vt:lpstr>PowerPoint Sunusu</vt:lpstr>
      <vt:lpstr>2013- KPSS-ÖĞRETMENLİK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3-OSMANLILARDA TİCARET </vt:lpstr>
      <vt:lpstr>Mısır Çarşısı</vt:lpstr>
      <vt:lpstr>PowerPoint Sunusu</vt:lpstr>
      <vt:lpstr>PowerPoint Sunusu</vt:lpstr>
      <vt:lpstr>4-Ticaret ve Ulaşım </vt:lpstr>
      <vt:lpstr>PowerPoint Sunusu</vt:lpstr>
      <vt:lpstr>Mısır Çarşısı</vt:lpstr>
      <vt:lpstr>PowerPoint Sunusu</vt:lpstr>
      <vt:lpstr>3-TİCARİ EMTİA (TİCARİ MALLAR)   </vt:lpstr>
      <vt:lpstr>PowerPoint Sunusu</vt:lpstr>
      <vt:lpstr>PowerPoint Sunusu</vt:lpstr>
      <vt:lpstr>PowerPoint Sunusu</vt:lpstr>
      <vt:lpstr>DERBENT (GEÇİT)</vt:lpstr>
      <vt:lpstr>PowerPoint Sunusu</vt:lpstr>
      <vt:lpstr>PowerPoint Sunusu</vt:lpstr>
      <vt:lpstr>PowerPoint Sunusu</vt:lpstr>
      <vt:lpstr>5-OSMANLILARDA PARA VE FİNANSMAN SİSTEMİ</vt:lpstr>
      <vt:lpstr>DARPHANE-İ AMİRE</vt:lpstr>
      <vt:lpstr>PowerPoint Sunusu</vt:lpstr>
      <vt:lpstr>PowerPoint Sunusu</vt:lpstr>
      <vt:lpstr>PowerPoint Sunusu</vt:lpstr>
      <vt:lpstr>PowerPoint Sunusu</vt:lpstr>
      <vt:lpstr>MECİDİYE - KAİME – MİLLİ PİYANGO BİLETİ </vt:lpstr>
      <vt:lpstr>D-OSMANLILARDA KAMU EKONOMİSİ (MALİYE) </vt:lpstr>
      <vt:lpstr>PowerPoint Sunusu</vt:lpstr>
      <vt:lpstr>PowerPoint Sunusu</vt:lpstr>
      <vt:lpstr>PowerPoint Sunusu</vt:lpstr>
      <vt:lpstr>PowerPoint Sunusu</vt:lpstr>
      <vt:lpstr>PowerPoint Sunusu</vt:lpstr>
      <vt:lpstr>PowerPoint Sunusu</vt:lpstr>
      <vt:lpstr>PowerPoint Sunusu</vt:lpstr>
      <vt:lpstr>PowerPoint Sunusu</vt:lpstr>
      <vt:lpstr>7-Narh Sistemi ve Taşrada Diğer Görevliler</vt:lpstr>
      <vt:lpstr>PowerPoint Sunusu</vt:lpstr>
      <vt:lpstr>PowerPoint Sunusu</vt:lpstr>
      <vt:lpstr>2012-LYS</vt:lpstr>
      <vt:lpstr>PowerPoint Sunusu</vt:lpstr>
      <vt:lpstr>PowerPoint Sunusu</vt:lpstr>
      <vt:lpstr>PowerPoint Sunusu</vt:lpstr>
      <vt:lpstr>PowerPoint Sunusu</vt:lpstr>
      <vt:lpstr>PowerPoint Sunusu</vt:lpstr>
      <vt:lpstr>PowerPoint Sunusu</vt:lpstr>
      <vt:lpstr>DÜNYANIN DEĞİŞEN ŞARTLARI KARŞISINDA OSMANLI EKONOMİSİ</vt:lpstr>
      <vt:lpstr>  1-ÜRETİM  </vt:lpstr>
      <vt:lpstr>PowerPoint Sunusu</vt:lpstr>
      <vt:lpstr> b-Hayvancılık </vt:lpstr>
      <vt:lpstr>  c-Sanayi </vt:lpstr>
      <vt:lpstr>PowerPoint Sunusu</vt:lpstr>
      <vt:lpstr>PowerPoint Sunusu</vt:lpstr>
      <vt:lpstr>PowerPoint Sunusu</vt:lpstr>
      <vt:lpstr> TİCARET  </vt:lpstr>
      <vt:lpstr>PowerPoint Sunusu</vt:lpstr>
      <vt:lpstr>PowerPoint Sunusu</vt:lpstr>
      <vt:lpstr>PowerPoint Sunusu</vt:lpstr>
      <vt:lpstr>PowerPoint Sunusu</vt:lpstr>
      <vt:lpstr>PowerPoint Sunusu</vt:lpstr>
      <vt:lpstr>PowerPoint Sunusu</vt:lpstr>
      <vt:lpstr>PowerPoint Sunusu</vt:lpstr>
      <vt:lpstr>PowerPoint Sunusu</vt:lpstr>
      <vt:lpstr>3-KAMU EKONOMİSİ </vt:lpstr>
      <vt:lpstr>a-Bütçe </vt:lpstr>
      <vt:lpstr>PowerPoint Sunusu</vt:lpstr>
      <vt:lpstr>PowerPoint Sunusu</vt:lpstr>
      <vt:lpstr>b-Bütçe Açıkları:Borçlar </vt:lpstr>
      <vt:lpstr>2-DIŞ BORÇLAR </vt:lpstr>
      <vt:lpstr>PowerPoint Sunusu</vt:lpstr>
      <vt:lpstr>4-TÜKETİM </vt:lpstr>
      <vt:lpstr>2012-ÖNLİSANS-KPSS</vt:lpstr>
      <vt:lpstr>PowerPoint Sunusu</vt:lpstr>
      <vt:lpstr>2010-LİSANS KPSS</vt:lpstr>
      <vt:lpstr>PowerPoint Sunusu</vt:lpstr>
      <vt:lpstr>2008-LİSANS KPSS</vt:lpstr>
      <vt:lpstr>PowerPoint Sunusu</vt:lpstr>
      <vt:lpstr>2008-ORTAÖĞRETİM KPSS</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64</cp:revision>
  <dcterms:created xsi:type="dcterms:W3CDTF">2012-11-01T19:26:54Z</dcterms:created>
  <dcterms:modified xsi:type="dcterms:W3CDTF">2017-08-08T18:23:53Z</dcterms:modified>
</cp:coreProperties>
</file>