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5" r:id="rId2"/>
    <p:sldMasterId id="2147483717" r:id="rId3"/>
  </p:sldMasterIdLst>
  <p:notesMasterIdLst>
    <p:notesMasterId r:id="rId8"/>
  </p:notesMasterIdLst>
  <p:sldIdLst>
    <p:sldId id="256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A5801-9107-4228-ADE9-04D13AC96DC5}" type="datetimeFigureOut">
              <a:rPr lang="tr-TR" smtClean="0"/>
              <a:t>09.01.2020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A79F-87FA-4E62-9462-15CA4450E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27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712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2713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F29E7-7305-4978-AC2A-26639E08FC8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4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6E6A-AD77-46E9-B309-689D12BD95E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6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B676-A92C-4CDE-BB16-6417A75A42E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8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3481-7C14-4393-AB41-C3F6C8EC34D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9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7059-0F4B-4476-B88D-DC345705580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4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E3B5-02CF-4663-A8B8-9C41652F45F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0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58F4-D1C5-4CB5-A6BF-F8F976A657F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50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35B3-041A-4C75-A665-B0C6278DCFE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2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9A1A-C665-440B-B85C-ADC5B79E615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30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F6A4-0FCD-4AA0-966D-66F6A4F6E75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7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ACDD-8167-40BE-AA65-52518E314DA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6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0000" y="1792288"/>
            <a:ext cx="990600" cy="304800"/>
          </a:xfrm>
        </p:spPr>
        <p:txBody>
          <a:bodyPr anchor="t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35F66F-129C-4B62-AF8D-C3CF54E318AB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178" y="3228182"/>
            <a:ext cx="38592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CEA579-27FD-48FF-8B8F-26E0210A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BB176-B7F1-48ED-BE21-1A676FE67029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6CC86-3B8F-4E37-974C-202871D5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841BA-8886-40CA-B3B9-3925607B0AAF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092688-8B6F-445F-AA28-18772717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FDFD-6406-43E9-B39A-3E6BB24606B7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8958B-AEB6-427E-B5A4-A245F540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34E5B-65E0-4A74-9A09-55F7640BD692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8A245-CC88-4565-A1DA-6D75E728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0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CA884-811D-4153-914E-3F2002ED7859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8DC4C2-DCE8-49A9-BE4E-398A93ED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2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B7C12-A5FB-4617-B787-041C04C0F255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135A4-E60F-4AA2-8234-95E3572D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7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2884" y="401638"/>
              <a:ext cx="6055783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BDF6E-93B6-4CBF-9928-E91D4649C5C2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7BB615-40AA-4E6D-B66D-1E675FA2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4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64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EA819C-B42A-478A-9B4B-7C54F64CE490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9BA03B-36C2-4022-8DD1-68899112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F21FD-15FD-4049-910C-7AB4D83C938B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26B102-BEDC-4712-A3CF-48039BE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68DDB-43B3-4C47-ADBD-87CA239AC1DA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C9881-381D-44AC-BAF9-643C713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0534" y="608013"/>
            <a:ext cx="80221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4834" y="2613025"/>
            <a:ext cx="65193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/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59B18-69D4-45B4-88BF-6D52F8126B05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83ACC8-E0D7-4000-B26C-71077C14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3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2DAE6-0C19-4A52-A9E9-9E34AAB566BD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E768C-152F-4C70-9E2D-4EF40763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01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258D1-5251-40EF-AC49-6F629282724A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8E705-F7A6-4AE0-872C-E747A2A4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50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41746-0E53-4B68-A45D-C541E36EA250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918" y="6391275"/>
            <a:ext cx="36449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08076-6A7B-4E74-8D9F-244705E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4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517" y="6391275"/>
            <a:ext cx="9906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214408-B387-44D0-BB76-ACA07B531CD1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226CDA-DC74-47A1-B9FF-D876229C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9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867" y="401638"/>
              <a:ext cx="6510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85" y="6391275"/>
            <a:ext cx="992716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8C41-9346-47DD-AF39-E78F630E64B4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C7161-819E-45A2-B493-23EF9ED8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23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CFE6C0-C43B-419C-B837-59D1E9B55E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27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10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610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610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610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88DB5F-90E7-4ECD-BA94-A9A20A1B815A}" type="slidenum">
              <a:rPr lang="tr-TR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10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7121575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1" y="973139"/>
            <a:ext cx="8760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1" y="2603500"/>
            <a:ext cx="876088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84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A83FFE6-EBA8-4817-A92C-2BE880CE768E}" type="datetimeFigureOut">
              <a:rPr lang="en-US"/>
              <a:pPr>
                <a:defRPr/>
              </a:pPr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17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617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2100" b="0" i="0">
                <a:solidFill>
                  <a:prstClr val="white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6DAD8E-5408-40EA-B279-1F18D9A6B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6" y="745991"/>
            <a:ext cx="4249737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Alt Başlık"/>
          <p:cNvSpPr>
            <a:spLocks noGrp="1"/>
          </p:cNvSpPr>
          <p:nvPr>
            <p:ph type="subTitle" idx="1"/>
          </p:nvPr>
        </p:nvSpPr>
        <p:spPr>
          <a:xfrm>
            <a:off x="5666704" y="745991"/>
            <a:ext cx="5563673" cy="1555884"/>
          </a:xfrm>
          <a:solidFill>
            <a:schemeClr val="accent5">
              <a:lumMod val="75000"/>
            </a:schemeClr>
          </a:solidFill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defRPr/>
            </a:pPr>
            <a:endParaRPr lang="tr-TR" sz="4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</a:rPr>
              <a:t>TARİH 10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737" y="5459213"/>
            <a:ext cx="573264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14" y="347729"/>
            <a:ext cx="6529589" cy="6373745"/>
          </a:xfrm>
          <a:solidFill>
            <a:srgbClr val="002060"/>
          </a:solidFill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7.5. VAKIF </a:t>
            </a:r>
            <a:r>
              <a:rPr lang="tr-TR" b="1" dirty="0">
                <a:solidFill>
                  <a:srgbClr val="FFFF00"/>
                </a:solidFill>
                <a:cs typeface="Times New Roman" pitchFamily="18" charset="0"/>
              </a:rPr>
              <a:t>SİSTEMİ</a:t>
            </a:r>
            <a:endParaRPr lang="tr-TR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►"/>
              <a:defRPr/>
            </a:pPr>
            <a:r>
              <a:rPr lang="tr-TR" b="1" dirty="0">
                <a:cs typeface="Times New Roman" pitchFamily="18" charset="0"/>
              </a:rPr>
              <a:t>   </a:t>
            </a:r>
            <a:r>
              <a:rPr lang="tr-TR" sz="2400" b="1" dirty="0" smtClean="0">
                <a:cs typeface="Times New Roman" pitchFamily="18" charset="0"/>
              </a:rPr>
              <a:t>Vakıf</a:t>
            </a:r>
            <a:r>
              <a:rPr lang="tr-TR" sz="2400" dirty="0" smtClean="0">
                <a:cs typeface="Times New Roman" pitchFamily="18" charset="0"/>
              </a:rPr>
              <a:t>, İslam </a:t>
            </a:r>
            <a:r>
              <a:rPr lang="tr-TR" sz="2400" dirty="0">
                <a:cs typeface="Times New Roman" pitchFamily="18" charset="0"/>
              </a:rPr>
              <a:t>hukukuna </a:t>
            </a:r>
            <a:r>
              <a:rPr lang="tr-TR" sz="2400" dirty="0">
                <a:cs typeface="Times New Roman" pitchFamily="18" charset="0"/>
              </a:rPr>
              <a:t>göre,bir </a:t>
            </a:r>
            <a:r>
              <a:rPr lang="tr-TR" sz="2400" dirty="0" err="1">
                <a:cs typeface="Times New Roman" pitchFamily="18" charset="0"/>
              </a:rPr>
              <a:t>mü’min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alınteri</a:t>
            </a:r>
            <a:r>
              <a:rPr lang="tr-TR" sz="2400" dirty="0">
                <a:cs typeface="Times New Roman" pitchFamily="18" charset="0"/>
              </a:rPr>
              <a:t> ile kazandığı malından bir bölümünü,</a:t>
            </a:r>
            <a:r>
              <a:rPr lang="tr-TR" sz="2400" dirty="0"/>
              <a:t> </a:t>
            </a:r>
            <a:r>
              <a:rPr lang="tr-TR" sz="2400" dirty="0">
                <a:cs typeface="Times New Roman" pitchFamily="18" charset="0"/>
              </a:rPr>
              <a:t>insanların hayrına olacak bir iş için </a:t>
            </a:r>
            <a:r>
              <a:rPr lang="tr-TR" sz="2400" dirty="0" err="1">
                <a:cs typeface="Times New Roman" pitchFamily="18" charset="0"/>
              </a:rPr>
              <a:t>ebediyyen</a:t>
            </a:r>
            <a:r>
              <a:rPr lang="tr-TR" sz="2400" dirty="0">
                <a:cs typeface="Times New Roman" pitchFamily="18" charset="0"/>
              </a:rPr>
              <a:t> tahsis ve tevkif etmesidir. Vakfı kurana </a:t>
            </a:r>
            <a:r>
              <a:rPr lang="tr-TR" sz="2400" b="1" dirty="0">
                <a:cs typeface="Times New Roman" pitchFamily="18" charset="0"/>
              </a:rPr>
              <a:t>vakıf</a:t>
            </a:r>
            <a:r>
              <a:rPr lang="tr-TR" sz="2400" dirty="0">
                <a:cs typeface="Times New Roman" pitchFamily="18" charset="0"/>
              </a:rPr>
              <a:t> ,vakfettiği taşınır ve taşınmaz,gelir getiren mala </a:t>
            </a:r>
            <a:r>
              <a:rPr lang="tr-TR" sz="2400" b="1" dirty="0">
                <a:cs typeface="Times New Roman" pitchFamily="18" charset="0"/>
              </a:rPr>
              <a:t>mevkuf</a:t>
            </a:r>
            <a:r>
              <a:rPr lang="tr-TR" sz="2400" dirty="0">
                <a:cs typeface="Times New Roman" pitchFamily="18" charset="0"/>
              </a:rPr>
              <a:t> denirdi.Vakıf tesis ettiği vakfın şartlarını belirleyen bir belgeyi beldesinin kadısı ve şahitlerin huzurunda düzenlerdi. Bu belgeye </a:t>
            </a:r>
            <a:r>
              <a:rPr lang="tr-TR" sz="2400" b="1" dirty="0">
                <a:cs typeface="Times New Roman" pitchFamily="18" charset="0"/>
              </a:rPr>
              <a:t>vakfiye</a:t>
            </a:r>
            <a:r>
              <a:rPr lang="tr-TR" sz="2400" dirty="0">
                <a:cs typeface="Times New Roman" pitchFamily="18" charset="0"/>
              </a:rPr>
              <a:t> denir.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FFFFFF"/>
                </a:solidFill>
              </a:rPr>
              <a:t>www.tariheglencesi.com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4130" t="1678" r="8263" b="5997"/>
          <a:stretch/>
        </p:blipFill>
        <p:spPr>
          <a:xfrm>
            <a:off x="7103098" y="1852231"/>
            <a:ext cx="4754052" cy="3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63" y="260350"/>
            <a:ext cx="6323526" cy="6408738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►"/>
              <a:defRPr/>
            </a:pPr>
            <a:r>
              <a:rPr lang="tr-TR" sz="2400" dirty="0">
                <a:cs typeface="Times New Roman" pitchFamily="18" charset="0"/>
              </a:rPr>
              <a:t>Vakfiyede belirlenen şartlar ışığında kurulan vakfın yönetimi için bir yönetici tayin edilirdi. Bu yöneticiye </a:t>
            </a:r>
            <a:r>
              <a:rPr lang="tr-TR" sz="2400" dirty="0">
                <a:solidFill>
                  <a:srgbClr val="FFFF00"/>
                </a:solidFill>
                <a:cs typeface="Times New Roman" pitchFamily="18" charset="0"/>
              </a:rPr>
              <a:t>mütevelli</a:t>
            </a:r>
            <a:r>
              <a:rPr lang="tr-TR" sz="2400" dirty="0">
                <a:cs typeface="Times New Roman" pitchFamily="18" charset="0"/>
              </a:rPr>
              <a:t> adı verilirdi. Mütevellinin yanında,gerekirse vakfın muhasebesini tutmak için bir </a:t>
            </a:r>
            <a:r>
              <a:rPr lang="tr-TR" sz="2400" b="1" dirty="0" err="1">
                <a:solidFill>
                  <a:srgbClr val="FFFF00"/>
                </a:solidFill>
                <a:cs typeface="Times New Roman" pitchFamily="18" charset="0"/>
              </a:rPr>
              <a:t>cabi</a:t>
            </a:r>
            <a:r>
              <a:rPr lang="tr-TR" sz="2400" b="1" dirty="0">
                <a:cs typeface="Times New Roman" pitchFamily="18" charset="0"/>
              </a:rPr>
              <a:t> </a:t>
            </a:r>
            <a:r>
              <a:rPr lang="tr-TR" sz="2400" dirty="0">
                <a:cs typeface="Times New Roman" pitchFamily="18" charset="0"/>
              </a:rPr>
              <a:t>tayin edilirdi. Ayrıca lüzum görülürse vakfın müesseselerinin her biri için yeterince görevli atanabilirdi. Bu şekilde vakfa hizmet eden ve karşılığında da vakfın gelirlerinden kendilerine pay ayrılanların tümüne vakfın </a:t>
            </a:r>
            <a:r>
              <a:rPr lang="tr-TR" sz="2400" b="1" dirty="0" err="1">
                <a:solidFill>
                  <a:srgbClr val="FFFF00"/>
                </a:solidFill>
                <a:cs typeface="Times New Roman" pitchFamily="18" charset="0"/>
              </a:rPr>
              <a:t>mürtezikası</a:t>
            </a:r>
            <a:r>
              <a:rPr lang="tr-TR" sz="2400" b="1" dirty="0">
                <a:cs typeface="Times New Roman" pitchFamily="18" charset="0"/>
              </a:rPr>
              <a:t> </a:t>
            </a:r>
            <a:r>
              <a:rPr lang="tr-TR" sz="2400" dirty="0">
                <a:cs typeface="Times New Roman" pitchFamily="18" charset="0"/>
              </a:rPr>
              <a:t>denirdi.</a:t>
            </a:r>
          </a:p>
          <a:p>
            <a:pPr>
              <a:buFont typeface="Arial" charset="0"/>
              <a:buChar char="►"/>
              <a:defRPr/>
            </a:pPr>
            <a:endParaRPr lang="tr-TR" sz="2000" dirty="0"/>
          </a:p>
        </p:txBody>
      </p:sp>
      <p:pic>
        <p:nvPicPr>
          <p:cNvPr id="25603" name="Picture 2" descr="http://www.sizinti.com.tr/images/konular/400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39" y="1632531"/>
            <a:ext cx="4660269" cy="36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103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1" r="31177" b="62302"/>
          <a:stretch>
            <a:fillRect/>
          </a:stretch>
        </p:blipFill>
        <p:spPr>
          <a:xfrm>
            <a:off x="3017839" y="3159126"/>
            <a:ext cx="6181725" cy="1565275"/>
          </a:xfrm>
        </p:spPr>
      </p:pic>
      <p:sp>
        <p:nvSpPr>
          <p:cNvPr id="2" name="Metin kutusu 1"/>
          <p:cNvSpPr txBox="1"/>
          <p:nvPr/>
        </p:nvSpPr>
        <p:spPr>
          <a:xfrm>
            <a:off x="5934076" y="3700463"/>
            <a:ext cx="2862263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tr-TR" sz="2700" b="1" dirty="0">
                <a:solidFill>
                  <a:prstClr val="white"/>
                </a:solidFill>
                <a:cs typeface="Arial" panose="020B0604020202020204" pitchFamily="34" charset="0"/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7839" y="4887913"/>
            <a:ext cx="6181725" cy="368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tr-TR" b="1" dirty="0">
                <a:solidFill>
                  <a:prstClr val="white"/>
                </a:solidFill>
                <a:cs typeface="Arial" panose="020B0604020202020204" pitchFamily="34" charset="0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2377130475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Pusula">
  <a:themeElements>
    <a:clrScheme name="Pus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Pus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s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133</Words>
  <Application>Microsoft Office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İyon Toplantı Odası</vt:lpstr>
      <vt:lpstr>1_Pusula</vt:lpstr>
      <vt:lpstr>2_İyon Toplantı Odası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7</cp:revision>
  <dcterms:created xsi:type="dcterms:W3CDTF">2020-01-07T19:17:02Z</dcterms:created>
  <dcterms:modified xsi:type="dcterms:W3CDTF">2020-01-09T20:18:23Z</dcterms:modified>
</cp:coreProperties>
</file>