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86" r:id="rId2"/>
    <p:sldMasterId id="2147483698" r:id="rId3"/>
    <p:sldMasterId id="2147483710" r:id="rId4"/>
    <p:sldMasterId id="2147483722" r:id="rId5"/>
    <p:sldMasterId id="2147483734" r:id="rId6"/>
  </p:sldMasterIdLst>
  <p:notesMasterIdLst>
    <p:notesMasterId r:id="rId33"/>
  </p:notesMasterIdLst>
  <p:sldIdLst>
    <p:sldId id="256" r:id="rId7"/>
    <p:sldId id="257" r:id="rId8"/>
    <p:sldId id="309" r:id="rId9"/>
    <p:sldId id="310" r:id="rId10"/>
    <p:sldId id="292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8" r:id="rId22"/>
    <p:sldId id="321" r:id="rId23"/>
    <p:sldId id="322" r:id="rId24"/>
    <p:sldId id="323" r:id="rId25"/>
    <p:sldId id="330" r:id="rId26"/>
    <p:sldId id="329" r:id="rId27"/>
    <p:sldId id="325" r:id="rId28"/>
    <p:sldId id="331" r:id="rId29"/>
    <p:sldId id="326" r:id="rId30"/>
    <p:sldId id="327" r:id="rId31"/>
    <p:sldId id="27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llog.com/kavramlar/tug.htm" TargetMode="External"/><Relationship Id="rId1" Type="http://schemas.openxmlformats.org/officeDocument/2006/relationships/hyperlink" Target="http://www.dallog.com/kavramlar/okculuk.htm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llog.com/kavramlar/tug.htm" TargetMode="External"/><Relationship Id="rId1" Type="http://schemas.openxmlformats.org/officeDocument/2006/relationships/hyperlink" Target="http://www.dallog.com/kavramlar/okculuk.ht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F28E3-0E9D-41C7-8287-F6A88A9B7F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4B5D17A-40B9-4FDA-AAE8-4F4AF8A4B575}">
      <dgm:prSet phldrT="[Metin]" custT="1"/>
      <dgm:spPr>
        <a:solidFill>
          <a:srgbClr val="00B050">
            <a:alpha val="90000"/>
          </a:srgbClr>
        </a:solidFill>
      </dgm:spPr>
      <dgm:t>
        <a:bodyPr/>
        <a:lstStyle/>
        <a:p>
          <a:pPr>
            <a:lnSpc>
              <a:spcPct val="150000"/>
            </a:lnSpc>
          </a:pPr>
          <a:r>
            <a:rPr lang="tr-TR" sz="1600" b="1" dirty="0" smtClean="0">
              <a:solidFill>
                <a:srgbClr val="FFFF00"/>
              </a:solidFill>
            </a:rPr>
            <a:t>TÜRKİYE SELÇUKLULARINDA MERKEZ TEŞKİLATI</a:t>
          </a:r>
        </a:p>
        <a:p>
          <a:pPr>
            <a:lnSpc>
              <a:spcPct val="150000"/>
            </a:lnSpc>
          </a:pPr>
          <a:r>
            <a:rPr lang="tr-TR" sz="1600" dirty="0" smtClean="0"/>
            <a:t>Türkiye Selçuklu Devletinde önemli devlet işlerini </a:t>
          </a:r>
          <a:r>
            <a:rPr lang="tr-TR" sz="1600" dirty="0" smtClean="0">
              <a:solidFill>
                <a:srgbClr val="FFFF00"/>
              </a:solidFill>
            </a:rPr>
            <a:t>Büyük Divan (Divan-ı Saltanat) </a:t>
          </a:r>
          <a:r>
            <a:rPr lang="tr-TR" sz="1600" dirty="0" smtClean="0"/>
            <a:t>ve diğer alt divanlar yürütüyordu. Devletin her türlü siyasi, sosyal, askeri ve ekonomik işlerini yürüten divana sultan veya vezir başkanlık ediyordu. Divan görüşmeleri deftere kaydediliyordu. Divanda katipler, tercümanlar ve memurlar bulunuyordu.</a:t>
          </a:r>
          <a:br>
            <a:rPr lang="tr-TR" sz="1600" dirty="0" smtClean="0"/>
          </a:br>
          <a:r>
            <a:rPr lang="tr-TR" sz="1600" dirty="0" smtClean="0"/>
            <a:t>Emir-i </a:t>
          </a:r>
          <a:r>
            <a:rPr lang="tr-TR" sz="1600" dirty="0" err="1" smtClean="0"/>
            <a:t>Şemşir</a:t>
          </a:r>
          <a:r>
            <a:rPr lang="tr-TR" sz="1600" dirty="0" smtClean="0"/>
            <a:t> divanın güvenliğini sağlıyordu. Bugünkü Bakanlar Kuruluna benzeyen divanda </a:t>
          </a:r>
          <a:r>
            <a:rPr lang="tr-TR" sz="1600" dirty="0" smtClean="0">
              <a:solidFill>
                <a:srgbClr val="FFFF00"/>
              </a:solidFill>
            </a:rPr>
            <a:t>Vezir</a:t>
          </a:r>
          <a:r>
            <a:rPr lang="tr-TR" sz="1600" dirty="0" smtClean="0"/>
            <a:t> en üst dereceli divan üyesiydi. </a:t>
          </a:r>
          <a:endParaRPr lang="tr-TR" sz="1600" b="1" dirty="0">
            <a:solidFill>
              <a:srgbClr val="FFFF00"/>
            </a:solidFill>
          </a:endParaRPr>
        </a:p>
      </dgm:t>
    </dgm:pt>
    <dgm:pt modelId="{1207C6FB-28F5-4C24-A149-57CF45518A29}" type="parTrans" cxnId="{22CC893C-9509-4439-9BEE-8BB4AB4A4086}">
      <dgm:prSet/>
      <dgm:spPr/>
      <dgm:t>
        <a:bodyPr/>
        <a:lstStyle/>
        <a:p>
          <a:endParaRPr lang="tr-TR"/>
        </a:p>
      </dgm:t>
    </dgm:pt>
    <dgm:pt modelId="{5B9C4513-428A-4236-9749-9A445F075CF0}" type="sibTrans" cxnId="{22CC893C-9509-4439-9BEE-8BB4AB4A4086}">
      <dgm:prSet/>
      <dgm:spPr/>
      <dgm:t>
        <a:bodyPr/>
        <a:lstStyle/>
        <a:p>
          <a:endParaRPr lang="tr-TR"/>
        </a:p>
      </dgm:t>
    </dgm:pt>
    <dgm:pt modelId="{B44593BC-FFB4-449C-818C-CAA67E07F76F}">
      <dgm:prSet phldrT="[Metin]"/>
      <dgm:spPr>
        <a:solidFill>
          <a:schemeClr val="tx2">
            <a:lumMod val="10000"/>
            <a:alpha val="90000"/>
          </a:schemeClr>
        </a:solidFill>
      </dgm:spPr>
      <dgm:t>
        <a:bodyPr/>
        <a:lstStyle/>
        <a:p>
          <a:r>
            <a:rPr lang="tr-TR" dirty="0" smtClean="0">
              <a:solidFill>
                <a:srgbClr val="FFFF66"/>
              </a:solidFill>
            </a:rPr>
            <a:t>Niyabet-i Saltanat Divanı :</a:t>
          </a:r>
          <a:r>
            <a:rPr lang="tr-TR" dirty="0" smtClean="0"/>
            <a:t> </a:t>
          </a:r>
          <a:r>
            <a:rPr lang="tr-TR" dirty="0" smtClean="0">
              <a:solidFill>
                <a:schemeClr val="tx1"/>
              </a:solidFill>
            </a:rPr>
            <a:t>Bu divanda kendisine güvenilen devlet adamları ve komutanlar bulunuyordu. Divan'daki bu görevlilere naip denirdi. Hükümdar başkentte bulunmadığında ona ait devlet işlerini yürütür ve hükümdara vekalet ederdi</a:t>
          </a:r>
          <a:r>
            <a:rPr lang="tr-TR" dirty="0" smtClean="0"/>
            <a:t>.</a:t>
          </a:r>
          <a:br>
            <a:rPr lang="tr-TR" dirty="0" smtClean="0"/>
          </a:br>
          <a:endParaRPr lang="tr-TR" dirty="0">
            <a:solidFill>
              <a:schemeClr val="tx1"/>
            </a:solidFill>
          </a:endParaRPr>
        </a:p>
      </dgm:t>
    </dgm:pt>
    <dgm:pt modelId="{413D73BB-0CCF-417F-ABBA-AF854A9D4C12}" type="parTrans" cxnId="{22328E19-BE90-452C-8110-BA32D6999523}">
      <dgm:prSet/>
      <dgm:spPr/>
      <dgm:t>
        <a:bodyPr/>
        <a:lstStyle/>
        <a:p>
          <a:endParaRPr lang="tr-TR"/>
        </a:p>
      </dgm:t>
    </dgm:pt>
    <dgm:pt modelId="{18695F93-C879-4B02-B9D7-1AE3985B9D30}" type="sibTrans" cxnId="{22328E19-BE90-452C-8110-BA32D6999523}">
      <dgm:prSet/>
      <dgm:spPr/>
      <dgm:t>
        <a:bodyPr/>
        <a:lstStyle/>
        <a:p>
          <a:endParaRPr lang="tr-TR"/>
        </a:p>
      </dgm:t>
    </dgm:pt>
    <dgm:pt modelId="{D55E0C36-A078-4C69-BBDE-5E9D24F0CC64}">
      <dgm:prSet phldrT="[Metin]" custT="1"/>
      <dgm:spPr>
        <a:solidFill>
          <a:schemeClr val="tx2">
            <a:lumMod val="10000"/>
            <a:alpha val="90000"/>
          </a:schemeClr>
        </a:solidFill>
      </dgm:spPr>
      <dgm:t>
        <a:bodyPr/>
        <a:lstStyle/>
        <a:p>
          <a:r>
            <a:rPr lang="tr-TR" sz="1400" dirty="0" smtClean="0">
              <a:solidFill>
                <a:srgbClr val="FFFF66"/>
              </a:solidFill>
            </a:rPr>
            <a:t>Divan-ı İstifa :</a:t>
          </a:r>
          <a:r>
            <a:rPr lang="tr-TR" sz="1400" dirty="0" smtClean="0"/>
            <a:t> </a:t>
          </a:r>
          <a:r>
            <a:rPr lang="tr-TR" sz="1400" dirty="0" smtClean="0">
              <a:solidFill>
                <a:schemeClr val="tx1"/>
              </a:solidFill>
            </a:rPr>
            <a:t>Devletin mali işlerini yürütürdü. Devletin gelir ve giderlerini hesaplar, vergilerin toplanmasını sağlardı. Divanın başkanı </a:t>
          </a:r>
          <a:r>
            <a:rPr lang="tr-TR" sz="1400" dirty="0" err="1" smtClean="0">
              <a:solidFill>
                <a:srgbClr val="FFFF00"/>
              </a:solidFill>
            </a:rPr>
            <a:t>Müstevfi</a:t>
          </a:r>
          <a:r>
            <a:rPr lang="tr-TR" sz="1400" dirty="0" smtClean="0"/>
            <a:t> </a:t>
          </a:r>
          <a:r>
            <a:rPr lang="tr-TR" sz="1400" dirty="0" smtClean="0">
              <a:solidFill>
                <a:schemeClr val="tx1"/>
              </a:solidFill>
            </a:rPr>
            <a:t>idi.</a:t>
          </a:r>
          <a:r>
            <a:rPr lang="tr-TR" sz="1400" dirty="0" smtClean="0"/>
            <a:t/>
          </a:r>
          <a:br>
            <a:rPr lang="tr-TR" sz="1400" dirty="0" smtClean="0"/>
          </a:br>
          <a:r>
            <a:rPr lang="tr-TR" sz="1400" dirty="0" smtClean="0"/>
            <a:t/>
          </a:r>
          <a:br>
            <a:rPr lang="tr-TR" sz="1400" dirty="0" smtClean="0"/>
          </a:br>
          <a:endParaRPr lang="tr-TR" sz="1400" dirty="0">
            <a:solidFill>
              <a:schemeClr val="tx1"/>
            </a:solidFill>
          </a:endParaRPr>
        </a:p>
      </dgm:t>
    </dgm:pt>
    <dgm:pt modelId="{407EC051-229B-4DD3-9818-07110EE4A6B6}" type="parTrans" cxnId="{13534333-C771-4E28-BB29-1A6734C10A69}">
      <dgm:prSet/>
      <dgm:spPr/>
      <dgm:t>
        <a:bodyPr/>
        <a:lstStyle/>
        <a:p>
          <a:endParaRPr lang="tr-TR"/>
        </a:p>
      </dgm:t>
    </dgm:pt>
    <dgm:pt modelId="{D123242A-EC04-42BB-960B-F2CAD02C7CAC}" type="sibTrans" cxnId="{13534333-C771-4E28-BB29-1A6734C10A69}">
      <dgm:prSet/>
      <dgm:spPr/>
      <dgm:t>
        <a:bodyPr/>
        <a:lstStyle/>
        <a:p>
          <a:endParaRPr lang="tr-TR"/>
        </a:p>
      </dgm:t>
    </dgm:pt>
    <dgm:pt modelId="{22CA7CF2-7FC5-4985-8F74-7228F876AD32}">
      <dgm:prSet custT="1"/>
      <dgm:spPr>
        <a:solidFill>
          <a:schemeClr val="tx2">
            <a:lumMod val="10000"/>
            <a:alpha val="90000"/>
          </a:schemeClr>
        </a:solidFill>
      </dgm:spPr>
      <dgm:t>
        <a:bodyPr/>
        <a:lstStyle/>
        <a:p>
          <a:r>
            <a:rPr lang="tr-TR" sz="1400" dirty="0" smtClean="0">
              <a:solidFill>
                <a:srgbClr val="FFFF66"/>
              </a:solidFill>
            </a:rPr>
            <a:t>Divan-ı Arz :</a:t>
          </a:r>
          <a:r>
            <a:rPr lang="tr-TR" sz="1400" dirty="0" smtClean="0"/>
            <a:t> </a:t>
          </a:r>
          <a:r>
            <a:rPr lang="tr-TR" sz="1400" dirty="0" smtClean="0">
              <a:solidFill>
                <a:schemeClr val="tx1"/>
              </a:solidFill>
            </a:rPr>
            <a:t>Devletin merkezdeki ordusunun maaş ve levazımat işleriyle ilgilenirdi. Savunma işleriyle ilgilenen divan, askerleri defterlere kayıt eder ve denetlerdi.</a:t>
          </a:r>
          <a:br>
            <a:rPr lang="tr-TR" sz="1400" dirty="0" smtClean="0">
              <a:solidFill>
                <a:schemeClr val="tx1"/>
              </a:solidFill>
            </a:rPr>
          </a:br>
          <a:endParaRPr lang="tr-TR" sz="1400" dirty="0">
            <a:solidFill>
              <a:schemeClr val="tx1"/>
            </a:solidFill>
          </a:endParaRPr>
        </a:p>
      </dgm:t>
    </dgm:pt>
    <dgm:pt modelId="{D051A3C7-0C65-44CD-9041-E6AC2819B0C4}" type="parTrans" cxnId="{2A005FB2-8C5B-4EF7-9918-02AE1BDD708B}">
      <dgm:prSet/>
      <dgm:spPr/>
      <dgm:t>
        <a:bodyPr/>
        <a:lstStyle/>
        <a:p>
          <a:endParaRPr lang="tr-TR"/>
        </a:p>
      </dgm:t>
    </dgm:pt>
    <dgm:pt modelId="{0C5E04D5-4608-4302-9DEC-2CC768F9D5B8}" type="sibTrans" cxnId="{2A005FB2-8C5B-4EF7-9918-02AE1BDD708B}">
      <dgm:prSet/>
      <dgm:spPr/>
      <dgm:t>
        <a:bodyPr/>
        <a:lstStyle/>
        <a:p>
          <a:endParaRPr lang="tr-TR"/>
        </a:p>
      </dgm:t>
    </dgm:pt>
    <dgm:pt modelId="{A03A2958-5588-43B9-BC6F-FB979F5A13AA}">
      <dgm:prSet custT="1"/>
      <dgm:spPr>
        <a:solidFill>
          <a:schemeClr val="tx2">
            <a:lumMod val="10000"/>
            <a:alpha val="90000"/>
          </a:schemeClr>
        </a:solidFill>
      </dgm:spPr>
      <dgm:t>
        <a:bodyPr/>
        <a:lstStyle/>
        <a:p>
          <a:r>
            <a:rPr lang="tr-TR" sz="1400" dirty="0" smtClean="0">
              <a:solidFill>
                <a:srgbClr val="FFFF66"/>
              </a:solidFill>
            </a:rPr>
            <a:t>Divan-ı - Tuğra </a:t>
          </a:r>
          <a:r>
            <a:rPr lang="tr-TR" sz="1400" dirty="0" smtClean="0">
              <a:solidFill>
                <a:schemeClr val="tx1"/>
              </a:solidFill>
            </a:rPr>
            <a:t>: Her türlü iç ve dış yazışmalarını yapıyordu. Burada </a:t>
          </a:r>
          <a:r>
            <a:rPr lang="tr-TR" sz="1400" dirty="0" smtClean="0">
              <a:solidFill>
                <a:srgbClr val="FFFF00"/>
              </a:solidFill>
            </a:rPr>
            <a:t>Arapça ve Farsçayı </a:t>
          </a:r>
          <a:r>
            <a:rPr lang="tr-TR" sz="1400" dirty="0" smtClean="0">
              <a:solidFill>
                <a:schemeClr val="tx1"/>
              </a:solidFill>
            </a:rPr>
            <a:t>iyi bilen kültürlü kişiler bulunurdu. Buna </a:t>
          </a:r>
          <a:r>
            <a:rPr lang="tr-TR" sz="1400" dirty="0" smtClean="0">
              <a:solidFill>
                <a:srgbClr val="FFFF00"/>
              </a:solidFill>
            </a:rPr>
            <a:t>İnşa Divanı </a:t>
          </a:r>
          <a:r>
            <a:rPr lang="tr-TR" sz="1400" dirty="0" smtClean="0">
              <a:solidFill>
                <a:schemeClr val="tx1"/>
              </a:solidFill>
            </a:rPr>
            <a:t>da denir.</a:t>
          </a:r>
          <a:br>
            <a:rPr lang="tr-TR" sz="1400" dirty="0" smtClean="0">
              <a:solidFill>
                <a:schemeClr val="tx1"/>
              </a:solidFill>
            </a:rPr>
          </a:br>
          <a:endParaRPr lang="tr-TR" sz="1400" dirty="0">
            <a:solidFill>
              <a:schemeClr val="tx1"/>
            </a:solidFill>
          </a:endParaRPr>
        </a:p>
      </dgm:t>
    </dgm:pt>
    <dgm:pt modelId="{E07A60DE-1447-471C-8693-1B6745D5DA6D}" type="parTrans" cxnId="{F148F0E1-847B-4A7E-A0DE-94DCE5273246}">
      <dgm:prSet/>
      <dgm:spPr/>
      <dgm:t>
        <a:bodyPr/>
        <a:lstStyle/>
        <a:p>
          <a:endParaRPr lang="tr-TR"/>
        </a:p>
      </dgm:t>
    </dgm:pt>
    <dgm:pt modelId="{1AC44D38-07EC-4BAC-B059-BF9EAE51FF80}" type="sibTrans" cxnId="{F148F0E1-847B-4A7E-A0DE-94DCE5273246}">
      <dgm:prSet/>
      <dgm:spPr/>
      <dgm:t>
        <a:bodyPr/>
        <a:lstStyle/>
        <a:p>
          <a:endParaRPr lang="tr-TR"/>
        </a:p>
      </dgm:t>
    </dgm:pt>
    <dgm:pt modelId="{F26D9E43-42C4-4AE2-BACB-225C6A2F26C4}">
      <dgm:prSet custT="1"/>
      <dgm:spPr>
        <a:solidFill>
          <a:schemeClr val="tx2">
            <a:lumMod val="10000"/>
            <a:alpha val="90000"/>
          </a:schemeClr>
        </a:solidFill>
      </dgm:spPr>
      <dgm:t>
        <a:bodyPr/>
        <a:lstStyle/>
        <a:p>
          <a:r>
            <a:rPr lang="tr-TR" sz="1400" dirty="0" smtClean="0">
              <a:solidFill>
                <a:srgbClr val="FFFF66"/>
              </a:solidFill>
            </a:rPr>
            <a:t>Divan-ı </a:t>
          </a:r>
          <a:r>
            <a:rPr lang="tr-TR" sz="1400" dirty="0" err="1" smtClean="0">
              <a:solidFill>
                <a:srgbClr val="FFFF66"/>
              </a:solidFill>
            </a:rPr>
            <a:t>İşraf</a:t>
          </a:r>
          <a:r>
            <a:rPr lang="tr-TR" sz="1400" dirty="0" smtClean="0">
              <a:solidFill>
                <a:srgbClr val="FFFF66"/>
              </a:solidFill>
            </a:rPr>
            <a:t> :</a:t>
          </a:r>
          <a:r>
            <a:rPr lang="tr-TR" sz="1400" dirty="0" smtClean="0"/>
            <a:t> </a:t>
          </a:r>
          <a:r>
            <a:rPr lang="tr-TR" sz="1400" dirty="0" smtClean="0">
              <a:solidFill>
                <a:schemeClr val="tx1"/>
              </a:solidFill>
            </a:rPr>
            <a:t>Askeri ve adli işler dışında </a:t>
          </a:r>
          <a:r>
            <a:rPr lang="tr-TR" sz="1400" dirty="0" smtClean="0">
              <a:solidFill>
                <a:srgbClr val="FFFF00"/>
              </a:solidFill>
            </a:rPr>
            <a:t>idari ve mali</a:t>
          </a:r>
          <a:r>
            <a:rPr lang="tr-TR" sz="1400" dirty="0" smtClean="0"/>
            <a:t> </a:t>
          </a:r>
          <a:r>
            <a:rPr lang="tr-TR" sz="1400" dirty="0" smtClean="0">
              <a:solidFill>
                <a:schemeClr val="tx1"/>
              </a:solidFill>
            </a:rPr>
            <a:t>yönetimle ilgili işleri yönetirdi</a:t>
          </a:r>
          <a:r>
            <a:rPr lang="tr-TR" sz="1400" dirty="0" smtClean="0"/>
            <a:t>.</a:t>
          </a:r>
          <a:br>
            <a:rPr lang="tr-TR" sz="1400" dirty="0" smtClean="0"/>
          </a:br>
          <a:r>
            <a:rPr lang="tr-TR" sz="1400" dirty="0" smtClean="0"/>
            <a:t/>
          </a:r>
          <a:br>
            <a:rPr lang="tr-TR" sz="1400" dirty="0" smtClean="0"/>
          </a:br>
          <a:endParaRPr lang="tr-TR" sz="1400" dirty="0"/>
        </a:p>
      </dgm:t>
    </dgm:pt>
    <dgm:pt modelId="{7EF504D2-6BE9-40A6-B9F2-D36D367639C9}" type="parTrans" cxnId="{F40D7548-21F0-4DC6-B983-CFA6C6D554F1}">
      <dgm:prSet/>
      <dgm:spPr/>
      <dgm:t>
        <a:bodyPr/>
        <a:lstStyle/>
        <a:p>
          <a:endParaRPr lang="tr-TR"/>
        </a:p>
      </dgm:t>
    </dgm:pt>
    <dgm:pt modelId="{DD701C34-AD24-44AD-B213-9AB6B5E54211}" type="sibTrans" cxnId="{F40D7548-21F0-4DC6-B983-CFA6C6D554F1}">
      <dgm:prSet/>
      <dgm:spPr/>
      <dgm:t>
        <a:bodyPr/>
        <a:lstStyle/>
        <a:p>
          <a:endParaRPr lang="tr-TR"/>
        </a:p>
      </dgm:t>
    </dgm:pt>
    <dgm:pt modelId="{2350D8CD-CC66-4DEC-8EA8-F16AB7734F1A}">
      <dgm:prSet custT="1"/>
      <dgm:spPr>
        <a:solidFill>
          <a:schemeClr val="tx2">
            <a:lumMod val="10000"/>
            <a:alpha val="90000"/>
          </a:schemeClr>
        </a:solidFill>
      </dgm:spPr>
      <dgm:t>
        <a:bodyPr/>
        <a:lstStyle/>
        <a:p>
          <a:r>
            <a:rPr lang="tr-TR" sz="1400" dirty="0" err="1" smtClean="0">
              <a:solidFill>
                <a:srgbClr val="FFFF66"/>
              </a:solidFill>
            </a:rPr>
            <a:t>Pervanecilik</a:t>
          </a:r>
          <a:r>
            <a:rPr lang="tr-TR" sz="1400" dirty="0" smtClean="0">
              <a:solidFill>
                <a:srgbClr val="FFFF66"/>
              </a:solidFill>
            </a:rPr>
            <a:t> :</a:t>
          </a:r>
          <a:r>
            <a:rPr lang="tr-TR" sz="1400" dirty="0" smtClean="0"/>
            <a:t> </a:t>
          </a:r>
          <a:r>
            <a:rPr lang="tr-TR" sz="1400" dirty="0" smtClean="0">
              <a:solidFill>
                <a:srgbClr val="FFFF00"/>
              </a:solidFill>
            </a:rPr>
            <a:t>İstihbarat işleri</a:t>
          </a:r>
          <a:r>
            <a:rPr lang="tr-TR" sz="1400" dirty="0" smtClean="0"/>
            <a:t>, </a:t>
          </a:r>
          <a:r>
            <a:rPr lang="tr-TR" sz="1400" dirty="0" smtClean="0">
              <a:solidFill>
                <a:schemeClr val="tx1"/>
              </a:solidFill>
            </a:rPr>
            <a:t>devlete ait toprakların sayımı ve ülkeye gelen Türkmenlerin yerleştirilmesiyle ilgilenirdi.</a:t>
          </a:r>
          <a:r>
            <a:rPr lang="tr-TR" sz="1400" dirty="0" smtClean="0"/>
            <a:t> </a:t>
          </a:r>
          <a:r>
            <a:rPr lang="tr-TR" sz="1400" dirty="0" smtClean="0">
              <a:solidFill>
                <a:srgbClr val="FFFF00"/>
              </a:solidFill>
            </a:rPr>
            <a:t>Has ve </a:t>
          </a:r>
          <a:r>
            <a:rPr lang="tr-TR" sz="1400" dirty="0" err="1" smtClean="0">
              <a:solidFill>
                <a:srgbClr val="FFFF00"/>
              </a:solidFill>
            </a:rPr>
            <a:t>iktaları</a:t>
          </a:r>
          <a:r>
            <a:rPr lang="tr-TR" sz="1400" dirty="0" smtClean="0">
              <a:solidFill>
                <a:srgbClr val="FFFF00"/>
              </a:solidFill>
            </a:rPr>
            <a:t> yazar, dağıtır ve takip ederdi.</a:t>
          </a:r>
          <a:br>
            <a:rPr lang="tr-TR" sz="1400" dirty="0" smtClean="0">
              <a:solidFill>
                <a:srgbClr val="FFFF00"/>
              </a:solidFill>
            </a:rPr>
          </a:br>
          <a:r>
            <a:rPr lang="tr-TR" sz="1400" dirty="0" smtClean="0"/>
            <a:t/>
          </a:r>
          <a:br>
            <a:rPr lang="tr-TR" sz="1400" dirty="0" smtClean="0"/>
          </a:br>
          <a:endParaRPr lang="tr-TR" sz="1400" dirty="0"/>
        </a:p>
      </dgm:t>
    </dgm:pt>
    <dgm:pt modelId="{12EEF1E4-2557-4386-969A-9894BB117C84}" type="parTrans" cxnId="{92685CE6-B16A-4BA1-98A4-6BB72AEDF0CF}">
      <dgm:prSet/>
      <dgm:spPr/>
      <dgm:t>
        <a:bodyPr/>
        <a:lstStyle/>
        <a:p>
          <a:endParaRPr lang="tr-TR"/>
        </a:p>
      </dgm:t>
    </dgm:pt>
    <dgm:pt modelId="{9FD12F5F-FD66-4FA8-8382-ABF00B2DD0D3}" type="sibTrans" cxnId="{92685CE6-B16A-4BA1-98A4-6BB72AEDF0CF}">
      <dgm:prSet/>
      <dgm:spPr/>
      <dgm:t>
        <a:bodyPr/>
        <a:lstStyle/>
        <a:p>
          <a:endParaRPr lang="tr-TR"/>
        </a:p>
      </dgm:t>
    </dgm:pt>
    <dgm:pt modelId="{4781C7ED-8051-464A-87AA-3BA4589E4CC9}" type="pres">
      <dgm:prSet presAssocID="{F76F28E3-0E9D-41C7-8287-F6A88A9B7F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09F5C62-C433-49D7-9B82-6B3728C2F2B1}" type="pres">
      <dgm:prSet presAssocID="{54B5D17A-40B9-4FDA-AAE8-4F4AF8A4B575}" presName="hierRoot1" presStyleCnt="0"/>
      <dgm:spPr/>
    </dgm:pt>
    <dgm:pt modelId="{14553011-8AED-43EA-B0FE-5A0948CE4826}" type="pres">
      <dgm:prSet presAssocID="{54B5D17A-40B9-4FDA-AAE8-4F4AF8A4B575}" presName="composite" presStyleCnt="0"/>
      <dgm:spPr/>
    </dgm:pt>
    <dgm:pt modelId="{16D9EF55-B73A-4EF0-AC7D-8DFFD3EFB1EF}" type="pres">
      <dgm:prSet presAssocID="{54B5D17A-40B9-4FDA-AAE8-4F4AF8A4B575}" presName="background" presStyleLbl="node0" presStyleIdx="0" presStyleCnt="1"/>
      <dgm:spPr/>
    </dgm:pt>
    <dgm:pt modelId="{30BA9E8F-E68B-4DCA-9540-DB239648E2CC}" type="pres">
      <dgm:prSet presAssocID="{54B5D17A-40B9-4FDA-AAE8-4F4AF8A4B575}" presName="text" presStyleLbl="fgAcc0" presStyleIdx="0" presStyleCnt="1" custScaleX="699755" custScaleY="36199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59C628A-C865-485D-A0C3-562807DE3384}" type="pres">
      <dgm:prSet presAssocID="{54B5D17A-40B9-4FDA-AAE8-4F4AF8A4B575}" presName="hierChild2" presStyleCnt="0"/>
      <dgm:spPr/>
    </dgm:pt>
    <dgm:pt modelId="{41034F24-33A3-4817-876C-8F5087FDA7ED}" type="pres">
      <dgm:prSet presAssocID="{413D73BB-0CCF-417F-ABBA-AF854A9D4C12}" presName="Name10" presStyleLbl="parChTrans1D2" presStyleIdx="0" presStyleCnt="6"/>
      <dgm:spPr/>
      <dgm:t>
        <a:bodyPr/>
        <a:lstStyle/>
        <a:p>
          <a:endParaRPr lang="tr-TR"/>
        </a:p>
      </dgm:t>
    </dgm:pt>
    <dgm:pt modelId="{018FF758-7660-4BC3-8FDD-10BD39619EF1}" type="pres">
      <dgm:prSet presAssocID="{B44593BC-FFB4-449C-818C-CAA67E07F76F}" presName="hierRoot2" presStyleCnt="0"/>
      <dgm:spPr/>
    </dgm:pt>
    <dgm:pt modelId="{FF446B75-0DC1-4935-AC51-A048242224A5}" type="pres">
      <dgm:prSet presAssocID="{B44593BC-FFB4-449C-818C-CAA67E07F76F}" presName="composite2" presStyleCnt="0"/>
      <dgm:spPr/>
    </dgm:pt>
    <dgm:pt modelId="{97CC778B-35BE-40D6-B20C-6A95513AABE0}" type="pres">
      <dgm:prSet presAssocID="{B44593BC-FFB4-449C-818C-CAA67E07F76F}" presName="background2" presStyleLbl="node2" presStyleIdx="0" presStyleCnt="6"/>
      <dgm:spPr/>
    </dgm:pt>
    <dgm:pt modelId="{9D5B4747-8F6F-46EC-A19C-8EF1DEB59D92}" type="pres">
      <dgm:prSet presAssocID="{B44593BC-FFB4-449C-818C-CAA67E07F76F}" presName="text2" presStyleLbl="fgAcc2" presStyleIdx="0" presStyleCnt="6" custScaleX="97439" custScaleY="39847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1F35175-EE54-4126-AE54-05D72D100EEF}" type="pres">
      <dgm:prSet presAssocID="{B44593BC-FFB4-449C-818C-CAA67E07F76F}" presName="hierChild3" presStyleCnt="0"/>
      <dgm:spPr/>
    </dgm:pt>
    <dgm:pt modelId="{1185AE83-066E-462B-AF8D-69A0B88DE16A}" type="pres">
      <dgm:prSet presAssocID="{407EC051-229B-4DD3-9818-07110EE4A6B6}" presName="Name10" presStyleLbl="parChTrans1D2" presStyleIdx="1" presStyleCnt="6"/>
      <dgm:spPr/>
      <dgm:t>
        <a:bodyPr/>
        <a:lstStyle/>
        <a:p>
          <a:endParaRPr lang="tr-TR"/>
        </a:p>
      </dgm:t>
    </dgm:pt>
    <dgm:pt modelId="{F3053A00-EA18-4606-B645-CC7A5247C38D}" type="pres">
      <dgm:prSet presAssocID="{D55E0C36-A078-4C69-BBDE-5E9D24F0CC64}" presName="hierRoot2" presStyleCnt="0"/>
      <dgm:spPr/>
    </dgm:pt>
    <dgm:pt modelId="{CD77E959-38D1-49DF-BCBF-449AE1F44755}" type="pres">
      <dgm:prSet presAssocID="{D55E0C36-A078-4C69-BBDE-5E9D24F0CC64}" presName="composite2" presStyleCnt="0"/>
      <dgm:spPr/>
    </dgm:pt>
    <dgm:pt modelId="{245CAB3E-1F9C-4A4E-95D5-3DC3190341D9}" type="pres">
      <dgm:prSet presAssocID="{D55E0C36-A078-4C69-BBDE-5E9D24F0CC64}" presName="background2" presStyleLbl="node2" presStyleIdx="1" presStyleCnt="6"/>
      <dgm:spPr/>
    </dgm:pt>
    <dgm:pt modelId="{E52B0787-7100-4572-80B8-7F5E2F8FA109}" type="pres">
      <dgm:prSet presAssocID="{D55E0C36-A078-4C69-BBDE-5E9D24F0CC64}" presName="text2" presStyleLbl="fgAcc2" presStyleIdx="1" presStyleCnt="6" custScaleX="132357" custScaleY="40879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CC6D5C1-2A93-41A2-9778-B4011D400602}" type="pres">
      <dgm:prSet presAssocID="{D55E0C36-A078-4C69-BBDE-5E9D24F0CC64}" presName="hierChild3" presStyleCnt="0"/>
      <dgm:spPr/>
    </dgm:pt>
    <dgm:pt modelId="{A6342463-0657-4488-B8C9-7913E68E5627}" type="pres">
      <dgm:prSet presAssocID="{D051A3C7-0C65-44CD-9041-E6AC2819B0C4}" presName="Name10" presStyleLbl="parChTrans1D2" presStyleIdx="2" presStyleCnt="6"/>
      <dgm:spPr/>
      <dgm:t>
        <a:bodyPr/>
        <a:lstStyle/>
        <a:p>
          <a:endParaRPr lang="tr-TR"/>
        </a:p>
      </dgm:t>
    </dgm:pt>
    <dgm:pt modelId="{F8CB1176-F129-4C10-A26C-8C739A46BD52}" type="pres">
      <dgm:prSet presAssocID="{22CA7CF2-7FC5-4985-8F74-7228F876AD32}" presName="hierRoot2" presStyleCnt="0"/>
      <dgm:spPr/>
    </dgm:pt>
    <dgm:pt modelId="{81BF540A-249D-45D4-B395-B3BF80F18365}" type="pres">
      <dgm:prSet presAssocID="{22CA7CF2-7FC5-4985-8F74-7228F876AD32}" presName="composite2" presStyleCnt="0"/>
      <dgm:spPr/>
    </dgm:pt>
    <dgm:pt modelId="{03AFB30C-053E-4481-B62E-6BBF6966AEBB}" type="pres">
      <dgm:prSet presAssocID="{22CA7CF2-7FC5-4985-8F74-7228F876AD32}" presName="background2" presStyleLbl="node2" presStyleIdx="2" presStyleCnt="6"/>
      <dgm:spPr/>
    </dgm:pt>
    <dgm:pt modelId="{C7F4DE53-F276-4352-808E-BF3F3607173F}" type="pres">
      <dgm:prSet presAssocID="{22CA7CF2-7FC5-4985-8F74-7228F876AD32}" presName="text2" presStyleLbl="fgAcc2" presStyleIdx="2" presStyleCnt="6" custScaleY="42797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5B99D87-F813-442F-8184-DC6CFB38894C}" type="pres">
      <dgm:prSet presAssocID="{22CA7CF2-7FC5-4985-8F74-7228F876AD32}" presName="hierChild3" presStyleCnt="0"/>
      <dgm:spPr/>
    </dgm:pt>
    <dgm:pt modelId="{09364692-8258-4B8C-B1F7-A1B7FE420D4C}" type="pres">
      <dgm:prSet presAssocID="{E07A60DE-1447-471C-8693-1B6745D5DA6D}" presName="Name10" presStyleLbl="parChTrans1D2" presStyleIdx="3" presStyleCnt="6"/>
      <dgm:spPr/>
      <dgm:t>
        <a:bodyPr/>
        <a:lstStyle/>
        <a:p>
          <a:endParaRPr lang="tr-TR"/>
        </a:p>
      </dgm:t>
    </dgm:pt>
    <dgm:pt modelId="{B84C200F-E239-486F-B716-CA5CD06D21F0}" type="pres">
      <dgm:prSet presAssocID="{A03A2958-5588-43B9-BC6F-FB979F5A13AA}" presName="hierRoot2" presStyleCnt="0"/>
      <dgm:spPr/>
    </dgm:pt>
    <dgm:pt modelId="{01323F99-81DC-4101-93D3-991A76BE9149}" type="pres">
      <dgm:prSet presAssocID="{A03A2958-5588-43B9-BC6F-FB979F5A13AA}" presName="composite2" presStyleCnt="0"/>
      <dgm:spPr/>
    </dgm:pt>
    <dgm:pt modelId="{4788BBE5-E175-4F9C-BE67-6CB925A9004E}" type="pres">
      <dgm:prSet presAssocID="{A03A2958-5588-43B9-BC6F-FB979F5A13AA}" presName="background2" presStyleLbl="node2" presStyleIdx="3" presStyleCnt="6"/>
      <dgm:spPr/>
    </dgm:pt>
    <dgm:pt modelId="{4F83EDDB-BE7B-4220-8DE0-CF976ABA6809}" type="pres">
      <dgm:prSet presAssocID="{A03A2958-5588-43B9-BC6F-FB979F5A13AA}" presName="text2" presStyleLbl="fgAcc2" presStyleIdx="3" presStyleCnt="6" custScaleY="41301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9C1F4AE-4C82-4414-837B-A4234B4274E2}" type="pres">
      <dgm:prSet presAssocID="{A03A2958-5588-43B9-BC6F-FB979F5A13AA}" presName="hierChild3" presStyleCnt="0"/>
      <dgm:spPr/>
    </dgm:pt>
    <dgm:pt modelId="{1E0F8A1E-A853-4141-97DE-373A5DBB25D2}" type="pres">
      <dgm:prSet presAssocID="{7EF504D2-6BE9-40A6-B9F2-D36D367639C9}" presName="Name10" presStyleLbl="parChTrans1D2" presStyleIdx="4" presStyleCnt="6"/>
      <dgm:spPr/>
      <dgm:t>
        <a:bodyPr/>
        <a:lstStyle/>
        <a:p>
          <a:endParaRPr lang="tr-TR"/>
        </a:p>
      </dgm:t>
    </dgm:pt>
    <dgm:pt modelId="{96441641-0836-4F0D-ADB9-0CD24640FD92}" type="pres">
      <dgm:prSet presAssocID="{F26D9E43-42C4-4AE2-BACB-225C6A2F26C4}" presName="hierRoot2" presStyleCnt="0"/>
      <dgm:spPr/>
    </dgm:pt>
    <dgm:pt modelId="{4C7E3A7A-E050-43C8-A93C-EFC299E8616F}" type="pres">
      <dgm:prSet presAssocID="{F26D9E43-42C4-4AE2-BACB-225C6A2F26C4}" presName="composite2" presStyleCnt="0"/>
      <dgm:spPr/>
    </dgm:pt>
    <dgm:pt modelId="{534B6280-A665-4388-A023-9A9B9DFE4BDD}" type="pres">
      <dgm:prSet presAssocID="{F26D9E43-42C4-4AE2-BACB-225C6A2F26C4}" presName="background2" presStyleLbl="node2" presStyleIdx="4" presStyleCnt="6"/>
      <dgm:spPr/>
    </dgm:pt>
    <dgm:pt modelId="{F6734690-7799-4F90-BFC8-3B3398BE920A}" type="pres">
      <dgm:prSet presAssocID="{F26D9E43-42C4-4AE2-BACB-225C6A2F26C4}" presName="text2" presStyleLbl="fgAcc2" presStyleIdx="4" presStyleCnt="6" custScaleY="41745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5F2E4DA-2CD9-408E-A582-A829FFCEA585}" type="pres">
      <dgm:prSet presAssocID="{F26D9E43-42C4-4AE2-BACB-225C6A2F26C4}" presName="hierChild3" presStyleCnt="0"/>
      <dgm:spPr/>
    </dgm:pt>
    <dgm:pt modelId="{E96CFD88-349D-4F85-8CAF-D874806B8B6D}" type="pres">
      <dgm:prSet presAssocID="{12EEF1E4-2557-4386-969A-9894BB117C84}" presName="Name10" presStyleLbl="parChTrans1D2" presStyleIdx="5" presStyleCnt="6"/>
      <dgm:spPr/>
      <dgm:t>
        <a:bodyPr/>
        <a:lstStyle/>
        <a:p>
          <a:endParaRPr lang="tr-TR"/>
        </a:p>
      </dgm:t>
    </dgm:pt>
    <dgm:pt modelId="{40FCA4DF-5EA1-4EE8-8B55-63FA94354EB8}" type="pres">
      <dgm:prSet presAssocID="{2350D8CD-CC66-4DEC-8EA8-F16AB7734F1A}" presName="hierRoot2" presStyleCnt="0"/>
      <dgm:spPr/>
    </dgm:pt>
    <dgm:pt modelId="{8051D467-98E1-40BA-AF2A-9D2466B99395}" type="pres">
      <dgm:prSet presAssocID="{2350D8CD-CC66-4DEC-8EA8-F16AB7734F1A}" presName="composite2" presStyleCnt="0"/>
      <dgm:spPr/>
    </dgm:pt>
    <dgm:pt modelId="{8ED563DA-EBE8-4F68-A44B-2BA798C432A7}" type="pres">
      <dgm:prSet presAssocID="{2350D8CD-CC66-4DEC-8EA8-F16AB7734F1A}" presName="background2" presStyleLbl="node2" presStyleIdx="5" presStyleCnt="6"/>
      <dgm:spPr/>
    </dgm:pt>
    <dgm:pt modelId="{0F7D36FD-0EC6-4EDC-9E51-5370B90F8FF0}" type="pres">
      <dgm:prSet presAssocID="{2350D8CD-CC66-4DEC-8EA8-F16AB7734F1A}" presName="text2" presStyleLbl="fgAcc2" presStyleIdx="5" presStyleCnt="6" custScaleY="42977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3388E4B-C0C6-4CAF-81E9-6C82B68DC02B}" type="pres">
      <dgm:prSet presAssocID="{2350D8CD-CC66-4DEC-8EA8-F16AB7734F1A}" presName="hierChild3" presStyleCnt="0"/>
      <dgm:spPr/>
    </dgm:pt>
  </dgm:ptLst>
  <dgm:cxnLst>
    <dgm:cxn modelId="{55637C5C-F5AE-4F27-A071-9EE9B710DC2D}" type="presOf" srcId="{407EC051-229B-4DD3-9818-07110EE4A6B6}" destId="{1185AE83-066E-462B-AF8D-69A0B88DE16A}" srcOrd="0" destOrd="0" presId="urn:microsoft.com/office/officeart/2005/8/layout/hierarchy1"/>
    <dgm:cxn modelId="{2C45C3DA-8473-4532-AF49-BA1C84648034}" type="presOf" srcId="{D051A3C7-0C65-44CD-9041-E6AC2819B0C4}" destId="{A6342463-0657-4488-B8C9-7913E68E5627}" srcOrd="0" destOrd="0" presId="urn:microsoft.com/office/officeart/2005/8/layout/hierarchy1"/>
    <dgm:cxn modelId="{D32C7851-3FC8-4316-B5E7-AADAD342B53C}" type="presOf" srcId="{D55E0C36-A078-4C69-BBDE-5E9D24F0CC64}" destId="{E52B0787-7100-4572-80B8-7F5E2F8FA109}" srcOrd="0" destOrd="0" presId="urn:microsoft.com/office/officeart/2005/8/layout/hierarchy1"/>
    <dgm:cxn modelId="{F37AAD73-B186-41D4-9485-9CF8B76E28AC}" type="presOf" srcId="{7EF504D2-6BE9-40A6-B9F2-D36D367639C9}" destId="{1E0F8A1E-A853-4141-97DE-373A5DBB25D2}" srcOrd="0" destOrd="0" presId="urn:microsoft.com/office/officeart/2005/8/layout/hierarchy1"/>
    <dgm:cxn modelId="{22CC893C-9509-4439-9BEE-8BB4AB4A4086}" srcId="{F76F28E3-0E9D-41C7-8287-F6A88A9B7FF2}" destId="{54B5D17A-40B9-4FDA-AAE8-4F4AF8A4B575}" srcOrd="0" destOrd="0" parTransId="{1207C6FB-28F5-4C24-A149-57CF45518A29}" sibTransId="{5B9C4513-428A-4236-9749-9A445F075CF0}"/>
    <dgm:cxn modelId="{22328E19-BE90-452C-8110-BA32D6999523}" srcId="{54B5D17A-40B9-4FDA-AAE8-4F4AF8A4B575}" destId="{B44593BC-FFB4-449C-818C-CAA67E07F76F}" srcOrd="0" destOrd="0" parTransId="{413D73BB-0CCF-417F-ABBA-AF854A9D4C12}" sibTransId="{18695F93-C879-4B02-B9D7-1AE3985B9D30}"/>
    <dgm:cxn modelId="{13534333-C771-4E28-BB29-1A6734C10A69}" srcId="{54B5D17A-40B9-4FDA-AAE8-4F4AF8A4B575}" destId="{D55E0C36-A078-4C69-BBDE-5E9D24F0CC64}" srcOrd="1" destOrd="0" parTransId="{407EC051-229B-4DD3-9818-07110EE4A6B6}" sibTransId="{D123242A-EC04-42BB-960B-F2CAD02C7CAC}"/>
    <dgm:cxn modelId="{1A24BDDD-7F8F-47E5-8CC2-5A39BC2D8D41}" type="presOf" srcId="{12EEF1E4-2557-4386-969A-9894BB117C84}" destId="{E96CFD88-349D-4F85-8CAF-D874806B8B6D}" srcOrd="0" destOrd="0" presId="urn:microsoft.com/office/officeart/2005/8/layout/hierarchy1"/>
    <dgm:cxn modelId="{2A005FB2-8C5B-4EF7-9918-02AE1BDD708B}" srcId="{54B5D17A-40B9-4FDA-AAE8-4F4AF8A4B575}" destId="{22CA7CF2-7FC5-4985-8F74-7228F876AD32}" srcOrd="2" destOrd="0" parTransId="{D051A3C7-0C65-44CD-9041-E6AC2819B0C4}" sibTransId="{0C5E04D5-4608-4302-9DEC-2CC768F9D5B8}"/>
    <dgm:cxn modelId="{C5C7004A-BDCF-46C3-AF94-84289D0FA979}" type="presOf" srcId="{54B5D17A-40B9-4FDA-AAE8-4F4AF8A4B575}" destId="{30BA9E8F-E68B-4DCA-9540-DB239648E2CC}" srcOrd="0" destOrd="0" presId="urn:microsoft.com/office/officeart/2005/8/layout/hierarchy1"/>
    <dgm:cxn modelId="{55CDFC77-5BCF-47CA-94F7-94FFCFB2D571}" type="presOf" srcId="{2350D8CD-CC66-4DEC-8EA8-F16AB7734F1A}" destId="{0F7D36FD-0EC6-4EDC-9E51-5370B90F8FF0}" srcOrd="0" destOrd="0" presId="urn:microsoft.com/office/officeart/2005/8/layout/hierarchy1"/>
    <dgm:cxn modelId="{F148F0E1-847B-4A7E-A0DE-94DCE5273246}" srcId="{54B5D17A-40B9-4FDA-AAE8-4F4AF8A4B575}" destId="{A03A2958-5588-43B9-BC6F-FB979F5A13AA}" srcOrd="3" destOrd="0" parTransId="{E07A60DE-1447-471C-8693-1B6745D5DA6D}" sibTransId="{1AC44D38-07EC-4BAC-B059-BF9EAE51FF80}"/>
    <dgm:cxn modelId="{94332501-22D2-4D0D-A15D-4E33FB711287}" type="presOf" srcId="{413D73BB-0CCF-417F-ABBA-AF854A9D4C12}" destId="{41034F24-33A3-4817-876C-8F5087FDA7ED}" srcOrd="0" destOrd="0" presId="urn:microsoft.com/office/officeart/2005/8/layout/hierarchy1"/>
    <dgm:cxn modelId="{98CA7897-C229-4367-A66B-4E5B878F69FA}" type="presOf" srcId="{F76F28E3-0E9D-41C7-8287-F6A88A9B7FF2}" destId="{4781C7ED-8051-464A-87AA-3BA4589E4CC9}" srcOrd="0" destOrd="0" presId="urn:microsoft.com/office/officeart/2005/8/layout/hierarchy1"/>
    <dgm:cxn modelId="{92685CE6-B16A-4BA1-98A4-6BB72AEDF0CF}" srcId="{54B5D17A-40B9-4FDA-AAE8-4F4AF8A4B575}" destId="{2350D8CD-CC66-4DEC-8EA8-F16AB7734F1A}" srcOrd="5" destOrd="0" parTransId="{12EEF1E4-2557-4386-969A-9894BB117C84}" sibTransId="{9FD12F5F-FD66-4FA8-8382-ABF00B2DD0D3}"/>
    <dgm:cxn modelId="{C0E47706-CD57-4697-9CA3-7FB49A516385}" type="presOf" srcId="{22CA7CF2-7FC5-4985-8F74-7228F876AD32}" destId="{C7F4DE53-F276-4352-808E-BF3F3607173F}" srcOrd="0" destOrd="0" presId="urn:microsoft.com/office/officeart/2005/8/layout/hierarchy1"/>
    <dgm:cxn modelId="{F40D7548-21F0-4DC6-B983-CFA6C6D554F1}" srcId="{54B5D17A-40B9-4FDA-AAE8-4F4AF8A4B575}" destId="{F26D9E43-42C4-4AE2-BACB-225C6A2F26C4}" srcOrd="4" destOrd="0" parTransId="{7EF504D2-6BE9-40A6-B9F2-D36D367639C9}" sibTransId="{DD701C34-AD24-44AD-B213-9AB6B5E54211}"/>
    <dgm:cxn modelId="{F498D1B1-8900-406F-9FFD-7F890A3ABC3A}" type="presOf" srcId="{A03A2958-5588-43B9-BC6F-FB979F5A13AA}" destId="{4F83EDDB-BE7B-4220-8DE0-CF976ABA6809}" srcOrd="0" destOrd="0" presId="urn:microsoft.com/office/officeart/2005/8/layout/hierarchy1"/>
    <dgm:cxn modelId="{C4E663DC-EFAA-47FE-BA44-947B10037064}" type="presOf" srcId="{E07A60DE-1447-471C-8693-1B6745D5DA6D}" destId="{09364692-8258-4B8C-B1F7-A1B7FE420D4C}" srcOrd="0" destOrd="0" presId="urn:microsoft.com/office/officeart/2005/8/layout/hierarchy1"/>
    <dgm:cxn modelId="{A7D68CBE-9AAA-483B-A9A1-8C7CF469C5EA}" type="presOf" srcId="{B44593BC-FFB4-449C-818C-CAA67E07F76F}" destId="{9D5B4747-8F6F-46EC-A19C-8EF1DEB59D92}" srcOrd="0" destOrd="0" presId="urn:microsoft.com/office/officeart/2005/8/layout/hierarchy1"/>
    <dgm:cxn modelId="{A2886913-9AA3-4900-A2C6-E37D8B8D0BCB}" type="presOf" srcId="{F26D9E43-42C4-4AE2-BACB-225C6A2F26C4}" destId="{F6734690-7799-4F90-BFC8-3B3398BE920A}" srcOrd="0" destOrd="0" presId="urn:microsoft.com/office/officeart/2005/8/layout/hierarchy1"/>
    <dgm:cxn modelId="{BAED0C72-E985-47FA-99E3-11879241D375}" type="presParOf" srcId="{4781C7ED-8051-464A-87AA-3BA4589E4CC9}" destId="{D09F5C62-C433-49D7-9B82-6B3728C2F2B1}" srcOrd="0" destOrd="0" presId="urn:microsoft.com/office/officeart/2005/8/layout/hierarchy1"/>
    <dgm:cxn modelId="{8AF30783-984D-445B-B23D-B8A53790ABA7}" type="presParOf" srcId="{D09F5C62-C433-49D7-9B82-6B3728C2F2B1}" destId="{14553011-8AED-43EA-B0FE-5A0948CE4826}" srcOrd="0" destOrd="0" presId="urn:microsoft.com/office/officeart/2005/8/layout/hierarchy1"/>
    <dgm:cxn modelId="{BDC8F73B-762C-4D6A-AA17-CFDA6B3AB8F8}" type="presParOf" srcId="{14553011-8AED-43EA-B0FE-5A0948CE4826}" destId="{16D9EF55-B73A-4EF0-AC7D-8DFFD3EFB1EF}" srcOrd="0" destOrd="0" presId="urn:microsoft.com/office/officeart/2005/8/layout/hierarchy1"/>
    <dgm:cxn modelId="{8652424D-4EEE-405E-90D8-D5F74EF42C2C}" type="presParOf" srcId="{14553011-8AED-43EA-B0FE-5A0948CE4826}" destId="{30BA9E8F-E68B-4DCA-9540-DB239648E2CC}" srcOrd="1" destOrd="0" presId="urn:microsoft.com/office/officeart/2005/8/layout/hierarchy1"/>
    <dgm:cxn modelId="{2ABF1B01-8B68-4727-BCE5-6893F6BEC55B}" type="presParOf" srcId="{D09F5C62-C433-49D7-9B82-6B3728C2F2B1}" destId="{359C628A-C865-485D-A0C3-562807DE3384}" srcOrd="1" destOrd="0" presId="urn:microsoft.com/office/officeart/2005/8/layout/hierarchy1"/>
    <dgm:cxn modelId="{512A9AE3-0F62-4F1B-8805-F393291ABFE7}" type="presParOf" srcId="{359C628A-C865-485D-A0C3-562807DE3384}" destId="{41034F24-33A3-4817-876C-8F5087FDA7ED}" srcOrd="0" destOrd="0" presId="urn:microsoft.com/office/officeart/2005/8/layout/hierarchy1"/>
    <dgm:cxn modelId="{DEEEAED5-DFAF-4E28-8E5E-8F4D3D24D7AD}" type="presParOf" srcId="{359C628A-C865-485D-A0C3-562807DE3384}" destId="{018FF758-7660-4BC3-8FDD-10BD39619EF1}" srcOrd="1" destOrd="0" presId="urn:microsoft.com/office/officeart/2005/8/layout/hierarchy1"/>
    <dgm:cxn modelId="{8188F2FF-D2F6-44DF-864B-E2F02AB4EFA0}" type="presParOf" srcId="{018FF758-7660-4BC3-8FDD-10BD39619EF1}" destId="{FF446B75-0DC1-4935-AC51-A048242224A5}" srcOrd="0" destOrd="0" presId="urn:microsoft.com/office/officeart/2005/8/layout/hierarchy1"/>
    <dgm:cxn modelId="{9B52EFD5-C7EE-4068-BB19-521FC199C904}" type="presParOf" srcId="{FF446B75-0DC1-4935-AC51-A048242224A5}" destId="{97CC778B-35BE-40D6-B20C-6A95513AABE0}" srcOrd="0" destOrd="0" presId="urn:microsoft.com/office/officeart/2005/8/layout/hierarchy1"/>
    <dgm:cxn modelId="{DE7F1AA9-E2C4-4516-9145-8A25C4578488}" type="presParOf" srcId="{FF446B75-0DC1-4935-AC51-A048242224A5}" destId="{9D5B4747-8F6F-46EC-A19C-8EF1DEB59D92}" srcOrd="1" destOrd="0" presId="urn:microsoft.com/office/officeart/2005/8/layout/hierarchy1"/>
    <dgm:cxn modelId="{1AF7A310-3B80-41E6-8920-1E39EBC415A2}" type="presParOf" srcId="{018FF758-7660-4BC3-8FDD-10BD39619EF1}" destId="{91F35175-EE54-4126-AE54-05D72D100EEF}" srcOrd="1" destOrd="0" presId="urn:microsoft.com/office/officeart/2005/8/layout/hierarchy1"/>
    <dgm:cxn modelId="{DE258546-F208-46E2-BA47-1F34B882C15F}" type="presParOf" srcId="{359C628A-C865-485D-A0C3-562807DE3384}" destId="{1185AE83-066E-462B-AF8D-69A0B88DE16A}" srcOrd="2" destOrd="0" presId="urn:microsoft.com/office/officeart/2005/8/layout/hierarchy1"/>
    <dgm:cxn modelId="{EEDE83C3-D2BA-421F-978B-D81616691876}" type="presParOf" srcId="{359C628A-C865-485D-A0C3-562807DE3384}" destId="{F3053A00-EA18-4606-B645-CC7A5247C38D}" srcOrd="3" destOrd="0" presId="urn:microsoft.com/office/officeart/2005/8/layout/hierarchy1"/>
    <dgm:cxn modelId="{F89CD5EC-880E-45AB-8347-9558AD1A64A3}" type="presParOf" srcId="{F3053A00-EA18-4606-B645-CC7A5247C38D}" destId="{CD77E959-38D1-49DF-BCBF-449AE1F44755}" srcOrd="0" destOrd="0" presId="urn:microsoft.com/office/officeart/2005/8/layout/hierarchy1"/>
    <dgm:cxn modelId="{5F413513-1669-4F7B-B1CC-CA826EB35E45}" type="presParOf" srcId="{CD77E959-38D1-49DF-BCBF-449AE1F44755}" destId="{245CAB3E-1F9C-4A4E-95D5-3DC3190341D9}" srcOrd="0" destOrd="0" presId="urn:microsoft.com/office/officeart/2005/8/layout/hierarchy1"/>
    <dgm:cxn modelId="{87D5062A-81BA-47C8-84AC-95006C63755F}" type="presParOf" srcId="{CD77E959-38D1-49DF-BCBF-449AE1F44755}" destId="{E52B0787-7100-4572-80B8-7F5E2F8FA109}" srcOrd="1" destOrd="0" presId="urn:microsoft.com/office/officeart/2005/8/layout/hierarchy1"/>
    <dgm:cxn modelId="{A3E686D8-BE68-45F7-B11E-8554E7955898}" type="presParOf" srcId="{F3053A00-EA18-4606-B645-CC7A5247C38D}" destId="{6CC6D5C1-2A93-41A2-9778-B4011D400602}" srcOrd="1" destOrd="0" presId="urn:microsoft.com/office/officeart/2005/8/layout/hierarchy1"/>
    <dgm:cxn modelId="{9B164AD8-AA3A-4990-8D55-AC79A2C4BC8B}" type="presParOf" srcId="{359C628A-C865-485D-A0C3-562807DE3384}" destId="{A6342463-0657-4488-B8C9-7913E68E5627}" srcOrd="4" destOrd="0" presId="urn:microsoft.com/office/officeart/2005/8/layout/hierarchy1"/>
    <dgm:cxn modelId="{29A0F908-0AF5-4C02-907E-92358CDA8D5D}" type="presParOf" srcId="{359C628A-C865-485D-A0C3-562807DE3384}" destId="{F8CB1176-F129-4C10-A26C-8C739A46BD52}" srcOrd="5" destOrd="0" presId="urn:microsoft.com/office/officeart/2005/8/layout/hierarchy1"/>
    <dgm:cxn modelId="{E8214395-1374-4A4A-A0DC-837CED1E8483}" type="presParOf" srcId="{F8CB1176-F129-4C10-A26C-8C739A46BD52}" destId="{81BF540A-249D-45D4-B395-B3BF80F18365}" srcOrd="0" destOrd="0" presId="urn:microsoft.com/office/officeart/2005/8/layout/hierarchy1"/>
    <dgm:cxn modelId="{F1733297-7856-4A22-A5B2-D05BC90A6556}" type="presParOf" srcId="{81BF540A-249D-45D4-B395-B3BF80F18365}" destId="{03AFB30C-053E-4481-B62E-6BBF6966AEBB}" srcOrd="0" destOrd="0" presId="urn:microsoft.com/office/officeart/2005/8/layout/hierarchy1"/>
    <dgm:cxn modelId="{A995F719-EB49-442B-A757-A9F9E24B0179}" type="presParOf" srcId="{81BF540A-249D-45D4-B395-B3BF80F18365}" destId="{C7F4DE53-F276-4352-808E-BF3F3607173F}" srcOrd="1" destOrd="0" presId="urn:microsoft.com/office/officeart/2005/8/layout/hierarchy1"/>
    <dgm:cxn modelId="{8DE51621-9608-4867-A4BC-0C5E775F31F7}" type="presParOf" srcId="{F8CB1176-F129-4C10-A26C-8C739A46BD52}" destId="{85B99D87-F813-442F-8184-DC6CFB38894C}" srcOrd="1" destOrd="0" presId="urn:microsoft.com/office/officeart/2005/8/layout/hierarchy1"/>
    <dgm:cxn modelId="{4795787B-F4C9-4723-917D-2DC5F4F1AD6E}" type="presParOf" srcId="{359C628A-C865-485D-A0C3-562807DE3384}" destId="{09364692-8258-4B8C-B1F7-A1B7FE420D4C}" srcOrd="6" destOrd="0" presId="urn:microsoft.com/office/officeart/2005/8/layout/hierarchy1"/>
    <dgm:cxn modelId="{C07E02CC-D0DB-49AE-BA19-FC4C1C003591}" type="presParOf" srcId="{359C628A-C865-485D-A0C3-562807DE3384}" destId="{B84C200F-E239-486F-B716-CA5CD06D21F0}" srcOrd="7" destOrd="0" presId="urn:microsoft.com/office/officeart/2005/8/layout/hierarchy1"/>
    <dgm:cxn modelId="{AE8ADF5B-424C-4089-9EA2-D4CB59F0838A}" type="presParOf" srcId="{B84C200F-E239-486F-B716-CA5CD06D21F0}" destId="{01323F99-81DC-4101-93D3-991A76BE9149}" srcOrd="0" destOrd="0" presId="urn:microsoft.com/office/officeart/2005/8/layout/hierarchy1"/>
    <dgm:cxn modelId="{7C32D17D-44DB-4180-A8FB-C51D96094815}" type="presParOf" srcId="{01323F99-81DC-4101-93D3-991A76BE9149}" destId="{4788BBE5-E175-4F9C-BE67-6CB925A9004E}" srcOrd="0" destOrd="0" presId="urn:microsoft.com/office/officeart/2005/8/layout/hierarchy1"/>
    <dgm:cxn modelId="{4292273F-239E-4BF9-A3E3-F90B2D4ABFB9}" type="presParOf" srcId="{01323F99-81DC-4101-93D3-991A76BE9149}" destId="{4F83EDDB-BE7B-4220-8DE0-CF976ABA6809}" srcOrd="1" destOrd="0" presId="urn:microsoft.com/office/officeart/2005/8/layout/hierarchy1"/>
    <dgm:cxn modelId="{B3400769-289A-4998-A438-0CFC9E44C174}" type="presParOf" srcId="{B84C200F-E239-486F-B716-CA5CD06D21F0}" destId="{79C1F4AE-4C82-4414-837B-A4234B4274E2}" srcOrd="1" destOrd="0" presId="urn:microsoft.com/office/officeart/2005/8/layout/hierarchy1"/>
    <dgm:cxn modelId="{991FD37B-D167-4A8B-BD91-6FEA65C5F90C}" type="presParOf" srcId="{359C628A-C865-485D-A0C3-562807DE3384}" destId="{1E0F8A1E-A853-4141-97DE-373A5DBB25D2}" srcOrd="8" destOrd="0" presId="urn:microsoft.com/office/officeart/2005/8/layout/hierarchy1"/>
    <dgm:cxn modelId="{A9084790-C8D4-4B44-B7E6-A4E18FAFCADF}" type="presParOf" srcId="{359C628A-C865-485D-A0C3-562807DE3384}" destId="{96441641-0836-4F0D-ADB9-0CD24640FD92}" srcOrd="9" destOrd="0" presId="urn:microsoft.com/office/officeart/2005/8/layout/hierarchy1"/>
    <dgm:cxn modelId="{8B584477-DE38-4770-9597-D3CFB3816C0B}" type="presParOf" srcId="{96441641-0836-4F0D-ADB9-0CD24640FD92}" destId="{4C7E3A7A-E050-43C8-A93C-EFC299E8616F}" srcOrd="0" destOrd="0" presId="urn:microsoft.com/office/officeart/2005/8/layout/hierarchy1"/>
    <dgm:cxn modelId="{FAD7BB1E-0C36-4851-AB64-A5F5261559E0}" type="presParOf" srcId="{4C7E3A7A-E050-43C8-A93C-EFC299E8616F}" destId="{534B6280-A665-4388-A023-9A9B9DFE4BDD}" srcOrd="0" destOrd="0" presId="urn:microsoft.com/office/officeart/2005/8/layout/hierarchy1"/>
    <dgm:cxn modelId="{3B92317D-E53B-4940-BF53-907A2412DDDF}" type="presParOf" srcId="{4C7E3A7A-E050-43C8-A93C-EFC299E8616F}" destId="{F6734690-7799-4F90-BFC8-3B3398BE920A}" srcOrd="1" destOrd="0" presId="urn:microsoft.com/office/officeart/2005/8/layout/hierarchy1"/>
    <dgm:cxn modelId="{1E8674C6-E944-4A8E-9BF6-D89B9D21F19B}" type="presParOf" srcId="{96441641-0836-4F0D-ADB9-0CD24640FD92}" destId="{05F2E4DA-2CD9-408E-A582-A829FFCEA585}" srcOrd="1" destOrd="0" presId="urn:microsoft.com/office/officeart/2005/8/layout/hierarchy1"/>
    <dgm:cxn modelId="{A7E871BF-48E3-4079-B887-AA2FEE8A44F3}" type="presParOf" srcId="{359C628A-C865-485D-A0C3-562807DE3384}" destId="{E96CFD88-349D-4F85-8CAF-D874806B8B6D}" srcOrd="10" destOrd="0" presId="urn:microsoft.com/office/officeart/2005/8/layout/hierarchy1"/>
    <dgm:cxn modelId="{1ED106D0-644C-43BA-AC67-3C65738C0098}" type="presParOf" srcId="{359C628A-C865-485D-A0C3-562807DE3384}" destId="{40FCA4DF-5EA1-4EE8-8B55-63FA94354EB8}" srcOrd="11" destOrd="0" presId="urn:microsoft.com/office/officeart/2005/8/layout/hierarchy1"/>
    <dgm:cxn modelId="{AB907421-B190-43BF-AD7D-E4582729D6F4}" type="presParOf" srcId="{40FCA4DF-5EA1-4EE8-8B55-63FA94354EB8}" destId="{8051D467-98E1-40BA-AF2A-9D2466B99395}" srcOrd="0" destOrd="0" presId="urn:microsoft.com/office/officeart/2005/8/layout/hierarchy1"/>
    <dgm:cxn modelId="{5E9D6CE5-EA51-4E0E-ADA5-CFE0579FA2D8}" type="presParOf" srcId="{8051D467-98E1-40BA-AF2A-9D2466B99395}" destId="{8ED563DA-EBE8-4F68-A44B-2BA798C432A7}" srcOrd="0" destOrd="0" presId="urn:microsoft.com/office/officeart/2005/8/layout/hierarchy1"/>
    <dgm:cxn modelId="{D1514B1B-8058-44F5-99B1-5B4EC09B614A}" type="presParOf" srcId="{8051D467-98E1-40BA-AF2A-9D2466B99395}" destId="{0F7D36FD-0EC6-4EDC-9E51-5370B90F8FF0}" srcOrd="1" destOrd="0" presId="urn:microsoft.com/office/officeart/2005/8/layout/hierarchy1"/>
    <dgm:cxn modelId="{FC749A74-9FDC-42B3-9FD3-EDC22F44190E}" type="presParOf" srcId="{40FCA4DF-5EA1-4EE8-8B55-63FA94354EB8}" destId="{33388E4B-C0C6-4CAF-81E9-6C82B68DC02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6F28E3-0E9D-41C7-8287-F6A88A9B7F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4B5D17A-40B9-4FDA-AAE8-4F4AF8A4B575}">
      <dgm:prSet phldrT="[Metin]" custT="1"/>
      <dgm:spPr>
        <a:solidFill>
          <a:srgbClr val="00B050">
            <a:alpha val="90000"/>
          </a:srgbClr>
        </a:solidFill>
      </dgm:spPr>
      <dgm:t>
        <a:bodyPr/>
        <a:lstStyle/>
        <a:p>
          <a:pPr>
            <a:lnSpc>
              <a:spcPct val="150000"/>
            </a:lnSpc>
          </a:pPr>
          <a:r>
            <a:rPr lang="tr-TR" sz="1800" b="1" dirty="0" smtClean="0">
              <a:solidFill>
                <a:srgbClr val="FFFF00"/>
              </a:solidFill>
            </a:rPr>
            <a:t>TÜRKİYE SELÇUKLULARINDA TOPRAK YÖNETİMİ</a:t>
          </a:r>
          <a:endParaRPr lang="tr-TR" sz="1800" b="1" dirty="0">
            <a:solidFill>
              <a:srgbClr val="FFFF00"/>
            </a:solidFill>
          </a:endParaRPr>
        </a:p>
      </dgm:t>
    </dgm:pt>
    <dgm:pt modelId="{1207C6FB-28F5-4C24-A149-57CF45518A29}" type="parTrans" cxnId="{22CC893C-9509-4439-9BEE-8BB4AB4A4086}">
      <dgm:prSet/>
      <dgm:spPr/>
      <dgm:t>
        <a:bodyPr/>
        <a:lstStyle/>
        <a:p>
          <a:endParaRPr lang="tr-TR"/>
        </a:p>
      </dgm:t>
    </dgm:pt>
    <dgm:pt modelId="{5B9C4513-428A-4236-9749-9A445F075CF0}" type="sibTrans" cxnId="{22CC893C-9509-4439-9BEE-8BB4AB4A4086}">
      <dgm:prSet/>
      <dgm:spPr/>
      <dgm:t>
        <a:bodyPr/>
        <a:lstStyle/>
        <a:p>
          <a:endParaRPr lang="tr-TR"/>
        </a:p>
      </dgm:t>
    </dgm:pt>
    <dgm:pt modelId="{B44593BC-FFB4-449C-818C-CAA67E07F76F}">
      <dgm:prSet phldrT="[Metin]"/>
      <dgm:spPr>
        <a:solidFill>
          <a:schemeClr val="tx2">
            <a:lumMod val="10000"/>
            <a:alpha val="90000"/>
          </a:schemeClr>
        </a:solidFill>
      </dgm:spPr>
      <dgm:t>
        <a:bodyPr/>
        <a:lstStyle/>
        <a:p>
          <a:r>
            <a:rPr lang="tr-TR" dirty="0" smtClean="0">
              <a:solidFill>
                <a:srgbClr val="FFFF66"/>
              </a:solidFill>
            </a:rPr>
            <a:t>a- Has Arazi :</a:t>
          </a:r>
          <a:r>
            <a:rPr lang="tr-TR" dirty="0" smtClean="0"/>
            <a:t> </a:t>
          </a:r>
          <a:r>
            <a:rPr lang="tr-TR" dirty="0" smtClean="0">
              <a:solidFill>
                <a:schemeClr val="tx1"/>
              </a:solidFill>
            </a:rPr>
            <a:t>Vergileri hükümdara ayrılan topraklardır.</a:t>
          </a:r>
          <a:br>
            <a:rPr lang="tr-TR" dirty="0" smtClean="0">
              <a:solidFill>
                <a:schemeClr val="tx1"/>
              </a:solidFill>
            </a:rPr>
          </a:br>
          <a:endParaRPr lang="tr-TR" dirty="0">
            <a:solidFill>
              <a:schemeClr val="tx1"/>
            </a:solidFill>
          </a:endParaRPr>
        </a:p>
      </dgm:t>
    </dgm:pt>
    <dgm:pt modelId="{413D73BB-0CCF-417F-ABBA-AF854A9D4C12}" type="parTrans" cxnId="{22328E19-BE90-452C-8110-BA32D6999523}">
      <dgm:prSet/>
      <dgm:spPr/>
      <dgm:t>
        <a:bodyPr/>
        <a:lstStyle/>
        <a:p>
          <a:endParaRPr lang="tr-TR"/>
        </a:p>
      </dgm:t>
    </dgm:pt>
    <dgm:pt modelId="{18695F93-C879-4B02-B9D7-1AE3985B9D30}" type="sibTrans" cxnId="{22328E19-BE90-452C-8110-BA32D6999523}">
      <dgm:prSet/>
      <dgm:spPr/>
      <dgm:t>
        <a:bodyPr/>
        <a:lstStyle/>
        <a:p>
          <a:endParaRPr lang="tr-TR"/>
        </a:p>
      </dgm:t>
    </dgm:pt>
    <dgm:pt modelId="{D55E0C36-A078-4C69-BBDE-5E9D24F0CC64}">
      <dgm:prSet phldrT="[Metin]"/>
      <dgm:spPr>
        <a:solidFill>
          <a:schemeClr val="tx2">
            <a:lumMod val="10000"/>
            <a:alpha val="90000"/>
          </a:schemeClr>
        </a:solidFill>
      </dgm:spPr>
      <dgm:t>
        <a:bodyPr/>
        <a:lstStyle/>
        <a:p>
          <a:r>
            <a:rPr lang="tr-TR" dirty="0" smtClean="0">
              <a:solidFill>
                <a:srgbClr val="FFFF66"/>
              </a:solidFill>
            </a:rPr>
            <a:t>b.    </a:t>
          </a:r>
          <a:r>
            <a:rPr lang="tr-TR" dirty="0" err="1" smtClean="0">
              <a:solidFill>
                <a:srgbClr val="FFFF66"/>
              </a:solidFill>
            </a:rPr>
            <a:t>İkta</a:t>
          </a:r>
          <a:r>
            <a:rPr lang="tr-TR" dirty="0" smtClean="0">
              <a:solidFill>
                <a:srgbClr val="FFFF66"/>
              </a:solidFill>
            </a:rPr>
            <a:t> Arazi :</a:t>
          </a:r>
          <a:r>
            <a:rPr lang="tr-TR" dirty="0" smtClean="0"/>
            <a:t> </a:t>
          </a:r>
          <a:r>
            <a:rPr lang="tr-TR" dirty="0" smtClean="0">
              <a:solidFill>
                <a:schemeClr val="tx1"/>
              </a:solidFill>
            </a:rPr>
            <a:t>Ordu mensuplarına ve devlet memurlarına hizmet ve maaş karşılığı verilen topraklardır. Toprak sahipleri üç yıl toprağını boş bıraktığında </a:t>
          </a:r>
          <a:r>
            <a:rPr lang="tr-TR" dirty="0" err="1" smtClean="0">
              <a:solidFill>
                <a:schemeClr val="tx1"/>
              </a:solidFill>
            </a:rPr>
            <a:t>iktası</a:t>
          </a:r>
          <a:r>
            <a:rPr lang="tr-TR" dirty="0" smtClean="0">
              <a:solidFill>
                <a:schemeClr val="tx1"/>
              </a:solidFill>
            </a:rPr>
            <a:t> elinden alınıyordu. </a:t>
          </a:r>
          <a:r>
            <a:rPr lang="tr-TR" dirty="0" err="1" smtClean="0">
              <a:solidFill>
                <a:schemeClr val="tx1"/>
              </a:solidFill>
            </a:rPr>
            <a:t>İkta</a:t>
          </a:r>
          <a:r>
            <a:rPr lang="tr-TR" dirty="0" smtClean="0">
              <a:solidFill>
                <a:schemeClr val="tx1"/>
              </a:solidFill>
            </a:rPr>
            <a:t> sahipleri gelirlerinin bir kısmıyla geçimlerini sağlıyor, kalan kısmıyla da atlı asker besliyordu.</a:t>
          </a:r>
          <a:br>
            <a:rPr lang="tr-TR" dirty="0" smtClean="0">
              <a:solidFill>
                <a:schemeClr val="tx1"/>
              </a:solidFill>
            </a:rPr>
          </a:br>
          <a:endParaRPr lang="tr-TR" dirty="0">
            <a:solidFill>
              <a:schemeClr val="tx1"/>
            </a:solidFill>
          </a:endParaRPr>
        </a:p>
      </dgm:t>
    </dgm:pt>
    <dgm:pt modelId="{407EC051-229B-4DD3-9818-07110EE4A6B6}" type="parTrans" cxnId="{13534333-C771-4E28-BB29-1A6734C10A69}">
      <dgm:prSet/>
      <dgm:spPr/>
      <dgm:t>
        <a:bodyPr/>
        <a:lstStyle/>
        <a:p>
          <a:endParaRPr lang="tr-TR"/>
        </a:p>
      </dgm:t>
    </dgm:pt>
    <dgm:pt modelId="{D123242A-EC04-42BB-960B-F2CAD02C7CAC}" type="sibTrans" cxnId="{13534333-C771-4E28-BB29-1A6734C10A69}">
      <dgm:prSet/>
      <dgm:spPr/>
      <dgm:t>
        <a:bodyPr/>
        <a:lstStyle/>
        <a:p>
          <a:endParaRPr lang="tr-TR"/>
        </a:p>
      </dgm:t>
    </dgm:pt>
    <dgm:pt modelId="{22CA7CF2-7FC5-4985-8F74-7228F876AD32}">
      <dgm:prSet/>
      <dgm:spPr>
        <a:solidFill>
          <a:schemeClr val="tx2">
            <a:lumMod val="10000"/>
            <a:alpha val="90000"/>
          </a:schemeClr>
        </a:solidFill>
      </dgm:spPr>
      <dgm:t>
        <a:bodyPr/>
        <a:lstStyle/>
        <a:p>
          <a:r>
            <a:rPr lang="tr-TR" dirty="0" smtClean="0">
              <a:solidFill>
                <a:srgbClr val="FFFF66"/>
              </a:solidFill>
            </a:rPr>
            <a:t>c. Mülk Arazi :</a:t>
          </a:r>
          <a:r>
            <a:rPr lang="tr-TR" dirty="0" smtClean="0"/>
            <a:t> </a:t>
          </a:r>
          <a:r>
            <a:rPr lang="tr-TR" dirty="0" smtClean="0">
              <a:solidFill>
                <a:schemeClr val="tx1"/>
              </a:solidFill>
            </a:rPr>
            <a:t>Devlet adamlarına başarılarından dolayı verilen topraklardır.</a:t>
          </a:r>
          <a:br>
            <a:rPr lang="tr-TR" dirty="0" smtClean="0">
              <a:solidFill>
                <a:schemeClr val="tx1"/>
              </a:solidFill>
            </a:rPr>
          </a:br>
          <a:endParaRPr lang="tr-TR" dirty="0">
            <a:solidFill>
              <a:schemeClr val="tx1"/>
            </a:solidFill>
          </a:endParaRPr>
        </a:p>
      </dgm:t>
    </dgm:pt>
    <dgm:pt modelId="{D051A3C7-0C65-44CD-9041-E6AC2819B0C4}" type="parTrans" cxnId="{2A005FB2-8C5B-4EF7-9918-02AE1BDD708B}">
      <dgm:prSet/>
      <dgm:spPr/>
      <dgm:t>
        <a:bodyPr/>
        <a:lstStyle/>
        <a:p>
          <a:endParaRPr lang="tr-TR"/>
        </a:p>
      </dgm:t>
    </dgm:pt>
    <dgm:pt modelId="{0C5E04D5-4608-4302-9DEC-2CC768F9D5B8}" type="sibTrans" cxnId="{2A005FB2-8C5B-4EF7-9918-02AE1BDD708B}">
      <dgm:prSet/>
      <dgm:spPr/>
      <dgm:t>
        <a:bodyPr/>
        <a:lstStyle/>
        <a:p>
          <a:endParaRPr lang="tr-TR"/>
        </a:p>
      </dgm:t>
    </dgm:pt>
    <dgm:pt modelId="{A03A2958-5588-43B9-BC6F-FB979F5A13AA}">
      <dgm:prSet/>
      <dgm:spPr>
        <a:solidFill>
          <a:schemeClr val="tx2">
            <a:lumMod val="10000"/>
            <a:alpha val="90000"/>
          </a:schemeClr>
        </a:solidFill>
      </dgm:spPr>
      <dgm:t>
        <a:bodyPr/>
        <a:lstStyle/>
        <a:p>
          <a:r>
            <a:rPr lang="tr-TR" dirty="0" smtClean="0">
              <a:solidFill>
                <a:srgbClr val="FFFF66"/>
              </a:solidFill>
            </a:rPr>
            <a:t>d. Vakıf Arazi </a:t>
          </a:r>
        </a:p>
        <a:p>
          <a:r>
            <a:rPr lang="tr-TR" dirty="0" smtClean="0">
              <a:solidFill>
                <a:srgbClr val="FFFF66"/>
              </a:solidFill>
            </a:rPr>
            <a:t> </a:t>
          </a:r>
          <a:r>
            <a:rPr lang="tr-TR" dirty="0" smtClean="0"/>
            <a:t> </a:t>
          </a:r>
          <a:r>
            <a:rPr lang="tr-TR" dirty="0" smtClean="0">
              <a:solidFill>
                <a:schemeClr val="tx1"/>
              </a:solidFill>
            </a:rPr>
            <a:t>Miri ve mülk arazilerden bilimsel ve sosyal kurumların ihtiyaçlarını karşılamak için ayrılan topraklardır.</a:t>
          </a:r>
          <a:br>
            <a:rPr lang="tr-TR" dirty="0" smtClean="0">
              <a:solidFill>
                <a:schemeClr val="tx1"/>
              </a:solidFill>
            </a:rPr>
          </a:br>
          <a:endParaRPr lang="tr-TR" dirty="0">
            <a:solidFill>
              <a:schemeClr val="tx1"/>
            </a:solidFill>
          </a:endParaRPr>
        </a:p>
      </dgm:t>
    </dgm:pt>
    <dgm:pt modelId="{E07A60DE-1447-471C-8693-1B6745D5DA6D}" type="parTrans" cxnId="{F148F0E1-847B-4A7E-A0DE-94DCE5273246}">
      <dgm:prSet/>
      <dgm:spPr/>
      <dgm:t>
        <a:bodyPr/>
        <a:lstStyle/>
        <a:p>
          <a:endParaRPr lang="tr-TR"/>
        </a:p>
      </dgm:t>
    </dgm:pt>
    <dgm:pt modelId="{1AC44D38-07EC-4BAC-B059-BF9EAE51FF80}" type="sibTrans" cxnId="{F148F0E1-847B-4A7E-A0DE-94DCE5273246}">
      <dgm:prSet/>
      <dgm:spPr/>
      <dgm:t>
        <a:bodyPr/>
        <a:lstStyle/>
        <a:p>
          <a:endParaRPr lang="tr-TR"/>
        </a:p>
      </dgm:t>
    </dgm:pt>
    <dgm:pt modelId="{4781C7ED-8051-464A-87AA-3BA4589E4CC9}" type="pres">
      <dgm:prSet presAssocID="{F76F28E3-0E9D-41C7-8287-F6A88A9B7F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09F5C62-C433-49D7-9B82-6B3728C2F2B1}" type="pres">
      <dgm:prSet presAssocID="{54B5D17A-40B9-4FDA-AAE8-4F4AF8A4B575}" presName="hierRoot1" presStyleCnt="0"/>
      <dgm:spPr/>
    </dgm:pt>
    <dgm:pt modelId="{14553011-8AED-43EA-B0FE-5A0948CE4826}" type="pres">
      <dgm:prSet presAssocID="{54B5D17A-40B9-4FDA-AAE8-4F4AF8A4B575}" presName="composite" presStyleCnt="0"/>
      <dgm:spPr/>
    </dgm:pt>
    <dgm:pt modelId="{16D9EF55-B73A-4EF0-AC7D-8DFFD3EFB1EF}" type="pres">
      <dgm:prSet presAssocID="{54B5D17A-40B9-4FDA-AAE8-4F4AF8A4B575}" presName="background" presStyleLbl="node0" presStyleIdx="0" presStyleCnt="1"/>
      <dgm:spPr/>
    </dgm:pt>
    <dgm:pt modelId="{30BA9E8F-E68B-4DCA-9540-DB239648E2CC}" type="pres">
      <dgm:prSet presAssocID="{54B5D17A-40B9-4FDA-AAE8-4F4AF8A4B575}" presName="text" presStyleLbl="fgAcc0" presStyleIdx="0" presStyleCnt="1" custScaleX="29424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59C628A-C865-485D-A0C3-562807DE3384}" type="pres">
      <dgm:prSet presAssocID="{54B5D17A-40B9-4FDA-AAE8-4F4AF8A4B575}" presName="hierChild2" presStyleCnt="0"/>
      <dgm:spPr/>
    </dgm:pt>
    <dgm:pt modelId="{41034F24-33A3-4817-876C-8F5087FDA7ED}" type="pres">
      <dgm:prSet presAssocID="{413D73BB-0CCF-417F-ABBA-AF854A9D4C12}" presName="Name10" presStyleLbl="parChTrans1D2" presStyleIdx="0" presStyleCnt="4"/>
      <dgm:spPr/>
      <dgm:t>
        <a:bodyPr/>
        <a:lstStyle/>
        <a:p>
          <a:endParaRPr lang="tr-TR"/>
        </a:p>
      </dgm:t>
    </dgm:pt>
    <dgm:pt modelId="{018FF758-7660-4BC3-8FDD-10BD39619EF1}" type="pres">
      <dgm:prSet presAssocID="{B44593BC-FFB4-449C-818C-CAA67E07F76F}" presName="hierRoot2" presStyleCnt="0"/>
      <dgm:spPr/>
    </dgm:pt>
    <dgm:pt modelId="{FF446B75-0DC1-4935-AC51-A048242224A5}" type="pres">
      <dgm:prSet presAssocID="{B44593BC-FFB4-449C-818C-CAA67E07F76F}" presName="composite2" presStyleCnt="0"/>
      <dgm:spPr/>
    </dgm:pt>
    <dgm:pt modelId="{97CC778B-35BE-40D6-B20C-6A95513AABE0}" type="pres">
      <dgm:prSet presAssocID="{B44593BC-FFB4-449C-818C-CAA67E07F76F}" presName="background2" presStyleLbl="node2" presStyleIdx="0" presStyleCnt="4"/>
      <dgm:spPr/>
    </dgm:pt>
    <dgm:pt modelId="{9D5B4747-8F6F-46EC-A19C-8EF1DEB59D92}" type="pres">
      <dgm:prSet presAssocID="{B44593BC-FFB4-449C-818C-CAA67E07F76F}" presName="text2" presStyleLbl="fgAcc2" presStyleIdx="0" presStyleCnt="4" custScaleY="29980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1F35175-EE54-4126-AE54-05D72D100EEF}" type="pres">
      <dgm:prSet presAssocID="{B44593BC-FFB4-449C-818C-CAA67E07F76F}" presName="hierChild3" presStyleCnt="0"/>
      <dgm:spPr/>
    </dgm:pt>
    <dgm:pt modelId="{1185AE83-066E-462B-AF8D-69A0B88DE16A}" type="pres">
      <dgm:prSet presAssocID="{407EC051-229B-4DD3-9818-07110EE4A6B6}" presName="Name10" presStyleLbl="parChTrans1D2" presStyleIdx="1" presStyleCnt="4"/>
      <dgm:spPr/>
      <dgm:t>
        <a:bodyPr/>
        <a:lstStyle/>
        <a:p>
          <a:endParaRPr lang="tr-TR"/>
        </a:p>
      </dgm:t>
    </dgm:pt>
    <dgm:pt modelId="{F3053A00-EA18-4606-B645-CC7A5247C38D}" type="pres">
      <dgm:prSet presAssocID="{D55E0C36-A078-4C69-BBDE-5E9D24F0CC64}" presName="hierRoot2" presStyleCnt="0"/>
      <dgm:spPr/>
    </dgm:pt>
    <dgm:pt modelId="{CD77E959-38D1-49DF-BCBF-449AE1F44755}" type="pres">
      <dgm:prSet presAssocID="{D55E0C36-A078-4C69-BBDE-5E9D24F0CC64}" presName="composite2" presStyleCnt="0"/>
      <dgm:spPr/>
    </dgm:pt>
    <dgm:pt modelId="{245CAB3E-1F9C-4A4E-95D5-3DC3190341D9}" type="pres">
      <dgm:prSet presAssocID="{D55E0C36-A078-4C69-BBDE-5E9D24F0CC64}" presName="background2" presStyleLbl="node2" presStyleIdx="1" presStyleCnt="4"/>
      <dgm:spPr/>
    </dgm:pt>
    <dgm:pt modelId="{E52B0787-7100-4572-80B8-7F5E2F8FA109}" type="pres">
      <dgm:prSet presAssocID="{D55E0C36-A078-4C69-BBDE-5E9D24F0CC64}" presName="text2" presStyleLbl="fgAcc2" presStyleIdx="1" presStyleCnt="4" custScaleX="132357" custScaleY="29647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CC6D5C1-2A93-41A2-9778-B4011D400602}" type="pres">
      <dgm:prSet presAssocID="{D55E0C36-A078-4C69-BBDE-5E9D24F0CC64}" presName="hierChild3" presStyleCnt="0"/>
      <dgm:spPr/>
    </dgm:pt>
    <dgm:pt modelId="{A6342463-0657-4488-B8C9-7913E68E5627}" type="pres">
      <dgm:prSet presAssocID="{D051A3C7-0C65-44CD-9041-E6AC2819B0C4}" presName="Name10" presStyleLbl="parChTrans1D2" presStyleIdx="2" presStyleCnt="4"/>
      <dgm:spPr/>
      <dgm:t>
        <a:bodyPr/>
        <a:lstStyle/>
        <a:p>
          <a:endParaRPr lang="tr-TR"/>
        </a:p>
      </dgm:t>
    </dgm:pt>
    <dgm:pt modelId="{F8CB1176-F129-4C10-A26C-8C739A46BD52}" type="pres">
      <dgm:prSet presAssocID="{22CA7CF2-7FC5-4985-8F74-7228F876AD32}" presName="hierRoot2" presStyleCnt="0"/>
      <dgm:spPr/>
    </dgm:pt>
    <dgm:pt modelId="{81BF540A-249D-45D4-B395-B3BF80F18365}" type="pres">
      <dgm:prSet presAssocID="{22CA7CF2-7FC5-4985-8F74-7228F876AD32}" presName="composite2" presStyleCnt="0"/>
      <dgm:spPr/>
    </dgm:pt>
    <dgm:pt modelId="{03AFB30C-053E-4481-B62E-6BBF6966AEBB}" type="pres">
      <dgm:prSet presAssocID="{22CA7CF2-7FC5-4985-8F74-7228F876AD32}" presName="background2" presStyleLbl="node2" presStyleIdx="2" presStyleCnt="4"/>
      <dgm:spPr/>
    </dgm:pt>
    <dgm:pt modelId="{C7F4DE53-F276-4352-808E-BF3F3607173F}" type="pres">
      <dgm:prSet presAssocID="{22CA7CF2-7FC5-4985-8F74-7228F876AD32}" presName="text2" presStyleLbl="fgAcc2" presStyleIdx="2" presStyleCnt="4" custScaleY="29314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5B99D87-F813-442F-8184-DC6CFB38894C}" type="pres">
      <dgm:prSet presAssocID="{22CA7CF2-7FC5-4985-8F74-7228F876AD32}" presName="hierChild3" presStyleCnt="0"/>
      <dgm:spPr/>
    </dgm:pt>
    <dgm:pt modelId="{09364692-8258-4B8C-B1F7-A1B7FE420D4C}" type="pres">
      <dgm:prSet presAssocID="{E07A60DE-1447-471C-8693-1B6745D5DA6D}" presName="Name10" presStyleLbl="parChTrans1D2" presStyleIdx="3" presStyleCnt="4"/>
      <dgm:spPr/>
      <dgm:t>
        <a:bodyPr/>
        <a:lstStyle/>
        <a:p>
          <a:endParaRPr lang="tr-TR"/>
        </a:p>
      </dgm:t>
    </dgm:pt>
    <dgm:pt modelId="{B84C200F-E239-486F-B716-CA5CD06D21F0}" type="pres">
      <dgm:prSet presAssocID="{A03A2958-5588-43B9-BC6F-FB979F5A13AA}" presName="hierRoot2" presStyleCnt="0"/>
      <dgm:spPr/>
    </dgm:pt>
    <dgm:pt modelId="{01323F99-81DC-4101-93D3-991A76BE9149}" type="pres">
      <dgm:prSet presAssocID="{A03A2958-5588-43B9-BC6F-FB979F5A13AA}" presName="composite2" presStyleCnt="0"/>
      <dgm:spPr/>
    </dgm:pt>
    <dgm:pt modelId="{4788BBE5-E175-4F9C-BE67-6CB925A9004E}" type="pres">
      <dgm:prSet presAssocID="{A03A2958-5588-43B9-BC6F-FB979F5A13AA}" presName="background2" presStyleLbl="node2" presStyleIdx="3" presStyleCnt="4"/>
      <dgm:spPr/>
    </dgm:pt>
    <dgm:pt modelId="{4F83EDDB-BE7B-4220-8DE0-CF976ABA6809}" type="pres">
      <dgm:prSet presAssocID="{A03A2958-5588-43B9-BC6F-FB979F5A13AA}" presName="text2" presStyleLbl="fgAcc2" presStyleIdx="3" presStyleCnt="4" custScaleY="29980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9C1F4AE-4C82-4414-837B-A4234B4274E2}" type="pres">
      <dgm:prSet presAssocID="{A03A2958-5588-43B9-BC6F-FB979F5A13AA}" presName="hierChild3" presStyleCnt="0"/>
      <dgm:spPr/>
    </dgm:pt>
  </dgm:ptLst>
  <dgm:cxnLst>
    <dgm:cxn modelId="{7FE7FE77-CEA6-4334-B01A-3775A81E62A0}" type="presOf" srcId="{54B5D17A-40B9-4FDA-AAE8-4F4AF8A4B575}" destId="{30BA9E8F-E68B-4DCA-9540-DB239648E2CC}" srcOrd="0" destOrd="0" presId="urn:microsoft.com/office/officeart/2005/8/layout/hierarchy1"/>
    <dgm:cxn modelId="{810C04C3-9DD8-4ACF-8710-6E8AD4C15543}" type="presOf" srcId="{D55E0C36-A078-4C69-BBDE-5E9D24F0CC64}" destId="{E52B0787-7100-4572-80B8-7F5E2F8FA109}" srcOrd="0" destOrd="0" presId="urn:microsoft.com/office/officeart/2005/8/layout/hierarchy1"/>
    <dgm:cxn modelId="{E9B54900-61F3-4B93-BD12-DF88AC6ED328}" type="presOf" srcId="{407EC051-229B-4DD3-9818-07110EE4A6B6}" destId="{1185AE83-066E-462B-AF8D-69A0B88DE16A}" srcOrd="0" destOrd="0" presId="urn:microsoft.com/office/officeart/2005/8/layout/hierarchy1"/>
    <dgm:cxn modelId="{22CC893C-9509-4439-9BEE-8BB4AB4A4086}" srcId="{F76F28E3-0E9D-41C7-8287-F6A88A9B7FF2}" destId="{54B5D17A-40B9-4FDA-AAE8-4F4AF8A4B575}" srcOrd="0" destOrd="0" parTransId="{1207C6FB-28F5-4C24-A149-57CF45518A29}" sibTransId="{5B9C4513-428A-4236-9749-9A445F075CF0}"/>
    <dgm:cxn modelId="{22328E19-BE90-452C-8110-BA32D6999523}" srcId="{54B5D17A-40B9-4FDA-AAE8-4F4AF8A4B575}" destId="{B44593BC-FFB4-449C-818C-CAA67E07F76F}" srcOrd="0" destOrd="0" parTransId="{413D73BB-0CCF-417F-ABBA-AF854A9D4C12}" sibTransId="{18695F93-C879-4B02-B9D7-1AE3985B9D30}"/>
    <dgm:cxn modelId="{13534333-C771-4E28-BB29-1A6734C10A69}" srcId="{54B5D17A-40B9-4FDA-AAE8-4F4AF8A4B575}" destId="{D55E0C36-A078-4C69-BBDE-5E9D24F0CC64}" srcOrd="1" destOrd="0" parTransId="{407EC051-229B-4DD3-9818-07110EE4A6B6}" sibTransId="{D123242A-EC04-42BB-960B-F2CAD02C7CAC}"/>
    <dgm:cxn modelId="{2A005FB2-8C5B-4EF7-9918-02AE1BDD708B}" srcId="{54B5D17A-40B9-4FDA-AAE8-4F4AF8A4B575}" destId="{22CA7CF2-7FC5-4985-8F74-7228F876AD32}" srcOrd="2" destOrd="0" parTransId="{D051A3C7-0C65-44CD-9041-E6AC2819B0C4}" sibTransId="{0C5E04D5-4608-4302-9DEC-2CC768F9D5B8}"/>
    <dgm:cxn modelId="{F148F0E1-847B-4A7E-A0DE-94DCE5273246}" srcId="{54B5D17A-40B9-4FDA-AAE8-4F4AF8A4B575}" destId="{A03A2958-5588-43B9-BC6F-FB979F5A13AA}" srcOrd="3" destOrd="0" parTransId="{E07A60DE-1447-471C-8693-1B6745D5DA6D}" sibTransId="{1AC44D38-07EC-4BAC-B059-BF9EAE51FF80}"/>
    <dgm:cxn modelId="{9A2FD195-A352-46BB-82AF-90BF84E49A0A}" type="presOf" srcId="{B44593BC-FFB4-449C-818C-CAA67E07F76F}" destId="{9D5B4747-8F6F-46EC-A19C-8EF1DEB59D92}" srcOrd="0" destOrd="0" presId="urn:microsoft.com/office/officeart/2005/8/layout/hierarchy1"/>
    <dgm:cxn modelId="{DB7FC5CF-A7A5-4C47-8BF0-922278CE3F46}" type="presOf" srcId="{413D73BB-0CCF-417F-ABBA-AF854A9D4C12}" destId="{41034F24-33A3-4817-876C-8F5087FDA7ED}" srcOrd="0" destOrd="0" presId="urn:microsoft.com/office/officeart/2005/8/layout/hierarchy1"/>
    <dgm:cxn modelId="{002EEB1D-7603-4C38-9BDC-B058E471C024}" type="presOf" srcId="{22CA7CF2-7FC5-4985-8F74-7228F876AD32}" destId="{C7F4DE53-F276-4352-808E-BF3F3607173F}" srcOrd="0" destOrd="0" presId="urn:microsoft.com/office/officeart/2005/8/layout/hierarchy1"/>
    <dgm:cxn modelId="{BB5A7A1E-A617-49FC-8012-811892FEC289}" type="presOf" srcId="{F76F28E3-0E9D-41C7-8287-F6A88A9B7FF2}" destId="{4781C7ED-8051-464A-87AA-3BA4589E4CC9}" srcOrd="0" destOrd="0" presId="urn:microsoft.com/office/officeart/2005/8/layout/hierarchy1"/>
    <dgm:cxn modelId="{E5040C1C-3F93-4EBF-B1C9-58414DC360AB}" type="presOf" srcId="{D051A3C7-0C65-44CD-9041-E6AC2819B0C4}" destId="{A6342463-0657-4488-B8C9-7913E68E5627}" srcOrd="0" destOrd="0" presId="urn:microsoft.com/office/officeart/2005/8/layout/hierarchy1"/>
    <dgm:cxn modelId="{E2BF807A-B08B-48D8-9CC4-3FB57524C868}" type="presOf" srcId="{E07A60DE-1447-471C-8693-1B6745D5DA6D}" destId="{09364692-8258-4B8C-B1F7-A1B7FE420D4C}" srcOrd="0" destOrd="0" presId="urn:microsoft.com/office/officeart/2005/8/layout/hierarchy1"/>
    <dgm:cxn modelId="{229401EC-98F1-4FC2-B860-1D7B03CB0A23}" type="presOf" srcId="{A03A2958-5588-43B9-BC6F-FB979F5A13AA}" destId="{4F83EDDB-BE7B-4220-8DE0-CF976ABA6809}" srcOrd="0" destOrd="0" presId="urn:microsoft.com/office/officeart/2005/8/layout/hierarchy1"/>
    <dgm:cxn modelId="{FB56E2A1-6800-40DE-A08B-97BBA29267CC}" type="presParOf" srcId="{4781C7ED-8051-464A-87AA-3BA4589E4CC9}" destId="{D09F5C62-C433-49D7-9B82-6B3728C2F2B1}" srcOrd="0" destOrd="0" presId="urn:microsoft.com/office/officeart/2005/8/layout/hierarchy1"/>
    <dgm:cxn modelId="{752C679E-6774-4F31-ADF5-0686DA4740F7}" type="presParOf" srcId="{D09F5C62-C433-49D7-9B82-6B3728C2F2B1}" destId="{14553011-8AED-43EA-B0FE-5A0948CE4826}" srcOrd="0" destOrd="0" presId="urn:microsoft.com/office/officeart/2005/8/layout/hierarchy1"/>
    <dgm:cxn modelId="{0E3F526D-536E-4BE3-AF42-063414FCB8F8}" type="presParOf" srcId="{14553011-8AED-43EA-B0FE-5A0948CE4826}" destId="{16D9EF55-B73A-4EF0-AC7D-8DFFD3EFB1EF}" srcOrd="0" destOrd="0" presId="urn:microsoft.com/office/officeart/2005/8/layout/hierarchy1"/>
    <dgm:cxn modelId="{6CDC9552-4CBC-4A00-945C-863AC58BE680}" type="presParOf" srcId="{14553011-8AED-43EA-B0FE-5A0948CE4826}" destId="{30BA9E8F-E68B-4DCA-9540-DB239648E2CC}" srcOrd="1" destOrd="0" presId="urn:microsoft.com/office/officeart/2005/8/layout/hierarchy1"/>
    <dgm:cxn modelId="{576965FB-E50A-43DB-9EAB-5C693914D828}" type="presParOf" srcId="{D09F5C62-C433-49D7-9B82-6B3728C2F2B1}" destId="{359C628A-C865-485D-A0C3-562807DE3384}" srcOrd="1" destOrd="0" presId="urn:microsoft.com/office/officeart/2005/8/layout/hierarchy1"/>
    <dgm:cxn modelId="{DBC344C0-E129-44D3-B2A4-7329C1694BE3}" type="presParOf" srcId="{359C628A-C865-485D-A0C3-562807DE3384}" destId="{41034F24-33A3-4817-876C-8F5087FDA7ED}" srcOrd="0" destOrd="0" presId="urn:microsoft.com/office/officeart/2005/8/layout/hierarchy1"/>
    <dgm:cxn modelId="{D3C9D77F-1689-41D2-A4C0-7EB4AF06D8F3}" type="presParOf" srcId="{359C628A-C865-485D-A0C3-562807DE3384}" destId="{018FF758-7660-4BC3-8FDD-10BD39619EF1}" srcOrd="1" destOrd="0" presId="urn:microsoft.com/office/officeart/2005/8/layout/hierarchy1"/>
    <dgm:cxn modelId="{7D9CF4B8-0245-4092-9576-3512FC8E1D37}" type="presParOf" srcId="{018FF758-7660-4BC3-8FDD-10BD39619EF1}" destId="{FF446B75-0DC1-4935-AC51-A048242224A5}" srcOrd="0" destOrd="0" presId="urn:microsoft.com/office/officeart/2005/8/layout/hierarchy1"/>
    <dgm:cxn modelId="{9C5DC6ED-2214-4806-9B0E-8C84A0471BA2}" type="presParOf" srcId="{FF446B75-0DC1-4935-AC51-A048242224A5}" destId="{97CC778B-35BE-40D6-B20C-6A95513AABE0}" srcOrd="0" destOrd="0" presId="urn:microsoft.com/office/officeart/2005/8/layout/hierarchy1"/>
    <dgm:cxn modelId="{7B886F3D-D885-4274-A070-F79DD8A7C56F}" type="presParOf" srcId="{FF446B75-0DC1-4935-AC51-A048242224A5}" destId="{9D5B4747-8F6F-46EC-A19C-8EF1DEB59D92}" srcOrd="1" destOrd="0" presId="urn:microsoft.com/office/officeart/2005/8/layout/hierarchy1"/>
    <dgm:cxn modelId="{1D5EDAC7-BC81-431D-9CB0-CE7939501E0B}" type="presParOf" srcId="{018FF758-7660-4BC3-8FDD-10BD39619EF1}" destId="{91F35175-EE54-4126-AE54-05D72D100EEF}" srcOrd="1" destOrd="0" presId="urn:microsoft.com/office/officeart/2005/8/layout/hierarchy1"/>
    <dgm:cxn modelId="{AF417142-E251-4878-BBB8-DCD92BC00374}" type="presParOf" srcId="{359C628A-C865-485D-A0C3-562807DE3384}" destId="{1185AE83-066E-462B-AF8D-69A0B88DE16A}" srcOrd="2" destOrd="0" presId="urn:microsoft.com/office/officeart/2005/8/layout/hierarchy1"/>
    <dgm:cxn modelId="{3EF75789-1973-4B24-A283-BE78C82EA8FD}" type="presParOf" srcId="{359C628A-C865-485D-A0C3-562807DE3384}" destId="{F3053A00-EA18-4606-B645-CC7A5247C38D}" srcOrd="3" destOrd="0" presId="urn:microsoft.com/office/officeart/2005/8/layout/hierarchy1"/>
    <dgm:cxn modelId="{01AA9F77-29D0-447A-B9AE-5340403A7B00}" type="presParOf" srcId="{F3053A00-EA18-4606-B645-CC7A5247C38D}" destId="{CD77E959-38D1-49DF-BCBF-449AE1F44755}" srcOrd="0" destOrd="0" presId="urn:microsoft.com/office/officeart/2005/8/layout/hierarchy1"/>
    <dgm:cxn modelId="{BD5378B1-7BB0-4649-A2ED-C688948D3DB2}" type="presParOf" srcId="{CD77E959-38D1-49DF-BCBF-449AE1F44755}" destId="{245CAB3E-1F9C-4A4E-95D5-3DC3190341D9}" srcOrd="0" destOrd="0" presId="urn:microsoft.com/office/officeart/2005/8/layout/hierarchy1"/>
    <dgm:cxn modelId="{F9033FEF-D472-4D99-BE44-37A307A5126B}" type="presParOf" srcId="{CD77E959-38D1-49DF-BCBF-449AE1F44755}" destId="{E52B0787-7100-4572-80B8-7F5E2F8FA109}" srcOrd="1" destOrd="0" presId="urn:microsoft.com/office/officeart/2005/8/layout/hierarchy1"/>
    <dgm:cxn modelId="{58A87D64-249B-4DD4-8746-16C111C13902}" type="presParOf" srcId="{F3053A00-EA18-4606-B645-CC7A5247C38D}" destId="{6CC6D5C1-2A93-41A2-9778-B4011D400602}" srcOrd="1" destOrd="0" presId="urn:microsoft.com/office/officeart/2005/8/layout/hierarchy1"/>
    <dgm:cxn modelId="{560C5E07-9940-4E7E-A12C-7CB3D1D9FD3C}" type="presParOf" srcId="{359C628A-C865-485D-A0C3-562807DE3384}" destId="{A6342463-0657-4488-B8C9-7913E68E5627}" srcOrd="4" destOrd="0" presId="urn:microsoft.com/office/officeart/2005/8/layout/hierarchy1"/>
    <dgm:cxn modelId="{1026CCD1-59E2-4116-B6B0-BA5A18481F62}" type="presParOf" srcId="{359C628A-C865-485D-A0C3-562807DE3384}" destId="{F8CB1176-F129-4C10-A26C-8C739A46BD52}" srcOrd="5" destOrd="0" presId="urn:microsoft.com/office/officeart/2005/8/layout/hierarchy1"/>
    <dgm:cxn modelId="{9937D4A2-2BF9-4FAD-A488-3827B7BB0B83}" type="presParOf" srcId="{F8CB1176-F129-4C10-A26C-8C739A46BD52}" destId="{81BF540A-249D-45D4-B395-B3BF80F18365}" srcOrd="0" destOrd="0" presId="urn:microsoft.com/office/officeart/2005/8/layout/hierarchy1"/>
    <dgm:cxn modelId="{779BAF0B-EC4A-47E5-9188-65469E619D6F}" type="presParOf" srcId="{81BF540A-249D-45D4-B395-B3BF80F18365}" destId="{03AFB30C-053E-4481-B62E-6BBF6966AEBB}" srcOrd="0" destOrd="0" presId="urn:microsoft.com/office/officeart/2005/8/layout/hierarchy1"/>
    <dgm:cxn modelId="{98958CD4-CAAC-49F0-ACCC-8C6BBEEF31AA}" type="presParOf" srcId="{81BF540A-249D-45D4-B395-B3BF80F18365}" destId="{C7F4DE53-F276-4352-808E-BF3F3607173F}" srcOrd="1" destOrd="0" presId="urn:microsoft.com/office/officeart/2005/8/layout/hierarchy1"/>
    <dgm:cxn modelId="{147DD19B-99EA-484E-9126-11696F0B739B}" type="presParOf" srcId="{F8CB1176-F129-4C10-A26C-8C739A46BD52}" destId="{85B99D87-F813-442F-8184-DC6CFB38894C}" srcOrd="1" destOrd="0" presId="urn:microsoft.com/office/officeart/2005/8/layout/hierarchy1"/>
    <dgm:cxn modelId="{6FCF2022-670B-4079-990C-2B99BC46431A}" type="presParOf" srcId="{359C628A-C865-485D-A0C3-562807DE3384}" destId="{09364692-8258-4B8C-B1F7-A1B7FE420D4C}" srcOrd="6" destOrd="0" presId="urn:microsoft.com/office/officeart/2005/8/layout/hierarchy1"/>
    <dgm:cxn modelId="{B8202D56-F170-479E-84A3-E2C7C263771B}" type="presParOf" srcId="{359C628A-C865-485D-A0C3-562807DE3384}" destId="{B84C200F-E239-486F-B716-CA5CD06D21F0}" srcOrd="7" destOrd="0" presId="urn:microsoft.com/office/officeart/2005/8/layout/hierarchy1"/>
    <dgm:cxn modelId="{D3030E81-9B06-4C6A-8E06-7B4A2AE5B73B}" type="presParOf" srcId="{B84C200F-E239-486F-B716-CA5CD06D21F0}" destId="{01323F99-81DC-4101-93D3-991A76BE9149}" srcOrd="0" destOrd="0" presId="urn:microsoft.com/office/officeart/2005/8/layout/hierarchy1"/>
    <dgm:cxn modelId="{71CEF434-B9D8-4006-AE03-6BFCD767D446}" type="presParOf" srcId="{01323F99-81DC-4101-93D3-991A76BE9149}" destId="{4788BBE5-E175-4F9C-BE67-6CB925A9004E}" srcOrd="0" destOrd="0" presId="urn:microsoft.com/office/officeart/2005/8/layout/hierarchy1"/>
    <dgm:cxn modelId="{0ECA106E-BF6E-45E5-918F-CC01BEB4C705}" type="presParOf" srcId="{01323F99-81DC-4101-93D3-991A76BE9149}" destId="{4F83EDDB-BE7B-4220-8DE0-CF976ABA6809}" srcOrd="1" destOrd="0" presId="urn:microsoft.com/office/officeart/2005/8/layout/hierarchy1"/>
    <dgm:cxn modelId="{07203431-DABA-4AF3-83BB-F9E7EA0C3FDE}" type="presParOf" srcId="{B84C200F-E239-486F-B716-CA5CD06D21F0}" destId="{79C1F4AE-4C82-4414-837B-A4234B4274E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6F28E3-0E9D-41C7-8287-F6A88A9B7F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4B5D17A-40B9-4FDA-AAE8-4F4AF8A4B575}">
      <dgm:prSet phldrT="[Metin]" custT="1"/>
      <dgm:spPr>
        <a:solidFill>
          <a:srgbClr val="00B050">
            <a:alpha val="90000"/>
          </a:srgbClr>
        </a:solidFill>
      </dgm:spPr>
      <dgm:t>
        <a:bodyPr/>
        <a:lstStyle/>
        <a:p>
          <a:pPr>
            <a:lnSpc>
              <a:spcPct val="150000"/>
            </a:lnSpc>
          </a:pPr>
          <a:r>
            <a:rPr lang="tr-TR" sz="1800" b="1" dirty="0" smtClean="0">
              <a:solidFill>
                <a:srgbClr val="FFFF00"/>
              </a:solidFill>
            </a:rPr>
            <a:t>TÜRKİYE SELÇUKLULARINDA ORDU</a:t>
          </a:r>
        </a:p>
        <a:p>
          <a:pPr>
            <a:lnSpc>
              <a:spcPct val="150000"/>
            </a:lnSpc>
          </a:pPr>
          <a:r>
            <a:rPr lang="tr-TR" sz="1600" dirty="0" smtClean="0"/>
            <a:t>Ordu komutanına </a:t>
          </a:r>
          <a:r>
            <a:rPr lang="tr-TR" sz="1600" dirty="0" err="1" smtClean="0">
              <a:solidFill>
                <a:srgbClr val="FFFF66"/>
              </a:solidFill>
            </a:rPr>
            <a:t>Emirül</a:t>
          </a:r>
          <a:r>
            <a:rPr lang="tr-TR" sz="1600" dirty="0" smtClean="0">
              <a:solidFill>
                <a:srgbClr val="FFFF66"/>
              </a:solidFill>
            </a:rPr>
            <a:t> Ümera </a:t>
          </a:r>
          <a:r>
            <a:rPr lang="tr-TR" sz="1600" dirty="0" smtClean="0">
              <a:solidFill>
                <a:schemeClr val="bg1"/>
              </a:solidFill>
            </a:rPr>
            <a:t>denir. </a:t>
          </a:r>
          <a:r>
            <a:rPr lang="tr-TR" sz="1600" dirty="0" smtClean="0">
              <a:latin typeface="Verdana" pitchFamily="34" charset="0"/>
              <a:cs typeface="Times New Roman" pitchFamily="18" charset="0"/>
            </a:rPr>
            <a:t>Orduda, dinî vazifeleri görmek ve gazâ ruhunu canlı tutmak maksadıyla âlim, derviş ve mutasavvıflar bulunurdu. Silah olarak, </a:t>
          </a:r>
          <a:r>
            <a:rPr lang="tr-TR" sz="1600" dirty="0" smtClean="0">
              <a:latin typeface="Verdana" pitchFamily="34" charset="0"/>
              <a:cs typeface="Times New Roman" pitchFamily="18" charset="0"/>
              <a:hlinkClick xmlns:r="http://schemas.openxmlformats.org/officeDocument/2006/relationships" r:id="rId1"/>
            </a:rPr>
            <a:t>ok</a:t>
          </a:r>
          <a:r>
            <a:rPr lang="tr-TR" sz="1600" dirty="0" smtClean="0">
              <a:latin typeface="Verdana" pitchFamily="34" charset="0"/>
              <a:cs typeface="Times New Roman" pitchFamily="18" charset="0"/>
            </a:rPr>
            <a:t>, yay, kılıç, kargı, çomak, gürz, mızrak, topuz, nacak, mancınık, merdiven, seyyar kule kullanılırdı. Ordudaki birlikler, çeşitli bayrak, </a:t>
          </a:r>
          <a:r>
            <a:rPr lang="tr-TR" sz="1600" dirty="0" smtClean="0">
              <a:latin typeface="Verdana" pitchFamily="34" charset="0"/>
              <a:cs typeface="Times New Roman" pitchFamily="18" charset="0"/>
              <a:hlinkClick xmlns:r="http://schemas.openxmlformats.org/officeDocument/2006/relationships" r:id="rId2"/>
            </a:rPr>
            <a:t>tuğ</a:t>
          </a:r>
          <a:r>
            <a:rPr lang="tr-TR" sz="1600" dirty="0" smtClean="0">
              <a:latin typeface="Verdana" pitchFamily="34" charset="0"/>
              <a:cs typeface="Times New Roman" pitchFamily="18" charset="0"/>
            </a:rPr>
            <a:t> ve alem taşırlardı.</a:t>
          </a:r>
          <a:endParaRPr lang="tr-TR" sz="1600" b="1" dirty="0" smtClean="0">
            <a:solidFill>
              <a:schemeClr val="bg1"/>
            </a:solidFill>
          </a:endParaRPr>
        </a:p>
        <a:p>
          <a:pPr>
            <a:lnSpc>
              <a:spcPct val="150000"/>
            </a:lnSpc>
          </a:pPr>
          <a:endParaRPr lang="tr-TR" sz="1800" b="1" dirty="0">
            <a:solidFill>
              <a:srgbClr val="FFFF00"/>
            </a:solidFill>
          </a:endParaRPr>
        </a:p>
      </dgm:t>
    </dgm:pt>
    <dgm:pt modelId="{1207C6FB-28F5-4C24-A149-57CF45518A29}" type="parTrans" cxnId="{22CC893C-9509-4439-9BEE-8BB4AB4A4086}">
      <dgm:prSet/>
      <dgm:spPr/>
      <dgm:t>
        <a:bodyPr/>
        <a:lstStyle/>
        <a:p>
          <a:endParaRPr lang="tr-TR"/>
        </a:p>
      </dgm:t>
    </dgm:pt>
    <dgm:pt modelId="{5B9C4513-428A-4236-9749-9A445F075CF0}" type="sibTrans" cxnId="{22CC893C-9509-4439-9BEE-8BB4AB4A4086}">
      <dgm:prSet/>
      <dgm:spPr/>
      <dgm:t>
        <a:bodyPr/>
        <a:lstStyle/>
        <a:p>
          <a:endParaRPr lang="tr-TR"/>
        </a:p>
      </dgm:t>
    </dgm:pt>
    <dgm:pt modelId="{B44593BC-FFB4-449C-818C-CAA67E07F76F}">
      <dgm:prSet phldrT="[Metin]" custT="1"/>
      <dgm:spPr>
        <a:solidFill>
          <a:schemeClr val="tx2">
            <a:lumMod val="10000"/>
            <a:alpha val="90000"/>
          </a:schemeClr>
        </a:solidFill>
      </dgm:spPr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Hassa Birlikleri: (</a:t>
          </a:r>
          <a:r>
            <a:rPr lang="tr-TR" sz="1600" dirty="0" err="1" smtClean="0">
              <a:solidFill>
                <a:schemeClr val="tx1"/>
              </a:solidFill>
            </a:rPr>
            <a:t>Gulamlar</a:t>
          </a:r>
          <a:r>
            <a:rPr lang="tr-TR" sz="1600" dirty="0" smtClean="0">
              <a:solidFill>
                <a:schemeClr val="tx1"/>
              </a:solidFill>
            </a:rPr>
            <a:t>)</a:t>
          </a:r>
          <a:br>
            <a:rPr lang="tr-TR" sz="1600" dirty="0" smtClean="0">
              <a:solidFill>
                <a:schemeClr val="tx1"/>
              </a:solidFill>
            </a:rPr>
          </a:br>
          <a:endParaRPr lang="tr-TR" sz="1600" dirty="0">
            <a:solidFill>
              <a:schemeClr val="tx1"/>
            </a:solidFill>
          </a:endParaRPr>
        </a:p>
      </dgm:t>
    </dgm:pt>
    <dgm:pt modelId="{413D73BB-0CCF-417F-ABBA-AF854A9D4C12}" type="parTrans" cxnId="{22328E19-BE90-452C-8110-BA32D6999523}">
      <dgm:prSet/>
      <dgm:spPr/>
      <dgm:t>
        <a:bodyPr/>
        <a:lstStyle/>
        <a:p>
          <a:endParaRPr lang="tr-TR"/>
        </a:p>
      </dgm:t>
    </dgm:pt>
    <dgm:pt modelId="{18695F93-C879-4B02-B9D7-1AE3985B9D30}" type="sibTrans" cxnId="{22328E19-BE90-452C-8110-BA32D6999523}">
      <dgm:prSet/>
      <dgm:spPr/>
      <dgm:t>
        <a:bodyPr/>
        <a:lstStyle/>
        <a:p>
          <a:endParaRPr lang="tr-TR"/>
        </a:p>
      </dgm:t>
    </dgm:pt>
    <dgm:pt modelId="{D55E0C36-A078-4C69-BBDE-5E9D24F0CC64}">
      <dgm:prSet phldrT="[Metin]" custT="1"/>
      <dgm:spPr>
        <a:solidFill>
          <a:schemeClr val="tx2">
            <a:lumMod val="10000"/>
            <a:alpha val="90000"/>
          </a:schemeClr>
        </a:solidFill>
      </dgm:spPr>
      <dgm:t>
        <a:bodyPr/>
        <a:lstStyle/>
        <a:p>
          <a:r>
            <a:rPr lang="tr-TR" sz="1600" dirty="0" err="1" smtClean="0">
              <a:solidFill>
                <a:schemeClr val="tx1"/>
              </a:solidFill>
            </a:rPr>
            <a:t>İkta</a:t>
          </a:r>
          <a:r>
            <a:rPr lang="tr-TR" sz="1600" dirty="0" smtClean="0">
              <a:solidFill>
                <a:schemeClr val="tx1"/>
              </a:solidFill>
            </a:rPr>
            <a:t> Askerleri: (Tımarlı Sipahiler)</a:t>
          </a:r>
          <a:br>
            <a:rPr lang="tr-TR" sz="1600" dirty="0" smtClean="0">
              <a:solidFill>
                <a:schemeClr val="tx1"/>
              </a:solidFill>
            </a:rPr>
          </a:br>
          <a:endParaRPr lang="tr-TR" sz="1600" dirty="0">
            <a:solidFill>
              <a:schemeClr val="tx1"/>
            </a:solidFill>
          </a:endParaRPr>
        </a:p>
      </dgm:t>
    </dgm:pt>
    <dgm:pt modelId="{407EC051-229B-4DD3-9818-07110EE4A6B6}" type="parTrans" cxnId="{13534333-C771-4E28-BB29-1A6734C10A69}">
      <dgm:prSet/>
      <dgm:spPr/>
      <dgm:t>
        <a:bodyPr/>
        <a:lstStyle/>
        <a:p>
          <a:endParaRPr lang="tr-TR"/>
        </a:p>
      </dgm:t>
    </dgm:pt>
    <dgm:pt modelId="{D123242A-EC04-42BB-960B-F2CAD02C7CAC}" type="sibTrans" cxnId="{13534333-C771-4E28-BB29-1A6734C10A69}">
      <dgm:prSet/>
      <dgm:spPr/>
      <dgm:t>
        <a:bodyPr/>
        <a:lstStyle/>
        <a:p>
          <a:endParaRPr lang="tr-TR"/>
        </a:p>
      </dgm:t>
    </dgm:pt>
    <dgm:pt modelId="{22CA7CF2-7FC5-4985-8F74-7228F876AD32}">
      <dgm:prSet custT="1"/>
      <dgm:spPr>
        <a:solidFill>
          <a:schemeClr val="tx2">
            <a:lumMod val="10000"/>
            <a:alpha val="90000"/>
          </a:schemeClr>
        </a:solidFill>
      </dgm:spPr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Uçlarda Türkmenlerden oluşan kuvvetler</a:t>
          </a:r>
          <a:endParaRPr lang="tr-TR" sz="1600" dirty="0">
            <a:solidFill>
              <a:schemeClr val="tx1"/>
            </a:solidFill>
          </a:endParaRPr>
        </a:p>
      </dgm:t>
    </dgm:pt>
    <dgm:pt modelId="{D051A3C7-0C65-44CD-9041-E6AC2819B0C4}" type="parTrans" cxnId="{2A005FB2-8C5B-4EF7-9918-02AE1BDD708B}">
      <dgm:prSet/>
      <dgm:spPr/>
      <dgm:t>
        <a:bodyPr/>
        <a:lstStyle/>
        <a:p>
          <a:endParaRPr lang="tr-TR"/>
        </a:p>
      </dgm:t>
    </dgm:pt>
    <dgm:pt modelId="{0C5E04D5-4608-4302-9DEC-2CC768F9D5B8}" type="sibTrans" cxnId="{2A005FB2-8C5B-4EF7-9918-02AE1BDD708B}">
      <dgm:prSet/>
      <dgm:spPr/>
      <dgm:t>
        <a:bodyPr/>
        <a:lstStyle/>
        <a:p>
          <a:endParaRPr lang="tr-TR"/>
        </a:p>
      </dgm:t>
    </dgm:pt>
    <dgm:pt modelId="{A03A2958-5588-43B9-BC6F-FB979F5A13AA}">
      <dgm:prSet custT="1"/>
      <dgm:spPr>
        <a:solidFill>
          <a:schemeClr val="tx2">
            <a:lumMod val="10000"/>
            <a:alpha val="90000"/>
          </a:schemeClr>
        </a:solidFill>
      </dgm:spPr>
      <dgm:t>
        <a:bodyPr/>
        <a:lstStyle/>
        <a:p>
          <a:r>
            <a:rPr lang="tr-TR" sz="1600" dirty="0" err="1" smtClean="0">
              <a:solidFill>
                <a:schemeClr val="tx1"/>
              </a:solidFill>
            </a:rPr>
            <a:t>Vassal</a:t>
          </a:r>
          <a:r>
            <a:rPr lang="tr-TR" sz="1600" dirty="0" smtClean="0">
              <a:solidFill>
                <a:schemeClr val="tx1"/>
              </a:solidFill>
            </a:rPr>
            <a:t> Devlet kuvvetleri : Bağlı beylik ve devletlerden alınan askerler</a:t>
          </a:r>
        </a:p>
        <a:p>
          <a:endParaRPr lang="tr-TR" sz="1600" dirty="0">
            <a:solidFill>
              <a:schemeClr val="tx1"/>
            </a:solidFill>
          </a:endParaRPr>
        </a:p>
      </dgm:t>
    </dgm:pt>
    <dgm:pt modelId="{E07A60DE-1447-471C-8693-1B6745D5DA6D}" type="parTrans" cxnId="{F148F0E1-847B-4A7E-A0DE-94DCE5273246}">
      <dgm:prSet/>
      <dgm:spPr/>
      <dgm:t>
        <a:bodyPr/>
        <a:lstStyle/>
        <a:p>
          <a:endParaRPr lang="tr-TR"/>
        </a:p>
      </dgm:t>
    </dgm:pt>
    <dgm:pt modelId="{1AC44D38-07EC-4BAC-B059-BF9EAE51FF80}" type="sibTrans" cxnId="{F148F0E1-847B-4A7E-A0DE-94DCE5273246}">
      <dgm:prSet/>
      <dgm:spPr/>
      <dgm:t>
        <a:bodyPr/>
        <a:lstStyle/>
        <a:p>
          <a:endParaRPr lang="tr-TR"/>
        </a:p>
      </dgm:t>
    </dgm:pt>
    <dgm:pt modelId="{0387AEB6-B695-4C86-B423-9E05AE669ED6}">
      <dgm:prSet custT="1"/>
      <dgm:spPr>
        <a:solidFill>
          <a:schemeClr val="tx2">
            <a:lumMod val="10000"/>
            <a:alpha val="90000"/>
          </a:schemeClr>
        </a:solidFill>
      </dgm:spPr>
      <dgm:t>
        <a:bodyPr/>
        <a:lstStyle/>
        <a:p>
          <a:r>
            <a:rPr lang="tr-TR" sz="1600" dirty="0" smtClean="0">
              <a:solidFill>
                <a:schemeClr val="tx1"/>
              </a:solidFill>
            </a:rPr>
            <a:t>Gerektiğinde komşu milletlerden ücretli olarak alınan askerler</a:t>
          </a:r>
          <a:br>
            <a:rPr lang="tr-TR" sz="1600" dirty="0" smtClean="0">
              <a:solidFill>
                <a:schemeClr val="tx1"/>
              </a:solidFill>
            </a:rPr>
          </a:br>
          <a:endParaRPr lang="tr-TR" sz="1600" dirty="0">
            <a:solidFill>
              <a:schemeClr val="tx1"/>
            </a:solidFill>
          </a:endParaRPr>
        </a:p>
      </dgm:t>
    </dgm:pt>
    <dgm:pt modelId="{D8358305-7F2F-4742-A87B-4C7C39F2CC5D}" type="parTrans" cxnId="{8935BDE1-235D-4E45-B0A6-F9D1D37A0980}">
      <dgm:prSet/>
      <dgm:spPr/>
      <dgm:t>
        <a:bodyPr/>
        <a:lstStyle/>
        <a:p>
          <a:endParaRPr lang="tr-TR"/>
        </a:p>
      </dgm:t>
    </dgm:pt>
    <dgm:pt modelId="{CB078D77-5F2E-493B-ADA2-DA432649D006}" type="sibTrans" cxnId="{8935BDE1-235D-4E45-B0A6-F9D1D37A0980}">
      <dgm:prSet/>
      <dgm:spPr/>
      <dgm:t>
        <a:bodyPr/>
        <a:lstStyle/>
        <a:p>
          <a:endParaRPr lang="tr-TR"/>
        </a:p>
      </dgm:t>
    </dgm:pt>
    <dgm:pt modelId="{5CCD6F70-42BF-48A0-BE75-A3150996E420}">
      <dgm:prSet/>
      <dgm:spPr>
        <a:solidFill>
          <a:schemeClr val="tx2">
            <a:lumMod val="10000"/>
            <a:alpha val="90000"/>
          </a:schemeClr>
        </a:solidFill>
      </dgm:spPr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Donanma Türkiye Selçukluları, donanmaya önem verdiler. Sinop, </a:t>
          </a:r>
          <a:r>
            <a:rPr lang="tr-TR" dirty="0" err="1" smtClean="0">
              <a:solidFill>
                <a:schemeClr val="tx1"/>
              </a:solidFill>
            </a:rPr>
            <a:t>Alaiye</a:t>
          </a:r>
          <a:r>
            <a:rPr lang="tr-TR" dirty="0" smtClean="0">
              <a:solidFill>
                <a:schemeClr val="tx1"/>
              </a:solidFill>
            </a:rPr>
            <a:t>, Antalya ve Samsun gibi merkezlerde tersaneler kurdular. Donanma komutanına </a:t>
          </a:r>
        </a:p>
        <a:p>
          <a:r>
            <a:rPr lang="tr-TR" dirty="0" smtClean="0">
              <a:solidFill>
                <a:schemeClr val="tx1"/>
              </a:solidFill>
            </a:rPr>
            <a:t> </a:t>
          </a:r>
          <a:r>
            <a:rPr lang="tr-TR" dirty="0" err="1" smtClean="0">
              <a:solidFill>
                <a:srgbClr val="FFFF66"/>
              </a:solidFill>
            </a:rPr>
            <a:t>Reisü'l</a:t>
          </a:r>
          <a:r>
            <a:rPr lang="tr-TR" dirty="0" smtClean="0">
              <a:solidFill>
                <a:srgbClr val="FFFF66"/>
              </a:solidFill>
            </a:rPr>
            <a:t> Bahr veya </a:t>
          </a:r>
          <a:r>
            <a:rPr lang="tr-TR" dirty="0" err="1" smtClean="0">
              <a:solidFill>
                <a:srgbClr val="FFFF66"/>
              </a:solidFill>
            </a:rPr>
            <a:t>Melikü's</a:t>
          </a:r>
          <a:r>
            <a:rPr lang="tr-TR" dirty="0" smtClean="0">
              <a:solidFill>
                <a:srgbClr val="FFFF66"/>
              </a:solidFill>
            </a:rPr>
            <a:t> </a:t>
          </a:r>
          <a:r>
            <a:rPr lang="tr-TR" dirty="0" err="1" smtClean="0">
              <a:solidFill>
                <a:srgbClr val="FFFF66"/>
              </a:solidFill>
            </a:rPr>
            <a:t>Sevahil</a:t>
          </a:r>
          <a:r>
            <a:rPr lang="tr-TR" dirty="0" smtClean="0"/>
            <a:t> </a:t>
          </a:r>
          <a:r>
            <a:rPr lang="tr-TR" dirty="0" smtClean="0">
              <a:solidFill>
                <a:schemeClr val="tx1"/>
              </a:solidFill>
            </a:rPr>
            <a:t>denirdi.</a:t>
          </a:r>
          <a:br>
            <a:rPr lang="tr-TR" dirty="0" smtClean="0">
              <a:solidFill>
                <a:schemeClr val="tx1"/>
              </a:solidFill>
            </a:rPr>
          </a:br>
          <a:r>
            <a:rPr lang="tr-TR" dirty="0" smtClean="0"/>
            <a:t> </a:t>
          </a:r>
          <a:endParaRPr lang="tr-TR" dirty="0"/>
        </a:p>
      </dgm:t>
    </dgm:pt>
    <dgm:pt modelId="{64CDF71A-2408-4F2F-B5BC-73D2B14BD0DA}" type="parTrans" cxnId="{DBBDC7C9-3172-49E5-BC28-1042B61AA22D}">
      <dgm:prSet/>
      <dgm:spPr/>
      <dgm:t>
        <a:bodyPr/>
        <a:lstStyle/>
        <a:p>
          <a:endParaRPr lang="tr-TR"/>
        </a:p>
      </dgm:t>
    </dgm:pt>
    <dgm:pt modelId="{469A2548-889E-44A3-B67A-1DB34D0D107F}" type="sibTrans" cxnId="{DBBDC7C9-3172-49E5-BC28-1042B61AA22D}">
      <dgm:prSet/>
      <dgm:spPr/>
      <dgm:t>
        <a:bodyPr/>
        <a:lstStyle/>
        <a:p>
          <a:endParaRPr lang="tr-TR"/>
        </a:p>
      </dgm:t>
    </dgm:pt>
    <dgm:pt modelId="{4781C7ED-8051-464A-87AA-3BA4589E4CC9}" type="pres">
      <dgm:prSet presAssocID="{F76F28E3-0E9D-41C7-8287-F6A88A9B7F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09F5C62-C433-49D7-9B82-6B3728C2F2B1}" type="pres">
      <dgm:prSet presAssocID="{54B5D17A-40B9-4FDA-AAE8-4F4AF8A4B575}" presName="hierRoot1" presStyleCnt="0"/>
      <dgm:spPr/>
    </dgm:pt>
    <dgm:pt modelId="{14553011-8AED-43EA-B0FE-5A0948CE4826}" type="pres">
      <dgm:prSet presAssocID="{54B5D17A-40B9-4FDA-AAE8-4F4AF8A4B575}" presName="composite" presStyleCnt="0"/>
      <dgm:spPr/>
    </dgm:pt>
    <dgm:pt modelId="{16D9EF55-B73A-4EF0-AC7D-8DFFD3EFB1EF}" type="pres">
      <dgm:prSet presAssocID="{54B5D17A-40B9-4FDA-AAE8-4F4AF8A4B575}" presName="background" presStyleLbl="node0" presStyleIdx="0" presStyleCnt="1"/>
      <dgm:spPr/>
    </dgm:pt>
    <dgm:pt modelId="{30BA9E8F-E68B-4DCA-9540-DB239648E2CC}" type="pres">
      <dgm:prSet presAssocID="{54B5D17A-40B9-4FDA-AAE8-4F4AF8A4B575}" presName="text" presStyleLbl="fgAcc0" presStyleIdx="0" presStyleCnt="1" custScaleX="917448" custScaleY="36277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59C628A-C865-485D-A0C3-562807DE3384}" type="pres">
      <dgm:prSet presAssocID="{54B5D17A-40B9-4FDA-AAE8-4F4AF8A4B575}" presName="hierChild2" presStyleCnt="0"/>
      <dgm:spPr/>
    </dgm:pt>
    <dgm:pt modelId="{41034F24-33A3-4817-876C-8F5087FDA7ED}" type="pres">
      <dgm:prSet presAssocID="{413D73BB-0CCF-417F-ABBA-AF854A9D4C12}" presName="Name10" presStyleLbl="parChTrans1D2" presStyleIdx="0" presStyleCnt="6"/>
      <dgm:spPr/>
      <dgm:t>
        <a:bodyPr/>
        <a:lstStyle/>
        <a:p>
          <a:endParaRPr lang="tr-TR"/>
        </a:p>
      </dgm:t>
    </dgm:pt>
    <dgm:pt modelId="{018FF758-7660-4BC3-8FDD-10BD39619EF1}" type="pres">
      <dgm:prSet presAssocID="{B44593BC-FFB4-449C-818C-CAA67E07F76F}" presName="hierRoot2" presStyleCnt="0"/>
      <dgm:spPr/>
    </dgm:pt>
    <dgm:pt modelId="{FF446B75-0DC1-4935-AC51-A048242224A5}" type="pres">
      <dgm:prSet presAssocID="{B44593BC-FFB4-449C-818C-CAA67E07F76F}" presName="composite2" presStyleCnt="0"/>
      <dgm:spPr/>
    </dgm:pt>
    <dgm:pt modelId="{97CC778B-35BE-40D6-B20C-6A95513AABE0}" type="pres">
      <dgm:prSet presAssocID="{B44593BC-FFB4-449C-818C-CAA67E07F76F}" presName="background2" presStyleLbl="node2" presStyleIdx="0" presStyleCnt="6"/>
      <dgm:spPr/>
    </dgm:pt>
    <dgm:pt modelId="{9D5B4747-8F6F-46EC-A19C-8EF1DEB59D92}" type="pres">
      <dgm:prSet presAssocID="{B44593BC-FFB4-449C-818C-CAA67E07F76F}" presName="text2" presStyleLbl="fgAcc2" presStyleIdx="0" presStyleCnt="6" custScaleY="40599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1F35175-EE54-4126-AE54-05D72D100EEF}" type="pres">
      <dgm:prSet presAssocID="{B44593BC-FFB4-449C-818C-CAA67E07F76F}" presName="hierChild3" presStyleCnt="0"/>
      <dgm:spPr/>
    </dgm:pt>
    <dgm:pt modelId="{1185AE83-066E-462B-AF8D-69A0B88DE16A}" type="pres">
      <dgm:prSet presAssocID="{407EC051-229B-4DD3-9818-07110EE4A6B6}" presName="Name10" presStyleLbl="parChTrans1D2" presStyleIdx="1" presStyleCnt="6"/>
      <dgm:spPr/>
      <dgm:t>
        <a:bodyPr/>
        <a:lstStyle/>
        <a:p>
          <a:endParaRPr lang="tr-TR"/>
        </a:p>
      </dgm:t>
    </dgm:pt>
    <dgm:pt modelId="{F3053A00-EA18-4606-B645-CC7A5247C38D}" type="pres">
      <dgm:prSet presAssocID="{D55E0C36-A078-4C69-BBDE-5E9D24F0CC64}" presName="hierRoot2" presStyleCnt="0"/>
      <dgm:spPr/>
    </dgm:pt>
    <dgm:pt modelId="{CD77E959-38D1-49DF-BCBF-449AE1F44755}" type="pres">
      <dgm:prSet presAssocID="{D55E0C36-A078-4C69-BBDE-5E9D24F0CC64}" presName="composite2" presStyleCnt="0"/>
      <dgm:spPr/>
    </dgm:pt>
    <dgm:pt modelId="{245CAB3E-1F9C-4A4E-95D5-3DC3190341D9}" type="pres">
      <dgm:prSet presAssocID="{D55E0C36-A078-4C69-BBDE-5E9D24F0CC64}" presName="background2" presStyleLbl="node2" presStyleIdx="1" presStyleCnt="6"/>
      <dgm:spPr/>
    </dgm:pt>
    <dgm:pt modelId="{E52B0787-7100-4572-80B8-7F5E2F8FA109}" type="pres">
      <dgm:prSet presAssocID="{D55E0C36-A078-4C69-BBDE-5E9D24F0CC64}" presName="text2" presStyleLbl="fgAcc2" presStyleIdx="1" presStyleCnt="6" custScaleX="132357" custScaleY="41324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CC6D5C1-2A93-41A2-9778-B4011D400602}" type="pres">
      <dgm:prSet presAssocID="{D55E0C36-A078-4C69-BBDE-5E9D24F0CC64}" presName="hierChild3" presStyleCnt="0"/>
      <dgm:spPr/>
    </dgm:pt>
    <dgm:pt modelId="{A6342463-0657-4488-B8C9-7913E68E5627}" type="pres">
      <dgm:prSet presAssocID="{D051A3C7-0C65-44CD-9041-E6AC2819B0C4}" presName="Name10" presStyleLbl="parChTrans1D2" presStyleIdx="2" presStyleCnt="6"/>
      <dgm:spPr/>
      <dgm:t>
        <a:bodyPr/>
        <a:lstStyle/>
        <a:p>
          <a:endParaRPr lang="tr-TR"/>
        </a:p>
      </dgm:t>
    </dgm:pt>
    <dgm:pt modelId="{F8CB1176-F129-4C10-A26C-8C739A46BD52}" type="pres">
      <dgm:prSet presAssocID="{22CA7CF2-7FC5-4985-8F74-7228F876AD32}" presName="hierRoot2" presStyleCnt="0"/>
      <dgm:spPr/>
    </dgm:pt>
    <dgm:pt modelId="{81BF540A-249D-45D4-B395-B3BF80F18365}" type="pres">
      <dgm:prSet presAssocID="{22CA7CF2-7FC5-4985-8F74-7228F876AD32}" presName="composite2" presStyleCnt="0"/>
      <dgm:spPr/>
    </dgm:pt>
    <dgm:pt modelId="{03AFB30C-053E-4481-B62E-6BBF6966AEBB}" type="pres">
      <dgm:prSet presAssocID="{22CA7CF2-7FC5-4985-8F74-7228F876AD32}" presName="background2" presStyleLbl="node2" presStyleIdx="2" presStyleCnt="6"/>
      <dgm:spPr/>
    </dgm:pt>
    <dgm:pt modelId="{C7F4DE53-F276-4352-808E-BF3F3607173F}" type="pres">
      <dgm:prSet presAssocID="{22CA7CF2-7FC5-4985-8F74-7228F876AD32}" presName="text2" presStyleLbl="fgAcc2" presStyleIdx="2" presStyleCnt="6" custScaleX="133785" custScaleY="415339" custLinFactNeighborX="-1030" custLinFactNeighborY="-271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5B99D87-F813-442F-8184-DC6CFB38894C}" type="pres">
      <dgm:prSet presAssocID="{22CA7CF2-7FC5-4985-8F74-7228F876AD32}" presName="hierChild3" presStyleCnt="0"/>
      <dgm:spPr/>
    </dgm:pt>
    <dgm:pt modelId="{09364692-8258-4B8C-B1F7-A1B7FE420D4C}" type="pres">
      <dgm:prSet presAssocID="{E07A60DE-1447-471C-8693-1B6745D5DA6D}" presName="Name10" presStyleLbl="parChTrans1D2" presStyleIdx="3" presStyleCnt="6"/>
      <dgm:spPr/>
      <dgm:t>
        <a:bodyPr/>
        <a:lstStyle/>
        <a:p>
          <a:endParaRPr lang="tr-TR"/>
        </a:p>
      </dgm:t>
    </dgm:pt>
    <dgm:pt modelId="{B84C200F-E239-486F-B716-CA5CD06D21F0}" type="pres">
      <dgm:prSet presAssocID="{A03A2958-5588-43B9-BC6F-FB979F5A13AA}" presName="hierRoot2" presStyleCnt="0"/>
      <dgm:spPr/>
    </dgm:pt>
    <dgm:pt modelId="{01323F99-81DC-4101-93D3-991A76BE9149}" type="pres">
      <dgm:prSet presAssocID="{A03A2958-5588-43B9-BC6F-FB979F5A13AA}" presName="composite2" presStyleCnt="0"/>
      <dgm:spPr/>
    </dgm:pt>
    <dgm:pt modelId="{4788BBE5-E175-4F9C-BE67-6CB925A9004E}" type="pres">
      <dgm:prSet presAssocID="{A03A2958-5588-43B9-BC6F-FB979F5A13AA}" presName="background2" presStyleLbl="node2" presStyleIdx="3" presStyleCnt="6"/>
      <dgm:spPr/>
    </dgm:pt>
    <dgm:pt modelId="{4F83EDDB-BE7B-4220-8DE0-CF976ABA6809}" type="pres">
      <dgm:prSet presAssocID="{A03A2958-5588-43B9-BC6F-FB979F5A13AA}" presName="text2" presStyleLbl="fgAcc2" presStyleIdx="3" presStyleCnt="6" custScaleX="111385" custScaleY="41487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9C1F4AE-4C82-4414-837B-A4234B4274E2}" type="pres">
      <dgm:prSet presAssocID="{A03A2958-5588-43B9-BC6F-FB979F5A13AA}" presName="hierChild3" presStyleCnt="0"/>
      <dgm:spPr/>
    </dgm:pt>
    <dgm:pt modelId="{FF5B0D28-6CF5-483C-A8AA-9B1851ECB1CF}" type="pres">
      <dgm:prSet presAssocID="{D8358305-7F2F-4742-A87B-4C7C39F2CC5D}" presName="Name10" presStyleLbl="parChTrans1D2" presStyleIdx="4" presStyleCnt="6"/>
      <dgm:spPr/>
      <dgm:t>
        <a:bodyPr/>
        <a:lstStyle/>
        <a:p>
          <a:endParaRPr lang="tr-TR"/>
        </a:p>
      </dgm:t>
    </dgm:pt>
    <dgm:pt modelId="{643A4D41-103E-46B7-AD9F-C493089E6238}" type="pres">
      <dgm:prSet presAssocID="{0387AEB6-B695-4C86-B423-9E05AE669ED6}" presName="hierRoot2" presStyleCnt="0"/>
      <dgm:spPr/>
    </dgm:pt>
    <dgm:pt modelId="{CBDA2917-3820-4AE0-BAE7-319795942ECC}" type="pres">
      <dgm:prSet presAssocID="{0387AEB6-B695-4C86-B423-9E05AE669ED6}" presName="composite2" presStyleCnt="0"/>
      <dgm:spPr/>
    </dgm:pt>
    <dgm:pt modelId="{A0585F0C-24C7-4E1D-B844-F6DB21C8BEA5}" type="pres">
      <dgm:prSet presAssocID="{0387AEB6-B695-4C86-B423-9E05AE669ED6}" presName="background2" presStyleLbl="node2" presStyleIdx="4" presStyleCnt="6"/>
      <dgm:spPr/>
    </dgm:pt>
    <dgm:pt modelId="{4729F8F7-94FE-4DE2-9C52-4E772317EB0A}" type="pres">
      <dgm:prSet presAssocID="{0387AEB6-B695-4C86-B423-9E05AE669ED6}" presName="text2" presStyleLbl="fgAcc2" presStyleIdx="4" presStyleCnt="6" custScaleX="109619" custScaleY="41871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9C60893-4B82-4528-99BB-FD3372AFAF3A}" type="pres">
      <dgm:prSet presAssocID="{0387AEB6-B695-4C86-B423-9E05AE669ED6}" presName="hierChild3" presStyleCnt="0"/>
      <dgm:spPr/>
    </dgm:pt>
    <dgm:pt modelId="{18757D75-1472-4A0E-97B6-E9E6F87F55CF}" type="pres">
      <dgm:prSet presAssocID="{64CDF71A-2408-4F2F-B5BC-73D2B14BD0DA}" presName="Name10" presStyleLbl="parChTrans1D2" presStyleIdx="5" presStyleCnt="6"/>
      <dgm:spPr/>
      <dgm:t>
        <a:bodyPr/>
        <a:lstStyle/>
        <a:p>
          <a:endParaRPr lang="tr-TR"/>
        </a:p>
      </dgm:t>
    </dgm:pt>
    <dgm:pt modelId="{12000B0E-C402-49C2-AFCE-55ADCB4C0537}" type="pres">
      <dgm:prSet presAssocID="{5CCD6F70-42BF-48A0-BE75-A3150996E420}" presName="hierRoot2" presStyleCnt="0"/>
      <dgm:spPr/>
    </dgm:pt>
    <dgm:pt modelId="{CB123377-A51C-4DC1-8545-AE41E381EAB3}" type="pres">
      <dgm:prSet presAssocID="{5CCD6F70-42BF-48A0-BE75-A3150996E420}" presName="composite2" presStyleCnt="0"/>
      <dgm:spPr/>
    </dgm:pt>
    <dgm:pt modelId="{441E4A73-E91F-4B2C-BD6D-708647C124D6}" type="pres">
      <dgm:prSet presAssocID="{5CCD6F70-42BF-48A0-BE75-A3150996E420}" presName="background2" presStyleLbl="node2" presStyleIdx="5" presStyleCnt="6"/>
      <dgm:spPr/>
    </dgm:pt>
    <dgm:pt modelId="{87F89865-D6A3-4D3E-98BB-C63DDD9D333F}" type="pres">
      <dgm:prSet presAssocID="{5CCD6F70-42BF-48A0-BE75-A3150996E420}" presName="text2" presStyleLbl="fgAcc2" presStyleIdx="5" presStyleCnt="6" custScaleX="189523" custScaleY="42545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5AEAC6B-F60F-4E2A-BB25-AE995E284E78}" type="pres">
      <dgm:prSet presAssocID="{5CCD6F70-42BF-48A0-BE75-A3150996E420}" presName="hierChild3" presStyleCnt="0"/>
      <dgm:spPr/>
    </dgm:pt>
  </dgm:ptLst>
  <dgm:cxnLst>
    <dgm:cxn modelId="{DE146D16-2805-49EB-A2D6-63FB4B32E0AB}" type="presOf" srcId="{F76F28E3-0E9D-41C7-8287-F6A88A9B7FF2}" destId="{4781C7ED-8051-464A-87AA-3BA4589E4CC9}" srcOrd="0" destOrd="0" presId="urn:microsoft.com/office/officeart/2005/8/layout/hierarchy1"/>
    <dgm:cxn modelId="{C1FC6EDA-8B3F-466A-B698-71D3D9A3B8B7}" type="presOf" srcId="{D051A3C7-0C65-44CD-9041-E6AC2819B0C4}" destId="{A6342463-0657-4488-B8C9-7913E68E5627}" srcOrd="0" destOrd="0" presId="urn:microsoft.com/office/officeart/2005/8/layout/hierarchy1"/>
    <dgm:cxn modelId="{DEBE6C0F-BC1C-404E-A9E3-F394A88CDADC}" type="presOf" srcId="{413D73BB-0CCF-417F-ABBA-AF854A9D4C12}" destId="{41034F24-33A3-4817-876C-8F5087FDA7ED}" srcOrd="0" destOrd="0" presId="urn:microsoft.com/office/officeart/2005/8/layout/hierarchy1"/>
    <dgm:cxn modelId="{1BCDDD4A-C371-4FB1-B251-8C054291277B}" type="presOf" srcId="{64CDF71A-2408-4F2F-B5BC-73D2B14BD0DA}" destId="{18757D75-1472-4A0E-97B6-E9E6F87F55CF}" srcOrd="0" destOrd="0" presId="urn:microsoft.com/office/officeart/2005/8/layout/hierarchy1"/>
    <dgm:cxn modelId="{FCA1F1BA-E5D8-451A-9E4C-F84E0E323A88}" type="presOf" srcId="{D55E0C36-A078-4C69-BBDE-5E9D24F0CC64}" destId="{E52B0787-7100-4572-80B8-7F5E2F8FA109}" srcOrd="0" destOrd="0" presId="urn:microsoft.com/office/officeart/2005/8/layout/hierarchy1"/>
    <dgm:cxn modelId="{2A005FB2-8C5B-4EF7-9918-02AE1BDD708B}" srcId="{54B5D17A-40B9-4FDA-AAE8-4F4AF8A4B575}" destId="{22CA7CF2-7FC5-4985-8F74-7228F876AD32}" srcOrd="2" destOrd="0" parTransId="{D051A3C7-0C65-44CD-9041-E6AC2819B0C4}" sibTransId="{0C5E04D5-4608-4302-9DEC-2CC768F9D5B8}"/>
    <dgm:cxn modelId="{22328E19-BE90-452C-8110-BA32D6999523}" srcId="{54B5D17A-40B9-4FDA-AAE8-4F4AF8A4B575}" destId="{B44593BC-FFB4-449C-818C-CAA67E07F76F}" srcOrd="0" destOrd="0" parTransId="{413D73BB-0CCF-417F-ABBA-AF854A9D4C12}" sibTransId="{18695F93-C879-4B02-B9D7-1AE3985B9D30}"/>
    <dgm:cxn modelId="{041178F8-0194-4F74-A742-A41AC7754323}" type="presOf" srcId="{0387AEB6-B695-4C86-B423-9E05AE669ED6}" destId="{4729F8F7-94FE-4DE2-9C52-4E772317EB0A}" srcOrd="0" destOrd="0" presId="urn:microsoft.com/office/officeart/2005/8/layout/hierarchy1"/>
    <dgm:cxn modelId="{1A5E63E1-C766-4EBC-BA6B-9EBF4E83C94E}" type="presOf" srcId="{E07A60DE-1447-471C-8693-1B6745D5DA6D}" destId="{09364692-8258-4B8C-B1F7-A1B7FE420D4C}" srcOrd="0" destOrd="0" presId="urn:microsoft.com/office/officeart/2005/8/layout/hierarchy1"/>
    <dgm:cxn modelId="{8935BDE1-235D-4E45-B0A6-F9D1D37A0980}" srcId="{54B5D17A-40B9-4FDA-AAE8-4F4AF8A4B575}" destId="{0387AEB6-B695-4C86-B423-9E05AE669ED6}" srcOrd="4" destOrd="0" parTransId="{D8358305-7F2F-4742-A87B-4C7C39F2CC5D}" sibTransId="{CB078D77-5F2E-493B-ADA2-DA432649D006}"/>
    <dgm:cxn modelId="{F148F0E1-847B-4A7E-A0DE-94DCE5273246}" srcId="{54B5D17A-40B9-4FDA-AAE8-4F4AF8A4B575}" destId="{A03A2958-5588-43B9-BC6F-FB979F5A13AA}" srcOrd="3" destOrd="0" parTransId="{E07A60DE-1447-471C-8693-1B6745D5DA6D}" sibTransId="{1AC44D38-07EC-4BAC-B059-BF9EAE51FF80}"/>
    <dgm:cxn modelId="{E593D2FF-38CC-49E3-B12F-B9404E56CDA5}" type="presOf" srcId="{A03A2958-5588-43B9-BC6F-FB979F5A13AA}" destId="{4F83EDDB-BE7B-4220-8DE0-CF976ABA6809}" srcOrd="0" destOrd="0" presId="urn:microsoft.com/office/officeart/2005/8/layout/hierarchy1"/>
    <dgm:cxn modelId="{22CC893C-9509-4439-9BEE-8BB4AB4A4086}" srcId="{F76F28E3-0E9D-41C7-8287-F6A88A9B7FF2}" destId="{54B5D17A-40B9-4FDA-AAE8-4F4AF8A4B575}" srcOrd="0" destOrd="0" parTransId="{1207C6FB-28F5-4C24-A149-57CF45518A29}" sibTransId="{5B9C4513-428A-4236-9749-9A445F075CF0}"/>
    <dgm:cxn modelId="{58EB3EC1-822C-4691-8094-0E649C2F05AE}" type="presOf" srcId="{407EC051-229B-4DD3-9818-07110EE4A6B6}" destId="{1185AE83-066E-462B-AF8D-69A0B88DE16A}" srcOrd="0" destOrd="0" presId="urn:microsoft.com/office/officeart/2005/8/layout/hierarchy1"/>
    <dgm:cxn modelId="{EE10DD84-D2AF-43D6-90B5-E7E50C5664A7}" type="presOf" srcId="{B44593BC-FFB4-449C-818C-CAA67E07F76F}" destId="{9D5B4747-8F6F-46EC-A19C-8EF1DEB59D92}" srcOrd="0" destOrd="0" presId="urn:microsoft.com/office/officeart/2005/8/layout/hierarchy1"/>
    <dgm:cxn modelId="{4F80C404-4EE5-4EC9-9AA3-F2DC7C56EDA5}" type="presOf" srcId="{5CCD6F70-42BF-48A0-BE75-A3150996E420}" destId="{87F89865-D6A3-4D3E-98BB-C63DDD9D333F}" srcOrd="0" destOrd="0" presId="urn:microsoft.com/office/officeart/2005/8/layout/hierarchy1"/>
    <dgm:cxn modelId="{8237B096-FF7A-4841-AA7C-CA2FEC06E2CA}" type="presOf" srcId="{D8358305-7F2F-4742-A87B-4C7C39F2CC5D}" destId="{FF5B0D28-6CF5-483C-A8AA-9B1851ECB1CF}" srcOrd="0" destOrd="0" presId="urn:microsoft.com/office/officeart/2005/8/layout/hierarchy1"/>
    <dgm:cxn modelId="{97747F97-A103-4E92-849A-778653DC059B}" type="presOf" srcId="{54B5D17A-40B9-4FDA-AAE8-4F4AF8A4B575}" destId="{30BA9E8F-E68B-4DCA-9540-DB239648E2CC}" srcOrd="0" destOrd="0" presId="urn:microsoft.com/office/officeart/2005/8/layout/hierarchy1"/>
    <dgm:cxn modelId="{DBBDC7C9-3172-49E5-BC28-1042B61AA22D}" srcId="{54B5D17A-40B9-4FDA-AAE8-4F4AF8A4B575}" destId="{5CCD6F70-42BF-48A0-BE75-A3150996E420}" srcOrd="5" destOrd="0" parTransId="{64CDF71A-2408-4F2F-B5BC-73D2B14BD0DA}" sibTransId="{469A2548-889E-44A3-B67A-1DB34D0D107F}"/>
    <dgm:cxn modelId="{13534333-C771-4E28-BB29-1A6734C10A69}" srcId="{54B5D17A-40B9-4FDA-AAE8-4F4AF8A4B575}" destId="{D55E0C36-A078-4C69-BBDE-5E9D24F0CC64}" srcOrd="1" destOrd="0" parTransId="{407EC051-229B-4DD3-9818-07110EE4A6B6}" sibTransId="{D123242A-EC04-42BB-960B-F2CAD02C7CAC}"/>
    <dgm:cxn modelId="{EDF7E9D5-473F-407C-A6FD-D303E6D1710A}" type="presOf" srcId="{22CA7CF2-7FC5-4985-8F74-7228F876AD32}" destId="{C7F4DE53-F276-4352-808E-BF3F3607173F}" srcOrd="0" destOrd="0" presId="urn:microsoft.com/office/officeart/2005/8/layout/hierarchy1"/>
    <dgm:cxn modelId="{D1001B7C-142D-4A2B-97B6-39C8A7D2BEDB}" type="presParOf" srcId="{4781C7ED-8051-464A-87AA-3BA4589E4CC9}" destId="{D09F5C62-C433-49D7-9B82-6B3728C2F2B1}" srcOrd="0" destOrd="0" presId="urn:microsoft.com/office/officeart/2005/8/layout/hierarchy1"/>
    <dgm:cxn modelId="{41D07BE3-4FA0-4328-A71D-8EF481C8F37E}" type="presParOf" srcId="{D09F5C62-C433-49D7-9B82-6B3728C2F2B1}" destId="{14553011-8AED-43EA-B0FE-5A0948CE4826}" srcOrd="0" destOrd="0" presId="urn:microsoft.com/office/officeart/2005/8/layout/hierarchy1"/>
    <dgm:cxn modelId="{2246C89A-CEDD-4CC8-98F5-CDB55B277524}" type="presParOf" srcId="{14553011-8AED-43EA-B0FE-5A0948CE4826}" destId="{16D9EF55-B73A-4EF0-AC7D-8DFFD3EFB1EF}" srcOrd="0" destOrd="0" presId="urn:microsoft.com/office/officeart/2005/8/layout/hierarchy1"/>
    <dgm:cxn modelId="{CF3F3C96-EFFB-41DD-835F-EC24B389CC62}" type="presParOf" srcId="{14553011-8AED-43EA-B0FE-5A0948CE4826}" destId="{30BA9E8F-E68B-4DCA-9540-DB239648E2CC}" srcOrd="1" destOrd="0" presId="urn:microsoft.com/office/officeart/2005/8/layout/hierarchy1"/>
    <dgm:cxn modelId="{C41F4F03-9F99-4388-BDED-65E53BDA3686}" type="presParOf" srcId="{D09F5C62-C433-49D7-9B82-6B3728C2F2B1}" destId="{359C628A-C865-485D-A0C3-562807DE3384}" srcOrd="1" destOrd="0" presId="urn:microsoft.com/office/officeart/2005/8/layout/hierarchy1"/>
    <dgm:cxn modelId="{C05EC016-5ECF-435D-81F2-34DC159DB086}" type="presParOf" srcId="{359C628A-C865-485D-A0C3-562807DE3384}" destId="{41034F24-33A3-4817-876C-8F5087FDA7ED}" srcOrd="0" destOrd="0" presId="urn:microsoft.com/office/officeart/2005/8/layout/hierarchy1"/>
    <dgm:cxn modelId="{C87B9592-95DA-460D-8DCB-12C607DEEB9D}" type="presParOf" srcId="{359C628A-C865-485D-A0C3-562807DE3384}" destId="{018FF758-7660-4BC3-8FDD-10BD39619EF1}" srcOrd="1" destOrd="0" presId="urn:microsoft.com/office/officeart/2005/8/layout/hierarchy1"/>
    <dgm:cxn modelId="{16734609-42D7-4F3B-A484-DAA1DD3D469D}" type="presParOf" srcId="{018FF758-7660-4BC3-8FDD-10BD39619EF1}" destId="{FF446B75-0DC1-4935-AC51-A048242224A5}" srcOrd="0" destOrd="0" presId="urn:microsoft.com/office/officeart/2005/8/layout/hierarchy1"/>
    <dgm:cxn modelId="{767F27D2-302C-469E-8194-3406A88FE8ED}" type="presParOf" srcId="{FF446B75-0DC1-4935-AC51-A048242224A5}" destId="{97CC778B-35BE-40D6-B20C-6A95513AABE0}" srcOrd="0" destOrd="0" presId="urn:microsoft.com/office/officeart/2005/8/layout/hierarchy1"/>
    <dgm:cxn modelId="{42E4D460-BD34-43B9-8EF3-98BBA9D75082}" type="presParOf" srcId="{FF446B75-0DC1-4935-AC51-A048242224A5}" destId="{9D5B4747-8F6F-46EC-A19C-8EF1DEB59D92}" srcOrd="1" destOrd="0" presId="urn:microsoft.com/office/officeart/2005/8/layout/hierarchy1"/>
    <dgm:cxn modelId="{E03A4E91-B0C2-4AB8-9A64-59C66F31B9AA}" type="presParOf" srcId="{018FF758-7660-4BC3-8FDD-10BD39619EF1}" destId="{91F35175-EE54-4126-AE54-05D72D100EEF}" srcOrd="1" destOrd="0" presId="urn:microsoft.com/office/officeart/2005/8/layout/hierarchy1"/>
    <dgm:cxn modelId="{D7C8D16E-9865-4652-850B-FE0DD607836A}" type="presParOf" srcId="{359C628A-C865-485D-A0C3-562807DE3384}" destId="{1185AE83-066E-462B-AF8D-69A0B88DE16A}" srcOrd="2" destOrd="0" presId="urn:microsoft.com/office/officeart/2005/8/layout/hierarchy1"/>
    <dgm:cxn modelId="{D352D0C2-D589-4884-9A1E-9078602B86DC}" type="presParOf" srcId="{359C628A-C865-485D-A0C3-562807DE3384}" destId="{F3053A00-EA18-4606-B645-CC7A5247C38D}" srcOrd="3" destOrd="0" presId="urn:microsoft.com/office/officeart/2005/8/layout/hierarchy1"/>
    <dgm:cxn modelId="{21432C4E-7F7C-4D34-BF60-823D57F8A07F}" type="presParOf" srcId="{F3053A00-EA18-4606-B645-CC7A5247C38D}" destId="{CD77E959-38D1-49DF-BCBF-449AE1F44755}" srcOrd="0" destOrd="0" presId="urn:microsoft.com/office/officeart/2005/8/layout/hierarchy1"/>
    <dgm:cxn modelId="{0EE4D0AC-9FD6-4064-8C3B-E72C68CDA065}" type="presParOf" srcId="{CD77E959-38D1-49DF-BCBF-449AE1F44755}" destId="{245CAB3E-1F9C-4A4E-95D5-3DC3190341D9}" srcOrd="0" destOrd="0" presId="urn:microsoft.com/office/officeart/2005/8/layout/hierarchy1"/>
    <dgm:cxn modelId="{10743A63-9380-4D1F-9F3A-FAF85FF75C90}" type="presParOf" srcId="{CD77E959-38D1-49DF-BCBF-449AE1F44755}" destId="{E52B0787-7100-4572-80B8-7F5E2F8FA109}" srcOrd="1" destOrd="0" presId="urn:microsoft.com/office/officeart/2005/8/layout/hierarchy1"/>
    <dgm:cxn modelId="{9CB57D26-EFF5-408C-B795-53295B0EEFE5}" type="presParOf" srcId="{F3053A00-EA18-4606-B645-CC7A5247C38D}" destId="{6CC6D5C1-2A93-41A2-9778-B4011D400602}" srcOrd="1" destOrd="0" presId="urn:microsoft.com/office/officeart/2005/8/layout/hierarchy1"/>
    <dgm:cxn modelId="{2E23F6C6-1D2B-4C44-976F-0B9E5A72187D}" type="presParOf" srcId="{359C628A-C865-485D-A0C3-562807DE3384}" destId="{A6342463-0657-4488-B8C9-7913E68E5627}" srcOrd="4" destOrd="0" presId="urn:microsoft.com/office/officeart/2005/8/layout/hierarchy1"/>
    <dgm:cxn modelId="{0D9582F7-E941-4EC5-8E4B-DBE52C563FB4}" type="presParOf" srcId="{359C628A-C865-485D-A0C3-562807DE3384}" destId="{F8CB1176-F129-4C10-A26C-8C739A46BD52}" srcOrd="5" destOrd="0" presId="urn:microsoft.com/office/officeart/2005/8/layout/hierarchy1"/>
    <dgm:cxn modelId="{EDDDC15A-CB4F-4E3C-9CAD-5FCFD6467FE3}" type="presParOf" srcId="{F8CB1176-F129-4C10-A26C-8C739A46BD52}" destId="{81BF540A-249D-45D4-B395-B3BF80F18365}" srcOrd="0" destOrd="0" presId="urn:microsoft.com/office/officeart/2005/8/layout/hierarchy1"/>
    <dgm:cxn modelId="{DCADA52D-BFBA-4C74-884F-CF60688ECC3A}" type="presParOf" srcId="{81BF540A-249D-45D4-B395-B3BF80F18365}" destId="{03AFB30C-053E-4481-B62E-6BBF6966AEBB}" srcOrd="0" destOrd="0" presId="urn:microsoft.com/office/officeart/2005/8/layout/hierarchy1"/>
    <dgm:cxn modelId="{3A278CAB-AB8F-45AB-B8EF-9D508B16347C}" type="presParOf" srcId="{81BF540A-249D-45D4-B395-B3BF80F18365}" destId="{C7F4DE53-F276-4352-808E-BF3F3607173F}" srcOrd="1" destOrd="0" presId="urn:microsoft.com/office/officeart/2005/8/layout/hierarchy1"/>
    <dgm:cxn modelId="{F64CA04F-AB98-49F7-8A63-755BCB47A4A3}" type="presParOf" srcId="{F8CB1176-F129-4C10-A26C-8C739A46BD52}" destId="{85B99D87-F813-442F-8184-DC6CFB38894C}" srcOrd="1" destOrd="0" presId="urn:microsoft.com/office/officeart/2005/8/layout/hierarchy1"/>
    <dgm:cxn modelId="{BA2AFEE1-1C1F-4570-A21E-6ADBCB5531CB}" type="presParOf" srcId="{359C628A-C865-485D-A0C3-562807DE3384}" destId="{09364692-8258-4B8C-B1F7-A1B7FE420D4C}" srcOrd="6" destOrd="0" presId="urn:microsoft.com/office/officeart/2005/8/layout/hierarchy1"/>
    <dgm:cxn modelId="{77682C00-8886-4F33-957B-2CD271E80E2D}" type="presParOf" srcId="{359C628A-C865-485D-A0C3-562807DE3384}" destId="{B84C200F-E239-486F-B716-CA5CD06D21F0}" srcOrd="7" destOrd="0" presId="urn:microsoft.com/office/officeart/2005/8/layout/hierarchy1"/>
    <dgm:cxn modelId="{91106E15-1886-47CD-8DB5-C96BFEB28C89}" type="presParOf" srcId="{B84C200F-E239-486F-B716-CA5CD06D21F0}" destId="{01323F99-81DC-4101-93D3-991A76BE9149}" srcOrd="0" destOrd="0" presId="urn:microsoft.com/office/officeart/2005/8/layout/hierarchy1"/>
    <dgm:cxn modelId="{EFBCB77B-9A56-487B-93A1-BEB49334D79D}" type="presParOf" srcId="{01323F99-81DC-4101-93D3-991A76BE9149}" destId="{4788BBE5-E175-4F9C-BE67-6CB925A9004E}" srcOrd="0" destOrd="0" presId="urn:microsoft.com/office/officeart/2005/8/layout/hierarchy1"/>
    <dgm:cxn modelId="{F1F10BA7-FC31-42C1-A761-81181C4746D4}" type="presParOf" srcId="{01323F99-81DC-4101-93D3-991A76BE9149}" destId="{4F83EDDB-BE7B-4220-8DE0-CF976ABA6809}" srcOrd="1" destOrd="0" presId="urn:microsoft.com/office/officeart/2005/8/layout/hierarchy1"/>
    <dgm:cxn modelId="{4B636EB0-EA6F-439F-8812-EA7163F50440}" type="presParOf" srcId="{B84C200F-E239-486F-B716-CA5CD06D21F0}" destId="{79C1F4AE-4C82-4414-837B-A4234B4274E2}" srcOrd="1" destOrd="0" presId="urn:microsoft.com/office/officeart/2005/8/layout/hierarchy1"/>
    <dgm:cxn modelId="{F0066E39-2233-428F-98A5-54C8E8F53AD0}" type="presParOf" srcId="{359C628A-C865-485D-A0C3-562807DE3384}" destId="{FF5B0D28-6CF5-483C-A8AA-9B1851ECB1CF}" srcOrd="8" destOrd="0" presId="urn:microsoft.com/office/officeart/2005/8/layout/hierarchy1"/>
    <dgm:cxn modelId="{A2DCD393-85C1-495B-9F77-27A25CA10DEE}" type="presParOf" srcId="{359C628A-C865-485D-A0C3-562807DE3384}" destId="{643A4D41-103E-46B7-AD9F-C493089E6238}" srcOrd="9" destOrd="0" presId="urn:microsoft.com/office/officeart/2005/8/layout/hierarchy1"/>
    <dgm:cxn modelId="{17901ACF-032B-44CA-AAB6-78B5B515F18C}" type="presParOf" srcId="{643A4D41-103E-46B7-AD9F-C493089E6238}" destId="{CBDA2917-3820-4AE0-BAE7-319795942ECC}" srcOrd="0" destOrd="0" presId="urn:microsoft.com/office/officeart/2005/8/layout/hierarchy1"/>
    <dgm:cxn modelId="{463196B3-035E-4E09-99E2-9EF9FAE79EAC}" type="presParOf" srcId="{CBDA2917-3820-4AE0-BAE7-319795942ECC}" destId="{A0585F0C-24C7-4E1D-B844-F6DB21C8BEA5}" srcOrd="0" destOrd="0" presId="urn:microsoft.com/office/officeart/2005/8/layout/hierarchy1"/>
    <dgm:cxn modelId="{8720A482-6AC7-4FE3-834B-3F82A44D4396}" type="presParOf" srcId="{CBDA2917-3820-4AE0-BAE7-319795942ECC}" destId="{4729F8F7-94FE-4DE2-9C52-4E772317EB0A}" srcOrd="1" destOrd="0" presId="urn:microsoft.com/office/officeart/2005/8/layout/hierarchy1"/>
    <dgm:cxn modelId="{734F45D0-6E69-42AC-9BA6-6B762C66EB6F}" type="presParOf" srcId="{643A4D41-103E-46B7-AD9F-C493089E6238}" destId="{99C60893-4B82-4528-99BB-FD3372AFAF3A}" srcOrd="1" destOrd="0" presId="urn:microsoft.com/office/officeart/2005/8/layout/hierarchy1"/>
    <dgm:cxn modelId="{9A857D89-F398-4E1D-88B0-40A19EFBC375}" type="presParOf" srcId="{359C628A-C865-485D-A0C3-562807DE3384}" destId="{18757D75-1472-4A0E-97B6-E9E6F87F55CF}" srcOrd="10" destOrd="0" presId="urn:microsoft.com/office/officeart/2005/8/layout/hierarchy1"/>
    <dgm:cxn modelId="{61071015-4109-4C91-981D-554F1D0930C4}" type="presParOf" srcId="{359C628A-C865-485D-A0C3-562807DE3384}" destId="{12000B0E-C402-49C2-AFCE-55ADCB4C0537}" srcOrd="11" destOrd="0" presId="urn:microsoft.com/office/officeart/2005/8/layout/hierarchy1"/>
    <dgm:cxn modelId="{8C3E356A-ABC9-4AD7-A61C-497550BFD522}" type="presParOf" srcId="{12000B0E-C402-49C2-AFCE-55ADCB4C0537}" destId="{CB123377-A51C-4DC1-8545-AE41E381EAB3}" srcOrd="0" destOrd="0" presId="urn:microsoft.com/office/officeart/2005/8/layout/hierarchy1"/>
    <dgm:cxn modelId="{452F8CBF-92B7-44A8-BDFF-2FB81A95926C}" type="presParOf" srcId="{CB123377-A51C-4DC1-8545-AE41E381EAB3}" destId="{441E4A73-E91F-4B2C-BD6D-708647C124D6}" srcOrd="0" destOrd="0" presId="urn:microsoft.com/office/officeart/2005/8/layout/hierarchy1"/>
    <dgm:cxn modelId="{48CCB3BA-322B-46A6-A36A-126D9231DE21}" type="presParOf" srcId="{CB123377-A51C-4DC1-8545-AE41E381EAB3}" destId="{87F89865-D6A3-4D3E-98BB-C63DDD9D333F}" srcOrd="1" destOrd="0" presId="urn:microsoft.com/office/officeart/2005/8/layout/hierarchy1"/>
    <dgm:cxn modelId="{6E3FB9EA-FC37-4CF0-B793-824FA925F994}" type="presParOf" srcId="{12000B0E-C402-49C2-AFCE-55ADCB4C0537}" destId="{F5AEAC6B-F60F-4E2A-BB25-AE995E284E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6F28E3-0E9D-41C7-8287-F6A88A9B7F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4B5D17A-40B9-4FDA-AAE8-4F4AF8A4B575}">
      <dgm:prSet phldrT="[Metin]" custT="1"/>
      <dgm:spPr>
        <a:solidFill>
          <a:srgbClr val="00B050">
            <a:alpha val="90000"/>
          </a:srgbClr>
        </a:solidFill>
      </dgm:spPr>
      <dgm:t>
        <a:bodyPr/>
        <a:lstStyle/>
        <a:p>
          <a:pPr>
            <a:lnSpc>
              <a:spcPct val="150000"/>
            </a:lnSpc>
          </a:pPr>
          <a:r>
            <a:rPr lang="tr-TR" sz="1800" b="1" dirty="0" smtClean="0">
              <a:solidFill>
                <a:srgbClr val="FFFF00"/>
              </a:solidFill>
            </a:rPr>
            <a:t>TÜRKİYE SELÇUKLULARINDA HUKUK</a:t>
          </a:r>
          <a:endParaRPr lang="tr-TR" sz="1800" b="1" dirty="0">
            <a:solidFill>
              <a:srgbClr val="FFFF00"/>
            </a:solidFill>
          </a:endParaRPr>
        </a:p>
      </dgm:t>
    </dgm:pt>
    <dgm:pt modelId="{1207C6FB-28F5-4C24-A149-57CF45518A29}" type="parTrans" cxnId="{22CC893C-9509-4439-9BEE-8BB4AB4A4086}">
      <dgm:prSet/>
      <dgm:spPr/>
      <dgm:t>
        <a:bodyPr/>
        <a:lstStyle/>
        <a:p>
          <a:endParaRPr lang="tr-TR"/>
        </a:p>
      </dgm:t>
    </dgm:pt>
    <dgm:pt modelId="{5B9C4513-428A-4236-9749-9A445F075CF0}" type="sibTrans" cxnId="{22CC893C-9509-4439-9BEE-8BB4AB4A4086}">
      <dgm:prSet/>
      <dgm:spPr/>
      <dgm:t>
        <a:bodyPr/>
        <a:lstStyle/>
        <a:p>
          <a:endParaRPr lang="tr-TR"/>
        </a:p>
      </dgm:t>
    </dgm:pt>
    <dgm:pt modelId="{B44593BC-FFB4-449C-818C-CAA67E07F76F}">
      <dgm:prSet phldrT="[Metin]"/>
      <dgm:spPr>
        <a:solidFill>
          <a:schemeClr val="tx2">
            <a:lumMod val="10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dirty="0" smtClean="0">
              <a:solidFill>
                <a:srgbClr val="FFFF66"/>
              </a:solidFill>
            </a:rPr>
            <a:t>a.    Şer'i Yargı Sistemi :</a:t>
          </a:r>
          <a:r>
            <a:rPr lang="tr-TR" dirty="0" smtClean="0"/>
            <a:t> </a:t>
          </a:r>
          <a:r>
            <a:rPr lang="tr-TR" dirty="0" smtClean="0">
              <a:solidFill>
                <a:schemeClr val="tx1"/>
              </a:solidFill>
            </a:rPr>
            <a:t>Davalara hükümdar veya vezir tarafından tayin edilen kadılar bakıyordu.</a:t>
          </a:r>
          <a:br>
            <a:rPr lang="tr-TR" dirty="0" smtClean="0">
              <a:solidFill>
                <a:schemeClr val="tx1"/>
              </a:solidFill>
            </a:rPr>
          </a:br>
          <a:r>
            <a:rPr lang="tr-TR" dirty="0" smtClean="0">
              <a:solidFill>
                <a:schemeClr val="tx1"/>
              </a:solidFill>
            </a:rPr>
            <a:t>Bunların başkanına </a:t>
          </a:r>
          <a:r>
            <a:rPr lang="tr-TR" dirty="0" err="1" smtClean="0">
              <a:solidFill>
                <a:srgbClr val="FFFF00"/>
              </a:solidFill>
            </a:rPr>
            <a:t>Başkadı</a:t>
          </a:r>
          <a:r>
            <a:rPr lang="tr-TR" dirty="0" smtClean="0">
              <a:solidFill>
                <a:srgbClr val="FFFF00"/>
              </a:solidFill>
            </a:rPr>
            <a:t> (</a:t>
          </a:r>
          <a:r>
            <a:rPr lang="tr-TR" dirty="0" err="1" smtClean="0">
              <a:solidFill>
                <a:srgbClr val="FFFF00"/>
              </a:solidFill>
            </a:rPr>
            <a:t>Kazi'l</a:t>
          </a:r>
          <a:r>
            <a:rPr lang="tr-TR" dirty="0" smtClean="0">
              <a:solidFill>
                <a:srgbClr val="FFFF00"/>
              </a:solidFill>
            </a:rPr>
            <a:t> </a:t>
          </a:r>
          <a:r>
            <a:rPr lang="tr-TR" dirty="0" err="1" smtClean="0">
              <a:solidFill>
                <a:srgbClr val="FFFF00"/>
              </a:solidFill>
            </a:rPr>
            <a:t>Kuzat</a:t>
          </a:r>
          <a:r>
            <a:rPr lang="tr-TR" dirty="0" smtClean="0">
              <a:solidFill>
                <a:srgbClr val="FFFF00"/>
              </a:solidFill>
            </a:rPr>
            <a:t>) </a:t>
          </a:r>
          <a:r>
            <a:rPr lang="tr-TR" dirty="0" smtClean="0">
              <a:solidFill>
                <a:schemeClr val="tx1"/>
              </a:solidFill>
            </a:rPr>
            <a:t>denirdi. Başkam ülkedeki bütün kadıları denetleyebiliyordu. </a:t>
          </a:r>
          <a:r>
            <a:rPr lang="tr-TR" dirty="0" err="1" smtClean="0">
              <a:solidFill>
                <a:srgbClr val="FFFF00"/>
              </a:solidFill>
              <a:latin typeface="Verdana" pitchFamily="34" charset="0"/>
              <a:cs typeface="Times New Roman" pitchFamily="18" charset="0"/>
            </a:rPr>
            <a:t>Müftîler</a:t>
          </a:r>
          <a:r>
            <a:rPr lang="tr-TR" dirty="0" smtClean="0">
              <a:solidFill>
                <a:srgbClr val="FFFF00"/>
              </a:solidFill>
              <a:latin typeface="Verdana" pitchFamily="34" charset="0"/>
              <a:cs typeface="Times New Roman" pitchFamily="18" charset="0"/>
            </a:rPr>
            <a:t>, Hanefî mezhebine göre fetva verirlerdi.</a:t>
          </a:r>
          <a:r>
            <a:rPr lang="tr-TR" dirty="0" smtClean="0">
              <a:solidFill>
                <a:schemeClr val="tx1"/>
              </a:solidFill>
            </a:rPr>
            <a:t/>
          </a:r>
          <a:br>
            <a:rPr lang="tr-TR" dirty="0" smtClean="0">
              <a:solidFill>
                <a:schemeClr val="tx1"/>
              </a:solidFill>
            </a:rPr>
          </a:br>
          <a:endParaRPr lang="tr-TR" dirty="0">
            <a:solidFill>
              <a:schemeClr val="tx1"/>
            </a:solidFill>
          </a:endParaRPr>
        </a:p>
      </dgm:t>
    </dgm:pt>
    <dgm:pt modelId="{413D73BB-0CCF-417F-ABBA-AF854A9D4C12}" type="parTrans" cxnId="{22328E19-BE90-452C-8110-BA32D6999523}">
      <dgm:prSet/>
      <dgm:spPr/>
      <dgm:t>
        <a:bodyPr/>
        <a:lstStyle/>
        <a:p>
          <a:endParaRPr lang="tr-TR"/>
        </a:p>
      </dgm:t>
    </dgm:pt>
    <dgm:pt modelId="{18695F93-C879-4B02-B9D7-1AE3985B9D30}" type="sibTrans" cxnId="{22328E19-BE90-452C-8110-BA32D6999523}">
      <dgm:prSet/>
      <dgm:spPr/>
      <dgm:t>
        <a:bodyPr/>
        <a:lstStyle/>
        <a:p>
          <a:endParaRPr lang="tr-TR"/>
        </a:p>
      </dgm:t>
    </dgm:pt>
    <dgm:pt modelId="{D55E0C36-A078-4C69-BBDE-5E9D24F0CC64}">
      <dgm:prSet phldrT="[Metin]" custT="1"/>
      <dgm:spPr>
        <a:solidFill>
          <a:schemeClr val="tx2">
            <a:lumMod val="10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2000" dirty="0" smtClean="0">
              <a:solidFill>
                <a:srgbClr val="FFFF66"/>
              </a:solidFill>
            </a:rPr>
            <a:t>b.    Örfi Yargı Sistemi :</a:t>
          </a:r>
          <a:r>
            <a:rPr lang="tr-TR" sz="2000" dirty="0" smtClean="0"/>
            <a:t> </a:t>
          </a:r>
          <a:r>
            <a:rPr lang="tr-TR" sz="2000" dirty="0" smtClean="0">
              <a:solidFill>
                <a:schemeClr val="tx1"/>
              </a:solidFill>
            </a:rPr>
            <a:t>Asayişi bozan ve yasaları çiğneyenlerle ilgili davaları kapsardı. Bu davalara </a:t>
          </a:r>
          <a:r>
            <a:rPr lang="tr-TR" sz="2000" dirty="0" smtClean="0">
              <a:solidFill>
                <a:srgbClr val="FFFF00"/>
              </a:solidFill>
            </a:rPr>
            <a:t>Emir-i </a:t>
          </a:r>
          <a:r>
            <a:rPr lang="tr-TR" sz="2000" dirty="0" err="1" smtClean="0">
              <a:solidFill>
                <a:srgbClr val="FFFF00"/>
              </a:solidFill>
            </a:rPr>
            <a:t>Dâd</a:t>
          </a:r>
          <a:r>
            <a:rPr lang="tr-TR" sz="2000" dirty="0" smtClean="0"/>
            <a:t> </a:t>
          </a:r>
          <a:r>
            <a:rPr lang="tr-TR" sz="2000" dirty="0" smtClean="0">
              <a:solidFill>
                <a:schemeClr val="tx1"/>
              </a:solidFill>
            </a:rPr>
            <a:t>bakıyordu.</a:t>
          </a:r>
          <a:r>
            <a:rPr lang="tr-TR" sz="2000" dirty="0" smtClean="0"/>
            <a:t> </a:t>
          </a:r>
          <a:r>
            <a:rPr lang="tr-TR" sz="2000" dirty="0" smtClean="0">
              <a:solidFill>
                <a:schemeClr val="tx1"/>
              </a:solidFill>
            </a:rPr>
            <a:t>Askeri davalara </a:t>
          </a:r>
          <a:r>
            <a:rPr lang="tr-TR" sz="2000" dirty="0" smtClean="0">
              <a:solidFill>
                <a:srgbClr val="FFFF00"/>
              </a:solidFill>
            </a:rPr>
            <a:t>Kadı Asker (Kadıyı Leşker, Kazasker) </a:t>
          </a:r>
          <a:r>
            <a:rPr lang="tr-TR" sz="2000" dirty="0" smtClean="0">
              <a:solidFill>
                <a:schemeClr val="tx1"/>
              </a:solidFill>
            </a:rPr>
            <a:t>denilen ordu komutanları bakıyordu.</a:t>
          </a:r>
          <a:br>
            <a:rPr lang="tr-TR" sz="2000" dirty="0" smtClean="0">
              <a:solidFill>
                <a:schemeClr val="tx1"/>
              </a:solidFill>
            </a:rPr>
          </a:br>
          <a:endParaRPr lang="tr-TR" sz="2000" dirty="0">
            <a:solidFill>
              <a:schemeClr val="tx1"/>
            </a:solidFill>
          </a:endParaRPr>
        </a:p>
      </dgm:t>
    </dgm:pt>
    <dgm:pt modelId="{407EC051-229B-4DD3-9818-07110EE4A6B6}" type="parTrans" cxnId="{13534333-C771-4E28-BB29-1A6734C10A69}">
      <dgm:prSet/>
      <dgm:spPr/>
      <dgm:t>
        <a:bodyPr/>
        <a:lstStyle/>
        <a:p>
          <a:endParaRPr lang="tr-TR"/>
        </a:p>
      </dgm:t>
    </dgm:pt>
    <dgm:pt modelId="{D123242A-EC04-42BB-960B-F2CAD02C7CAC}" type="sibTrans" cxnId="{13534333-C771-4E28-BB29-1A6734C10A69}">
      <dgm:prSet/>
      <dgm:spPr/>
      <dgm:t>
        <a:bodyPr/>
        <a:lstStyle/>
        <a:p>
          <a:endParaRPr lang="tr-TR"/>
        </a:p>
      </dgm:t>
    </dgm:pt>
    <dgm:pt modelId="{4781C7ED-8051-464A-87AA-3BA4589E4CC9}" type="pres">
      <dgm:prSet presAssocID="{F76F28E3-0E9D-41C7-8287-F6A88A9B7F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09F5C62-C433-49D7-9B82-6B3728C2F2B1}" type="pres">
      <dgm:prSet presAssocID="{54B5D17A-40B9-4FDA-AAE8-4F4AF8A4B575}" presName="hierRoot1" presStyleCnt="0"/>
      <dgm:spPr/>
    </dgm:pt>
    <dgm:pt modelId="{14553011-8AED-43EA-B0FE-5A0948CE4826}" type="pres">
      <dgm:prSet presAssocID="{54B5D17A-40B9-4FDA-AAE8-4F4AF8A4B575}" presName="composite" presStyleCnt="0"/>
      <dgm:spPr/>
    </dgm:pt>
    <dgm:pt modelId="{16D9EF55-B73A-4EF0-AC7D-8DFFD3EFB1EF}" type="pres">
      <dgm:prSet presAssocID="{54B5D17A-40B9-4FDA-AAE8-4F4AF8A4B575}" presName="background" presStyleLbl="node0" presStyleIdx="0" presStyleCnt="1"/>
      <dgm:spPr/>
    </dgm:pt>
    <dgm:pt modelId="{30BA9E8F-E68B-4DCA-9540-DB239648E2CC}" type="pres">
      <dgm:prSet presAssocID="{54B5D17A-40B9-4FDA-AAE8-4F4AF8A4B575}" presName="text" presStyleLbl="fgAcc0" presStyleIdx="0" presStyleCnt="1" custScaleX="47809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59C628A-C865-485D-A0C3-562807DE3384}" type="pres">
      <dgm:prSet presAssocID="{54B5D17A-40B9-4FDA-AAE8-4F4AF8A4B575}" presName="hierChild2" presStyleCnt="0"/>
      <dgm:spPr/>
    </dgm:pt>
    <dgm:pt modelId="{41034F24-33A3-4817-876C-8F5087FDA7ED}" type="pres">
      <dgm:prSet presAssocID="{413D73BB-0CCF-417F-ABBA-AF854A9D4C12}" presName="Name10" presStyleLbl="parChTrans1D2" presStyleIdx="0" presStyleCnt="2"/>
      <dgm:spPr/>
      <dgm:t>
        <a:bodyPr/>
        <a:lstStyle/>
        <a:p>
          <a:endParaRPr lang="tr-TR"/>
        </a:p>
      </dgm:t>
    </dgm:pt>
    <dgm:pt modelId="{018FF758-7660-4BC3-8FDD-10BD39619EF1}" type="pres">
      <dgm:prSet presAssocID="{B44593BC-FFB4-449C-818C-CAA67E07F76F}" presName="hierRoot2" presStyleCnt="0"/>
      <dgm:spPr/>
    </dgm:pt>
    <dgm:pt modelId="{FF446B75-0DC1-4935-AC51-A048242224A5}" type="pres">
      <dgm:prSet presAssocID="{B44593BC-FFB4-449C-818C-CAA67E07F76F}" presName="composite2" presStyleCnt="0"/>
      <dgm:spPr/>
    </dgm:pt>
    <dgm:pt modelId="{97CC778B-35BE-40D6-B20C-6A95513AABE0}" type="pres">
      <dgm:prSet presAssocID="{B44593BC-FFB4-449C-818C-CAA67E07F76F}" presName="background2" presStyleLbl="node2" presStyleIdx="0" presStyleCnt="2"/>
      <dgm:spPr/>
    </dgm:pt>
    <dgm:pt modelId="{9D5B4747-8F6F-46EC-A19C-8EF1DEB59D92}" type="pres">
      <dgm:prSet presAssocID="{B44593BC-FFB4-449C-818C-CAA67E07F76F}" presName="text2" presStyleLbl="fgAcc2" presStyleIdx="0" presStyleCnt="2" custScaleX="264868" custScaleY="29980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1F35175-EE54-4126-AE54-05D72D100EEF}" type="pres">
      <dgm:prSet presAssocID="{B44593BC-FFB4-449C-818C-CAA67E07F76F}" presName="hierChild3" presStyleCnt="0"/>
      <dgm:spPr/>
    </dgm:pt>
    <dgm:pt modelId="{1185AE83-066E-462B-AF8D-69A0B88DE16A}" type="pres">
      <dgm:prSet presAssocID="{407EC051-229B-4DD3-9818-07110EE4A6B6}" presName="Name10" presStyleLbl="parChTrans1D2" presStyleIdx="1" presStyleCnt="2"/>
      <dgm:spPr/>
      <dgm:t>
        <a:bodyPr/>
        <a:lstStyle/>
        <a:p>
          <a:endParaRPr lang="tr-TR"/>
        </a:p>
      </dgm:t>
    </dgm:pt>
    <dgm:pt modelId="{F3053A00-EA18-4606-B645-CC7A5247C38D}" type="pres">
      <dgm:prSet presAssocID="{D55E0C36-A078-4C69-BBDE-5E9D24F0CC64}" presName="hierRoot2" presStyleCnt="0"/>
      <dgm:spPr/>
    </dgm:pt>
    <dgm:pt modelId="{CD77E959-38D1-49DF-BCBF-449AE1F44755}" type="pres">
      <dgm:prSet presAssocID="{D55E0C36-A078-4C69-BBDE-5E9D24F0CC64}" presName="composite2" presStyleCnt="0"/>
      <dgm:spPr/>
    </dgm:pt>
    <dgm:pt modelId="{245CAB3E-1F9C-4A4E-95D5-3DC3190341D9}" type="pres">
      <dgm:prSet presAssocID="{D55E0C36-A078-4C69-BBDE-5E9D24F0CC64}" presName="background2" presStyleLbl="node2" presStyleIdx="1" presStyleCnt="2"/>
      <dgm:spPr/>
    </dgm:pt>
    <dgm:pt modelId="{E52B0787-7100-4572-80B8-7F5E2F8FA109}" type="pres">
      <dgm:prSet presAssocID="{D55E0C36-A078-4C69-BBDE-5E9D24F0CC64}" presName="text2" presStyleLbl="fgAcc2" presStyleIdx="1" presStyleCnt="2" custScaleX="211954" custScaleY="29647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CC6D5C1-2A93-41A2-9778-B4011D400602}" type="pres">
      <dgm:prSet presAssocID="{D55E0C36-A078-4C69-BBDE-5E9D24F0CC64}" presName="hierChild3" presStyleCnt="0"/>
      <dgm:spPr/>
    </dgm:pt>
  </dgm:ptLst>
  <dgm:cxnLst>
    <dgm:cxn modelId="{F661A23A-F5CC-4FD9-AEE4-DD8F0B00715A}" type="presOf" srcId="{407EC051-229B-4DD3-9818-07110EE4A6B6}" destId="{1185AE83-066E-462B-AF8D-69A0B88DE16A}" srcOrd="0" destOrd="0" presId="urn:microsoft.com/office/officeart/2005/8/layout/hierarchy1"/>
    <dgm:cxn modelId="{6F38816F-D5FE-4DDA-B62D-C14E4672E2CB}" type="presOf" srcId="{54B5D17A-40B9-4FDA-AAE8-4F4AF8A4B575}" destId="{30BA9E8F-E68B-4DCA-9540-DB239648E2CC}" srcOrd="0" destOrd="0" presId="urn:microsoft.com/office/officeart/2005/8/layout/hierarchy1"/>
    <dgm:cxn modelId="{D123E848-DA96-48C0-AEB2-9F0CC67F8BA4}" type="presOf" srcId="{D55E0C36-A078-4C69-BBDE-5E9D24F0CC64}" destId="{E52B0787-7100-4572-80B8-7F5E2F8FA109}" srcOrd="0" destOrd="0" presId="urn:microsoft.com/office/officeart/2005/8/layout/hierarchy1"/>
    <dgm:cxn modelId="{13534333-C771-4E28-BB29-1A6734C10A69}" srcId="{54B5D17A-40B9-4FDA-AAE8-4F4AF8A4B575}" destId="{D55E0C36-A078-4C69-BBDE-5E9D24F0CC64}" srcOrd="1" destOrd="0" parTransId="{407EC051-229B-4DD3-9818-07110EE4A6B6}" sibTransId="{D123242A-EC04-42BB-960B-F2CAD02C7CAC}"/>
    <dgm:cxn modelId="{22328E19-BE90-452C-8110-BA32D6999523}" srcId="{54B5D17A-40B9-4FDA-AAE8-4F4AF8A4B575}" destId="{B44593BC-FFB4-449C-818C-CAA67E07F76F}" srcOrd="0" destOrd="0" parTransId="{413D73BB-0CCF-417F-ABBA-AF854A9D4C12}" sibTransId="{18695F93-C879-4B02-B9D7-1AE3985B9D30}"/>
    <dgm:cxn modelId="{02179619-9056-456E-A131-853CF89971C3}" type="presOf" srcId="{B44593BC-FFB4-449C-818C-CAA67E07F76F}" destId="{9D5B4747-8F6F-46EC-A19C-8EF1DEB59D92}" srcOrd="0" destOrd="0" presId="urn:microsoft.com/office/officeart/2005/8/layout/hierarchy1"/>
    <dgm:cxn modelId="{22CC893C-9509-4439-9BEE-8BB4AB4A4086}" srcId="{F76F28E3-0E9D-41C7-8287-F6A88A9B7FF2}" destId="{54B5D17A-40B9-4FDA-AAE8-4F4AF8A4B575}" srcOrd="0" destOrd="0" parTransId="{1207C6FB-28F5-4C24-A149-57CF45518A29}" sibTransId="{5B9C4513-428A-4236-9749-9A445F075CF0}"/>
    <dgm:cxn modelId="{87547647-6A6D-4451-BCAD-A17913BCA12D}" type="presOf" srcId="{F76F28E3-0E9D-41C7-8287-F6A88A9B7FF2}" destId="{4781C7ED-8051-464A-87AA-3BA4589E4CC9}" srcOrd="0" destOrd="0" presId="urn:microsoft.com/office/officeart/2005/8/layout/hierarchy1"/>
    <dgm:cxn modelId="{3414B736-C295-407A-9314-AE3256A54B39}" type="presOf" srcId="{413D73BB-0CCF-417F-ABBA-AF854A9D4C12}" destId="{41034F24-33A3-4817-876C-8F5087FDA7ED}" srcOrd="0" destOrd="0" presId="urn:microsoft.com/office/officeart/2005/8/layout/hierarchy1"/>
    <dgm:cxn modelId="{B2DEBCAD-A45C-424E-B79A-5CD743CDF9E1}" type="presParOf" srcId="{4781C7ED-8051-464A-87AA-3BA4589E4CC9}" destId="{D09F5C62-C433-49D7-9B82-6B3728C2F2B1}" srcOrd="0" destOrd="0" presId="urn:microsoft.com/office/officeart/2005/8/layout/hierarchy1"/>
    <dgm:cxn modelId="{BA34C269-E742-483E-9F0F-80D19B5B513C}" type="presParOf" srcId="{D09F5C62-C433-49D7-9B82-6B3728C2F2B1}" destId="{14553011-8AED-43EA-B0FE-5A0948CE4826}" srcOrd="0" destOrd="0" presId="urn:microsoft.com/office/officeart/2005/8/layout/hierarchy1"/>
    <dgm:cxn modelId="{05C0A1E2-6CA5-4E9A-B5E8-6E93C4E966E1}" type="presParOf" srcId="{14553011-8AED-43EA-B0FE-5A0948CE4826}" destId="{16D9EF55-B73A-4EF0-AC7D-8DFFD3EFB1EF}" srcOrd="0" destOrd="0" presId="urn:microsoft.com/office/officeart/2005/8/layout/hierarchy1"/>
    <dgm:cxn modelId="{9953CCE9-5DF0-4E6A-814F-1845D4B205B1}" type="presParOf" srcId="{14553011-8AED-43EA-B0FE-5A0948CE4826}" destId="{30BA9E8F-E68B-4DCA-9540-DB239648E2CC}" srcOrd="1" destOrd="0" presId="urn:microsoft.com/office/officeart/2005/8/layout/hierarchy1"/>
    <dgm:cxn modelId="{FE83CA81-E894-4208-96BF-BC7054693E99}" type="presParOf" srcId="{D09F5C62-C433-49D7-9B82-6B3728C2F2B1}" destId="{359C628A-C865-485D-A0C3-562807DE3384}" srcOrd="1" destOrd="0" presId="urn:microsoft.com/office/officeart/2005/8/layout/hierarchy1"/>
    <dgm:cxn modelId="{5886C221-DFEE-487D-8BD4-72C02CC449A9}" type="presParOf" srcId="{359C628A-C865-485D-A0C3-562807DE3384}" destId="{41034F24-33A3-4817-876C-8F5087FDA7ED}" srcOrd="0" destOrd="0" presId="urn:microsoft.com/office/officeart/2005/8/layout/hierarchy1"/>
    <dgm:cxn modelId="{2A98EC0E-D382-4F4B-86DB-46128256A72B}" type="presParOf" srcId="{359C628A-C865-485D-A0C3-562807DE3384}" destId="{018FF758-7660-4BC3-8FDD-10BD39619EF1}" srcOrd="1" destOrd="0" presId="urn:microsoft.com/office/officeart/2005/8/layout/hierarchy1"/>
    <dgm:cxn modelId="{7793F2B7-A1A0-48FA-8C00-B01C52BFBCB2}" type="presParOf" srcId="{018FF758-7660-4BC3-8FDD-10BD39619EF1}" destId="{FF446B75-0DC1-4935-AC51-A048242224A5}" srcOrd="0" destOrd="0" presId="urn:microsoft.com/office/officeart/2005/8/layout/hierarchy1"/>
    <dgm:cxn modelId="{5FE21C24-93AB-47BB-B9D9-2ED46195959C}" type="presParOf" srcId="{FF446B75-0DC1-4935-AC51-A048242224A5}" destId="{97CC778B-35BE-40D6-B20C-6A95513AABE0}" srcOrd="0" destOrd="0" presId="urn:microsoft.com/office/officeart/2005/8/layout/hierarchy1"/>
    <dgm:cxn modelId="{3948BFED-DB53-4FF6-A397-9AFC2945F9F8}" type="presParOf" srcId="{FF446B75-0DC1-4935-AC51-A048242224A5}" destId="{9D5B4747-8F6F-46EC-A19C-8EF1DEB59D92}" srcOrd="1" destOrd="0" presId="urn:microsoft.com/office/officeart/2005/8/layout/hierarchy1"/>
    <dgm:cxn modelId="{40FE7D50-7648-49FA-8080-65CDE95CCF9C}" type="presParOf" srcId="{018FF758-7660-4BC3-8FDD-10BD39619EF1}" destId="{91F35175-EE54-4126-AE54-05D72D100EEF}" srcOrd="1" destOrd="0" presId="urn:microsoft.com/office/officeart/2005/8/layout/hierarchy1"/>
    <dgm:cxn modelId="{CCF3D2C2-302D-4994-A60D-0AED43921530}" type="presParOf" srcId="{359C628A-C865-485D-A0C3-562807DE3384}" destId="{1185AE83-066E-462B-AF8D-69A0B88DE16A}" srcOrd="2" destOrd="0" presId="urn:microsoft.com/office/officeart/2005/8/layout/hierarchy1"/>
    <dgm:cxn modelId="{78754B7E-0F83-4809-BBFB-28E1E92C1416}" type="presParOf" srcId="{359C628A-C865-485D-A0C3-562807DE3384}" destId="{F3053A00-EA18-4606-B645-CC7A5247C38D}" srcOrd="3" destOrd="0" presId="urn:microsoft.com/office/officeart/2005/8/layout/hierarchy1"/>
    <dgm:cxn modelId="{D571CB11-7084-42DE-A4FE-B9A7B3100465}" type="presParOf" srcId="{F3053A00-EA18-4606-B645-CC7A5247C38D}" destId="{CD77E959-38D1-49DF-BCBF-449AE1F44755}" srcOrd="0" destOrd="0" presId="urn:microsoft.com/office/officeart/2005/8/layout/hierarchy1"/>
    <dgm:cxn modelId="{D247BE1A-CBF7-4131-BE7E-DE84DB6F4030}" type="presParOf" srcId="{CD77E959-38D1-49DF-BCBF-449AE1F44755}" destId="{245CAB3E-1F9C-4A4E-95D5-3DC3190341D9}" srcOrd="0" destOrd="0" presId="urn:microsoft.com/office/officeart/2005/8/layout/hierarchy1"/>
    <dgm:cxn modelId="{FAB5D3DE-024E-4C42-8D90-6C9C977CD481}" type="presParOf" srcId="{CD77E959-38D1-49DF-BCBF-449AE1F44755}" destId="{E52B0787-7100-4572-80B8-7F5E2F8FA109}" srcOrd="1" destOrd="0" presId="urn:microsoft.com/office/officeart/2005/8/layout/hierarchy1"/>
    <dgm:cxn modelId="{0A9BDA62-AC81-436C-AA4B-74CBC8B8FE53}" type="presParOf" srcId="{F3053A00-EA18-4606-B645-CC7A5247C38D}" destId="{6CC6D5C1-2A93-41A2-9778-B4011D40060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CFD88-349D-4F85-8CAF-D874806B8B6D}">
      <dsp:nvSpPr>
        <dsp:cNvPr id="0" name=""/>
        <dsp:cNvSpPr/>
      </dsp:nvSpPr>
      <dsp:spPr>
        <a:xfrm>
          <a:off x="6025827" y="2906829"/>
          <a:ext cx="4047662" cy="367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340"/>
              </a:lnTo>
              <a:lnTo>
                <a:pt x="4047662" y="250340"/>
              </a:lnTo>
              <a:lnTo>
                <a:pt x="4047662" y="3673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F8A1E-A853-4141-97DE-373A5DBB25D2}">
      <dsp:nvSpPr>
        <dsp:cNvPr id="0" name=""/>
        <dsp:cNvSpPr/>
      </dsp:nvSpPr>
      <dsp:spPr>
        <a:xfrm>
          <a:off x="6025827" y="2906829"/>
          <a:ext cx="2503868" cy="367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340"/>
              </a:lnTo>
              <a:lnTo>
                <a:pt x="2503868" y="250340"/>
              </a:lnTo>
              <a:lnTo>
                <a:pt x="2503868" y="3673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64692-8258-4B8C-B1F7-A1B7FE420D4C}">
      <dsp:nvSpPr>
        <dsp:cNvPr id="0" name=""/>
        <dsp:cNvSpPr/>
      </dsp:nvSpPr>
      <dsp:spPr>
        <a:xfrm>
          <a:off x="6025827" y="2906829"/>
          <a:ext cx="960074" cy="367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340"/>
              </a:lnTo>
              <a:lnTo>
                <a:pt x="960074" y="250340"/>
              </a:lnTo>
              <a:lnTo>
                <a:pt x="960074" y="3673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42463-0657-4488-B8C9-7913E68E5627}">
      <dsp:nvSpPr>
        <dsp:cNvPr id="0" name=""/>
        <dsp:cNvSpPr/>
      </dsp:nvSpPr>
      <dsp:spPr>
        <a:xfrm>
          <a:off x="5442107" y="2906829"/>
          <a:ext cx="583719" cy="367352"/>
        </a:xfrm>
        <a:custGeom>
          <a:avLst/>
          <a:gdLst/>
          <a:ahLst/>
          <a:cxnLst/>
          <a:rect l="0" t="0" r="0" b="0"/>
          <a:pathLst>
            <a:path>
              <a:moveTo>
                <a:pt x="583719" y="0"/>
              </a:moveTo>
              <a:lnTo>
                <a:pt x="583719" y="250340"/>
              </a:lnTo>
              <a:lnTo>
                <a:pt x="0" y="250340"/>
              </a:lnTo>
              <a:lnTo>
                <a:pt x="0" y="3673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5AE83-066E-462B-AF8D-69A0B88DE16A}">
      <dsp:nvSpPr>
        <dsp:cNvPr id="0" name=""/>
        <dsp:cNvSpPr/>
      </dsp:nvSpPr>
      <dsp:spPr>
        <a:xfrm>
          <a:off x="3693962" y="2906829"/>
          <a:ext cx="2331865" cy="367352"/>
        </a:xfrm>
        <a:custGeom>
          <a:avLst/>
          <a:gdLst/>
          <a:ahLst/>
          <a:cxnLst/>
          <a:rect l="0" t="0" r="0" b="0"/>
          <a:pathLst>
            <a:path>
              <a:moveTo>
                <a:pt x="2331865" y="0"/>
              </a:moveTo>
              <a:lnTo>
                <a:pt x="2331865" y="250340"/>
              </a:lnTo>
              <a:lnTo>
                <a:pt x="0" y="250340"/>
              </a:lnTo>
              <a:lnTo>
                <a:pt x="0" y="3673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34F24-33A3-4817-876C-8F5087FDA7ED}">
      <dsp:nvSpPr>
        <dsp:cNvPr id="0" name=""/>
        <dsp:cNvSpPr/>
      </dsp:nvSpPr>
      <dsp:spPr>
        <a:xfrm>
          <a:off x="1961990" y="2906829"/>
          <a:ext cx="4063836" cy="367352"/>
        </a:xfrm>
        <a:custGeom>
          <a:avLst/>
          <a:gdLst/>
          <a:ahLst/>
          <a:cxnLst/>
          <a:rect l="0" t="0" r="0" b="0"/>
          <a:pathLst>
            <a:path>
              <a:moveTo>
                <a:pt x="4063836" y="0"/>
              </a:moveTo>
              <a:lnTo>
                <a:pt x="4063836" y="250340"/>
              </a:lnTo>
              <a:lnTo>
                <a:pt x="0" y="250340"/>
              </a:lnTo>
              <a:lnTo>
                <a:pt x="0" y="3673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9EF55-B73A-4EF0-AC7D-8DFFD3EFB1EF}">
      <dsp:nvSpPr>
        <dsp:cNvPr id="0" name=""/>
        <dsp:cNvSpPr/>
      </dsp:nvSpPr>
      <dsp:spPr>
        <a:xfrm>
          <a:off x="1606509" y="3380"/>
          <a:ext cx="8838635" cy="2903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A9E8F-E68B-4DCA-9540-DB239648E2CC}">
      <dsp:nvSpPr>
        <dsp:cNvPr id="0" name=""/>
        <dsp:cNvSpPr/>
      </dsp:nvSpPr>
      <dsp:spPr>
        <a:xfrm>
          <a:off x="1746854" y="136707"/>
          <a:ext cx="8838635" cy="2903449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FFFF00"/>
              </a:solidFill>
            </a:rPr>
            <a:t>TÜRKİYE SELÇUKLULARINDA MERKEZ TEŞKİLATI</a:t>
          </a:r>
        </a:p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Türkiye Selçuklu Devletinde önemli devlet işlerini </a:t>
          </a:r>
          <a:r>
            <a:rPr lang="tr-TR" sz="1600" kern="1200" dirty="0" smtClean="0">
              <a:solidFill>
                <a:srgbClr val="FFFF00"/>
              </a:solidFill>
            </a:rPr>
            <a:t>Büyük Divan (Divan-ı Saltanat) </a:t>
          </a:r>
          <a:r>
            <a:rPr lang="tr-TR" sz="1600" kern="1200" dirty="0" smtClean="0"/>
            <a:t>ve diğer alt divanlar yürütüyordu. Devletin her türlü siyasi, sosyal, askeri ve ekonomik işlerini yürüten divana sultan veya vezir başkanlık ediyordu. Divan görüşmeleri deftere kaydediliyordu. Divanda katipler, tercümanlar ve memurlar bulunuyordu.</a:t>
          </a:r>
          <a:br>
            <a:rPr lang="tr-TR" sz="1600" kern="1200" dirty="0" smtClean="0"/>
          </a:br>
          <a:r>
            <a:rPr lang="tr-TR" sz="1600" kern="1200" dirty="0" smtClean="0"/>
            <a:t>Emir-i </a:t>
          </a:r>
          <a:r>
            <a:rPr lang="tr-TR" sz="1600" kern="1200" dirty="0" err="1" smtClean="0"/>
            <a:t>Şemşir</a:t>
          </a:r>
          <a:r>
            <a:rPr lang="tr-TR" sz="1600" kern="1200" dirty="0" smtClean="0"/>
            <a:t> divanın güvenliğini sağlıyordu. Bugünkü Bakanlar Kuruluna benzeyen divanda </a:t>
          </a:r>
          <a:r>
            <a:rPr lang="tr-TR" sz="1600" kern="1200" dirty="0" smtClean="0">
              <a:solidFill>
                <a:srgbClr val="FFFF00"/>
              </a:solidFill>
            </a:rPr>
            <a:t>Vezir</a:t>
          </a:r>
          <a:r>
            <a:rPr lang="tr-TR" sz="1600" kern="1200" dirty="0" smtClean="0"/>
            <a:t> en üst dereceli divan üyesiydi. </a:t>
          </a:r>
          <a:endParaRPr lang="tr-TR" sz="1600" b="1" kern="1200" dirty="0">
            <a:solidFill>
              <a:srgbClr val="FFFF00"/>
            </a:solidFill>
          </a:endParaRPr>
        </a:p>
      </dsp:txBody>
      <dsp:txXfrm>
        <a:off x="1831893" y="221746"/>
        <a:ext cx="8668557" cy="2733371"/>
      </dsp:txXfrm>
    </dsp:sp>
    <dsp:sp modelId="{97CC778B-35BE-40D6-B20C-6A95513AABE0}">
      <dsp:nvSpPr>
        <dsp:cNvPr id="0" name=""/>
        <dsp:cNvSpPr/>
      </dsp:nvSpPr>
      <dsp:spPr>
        <a:xfrm>
          <a:off x="1346612" y="3274182"/>
          <a:ext cx="1230756" cy="31960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B4747-8F6F-46EC-A19C-8EF1DEB59D92}">
      <dsp:nvSpPr>
        <dsp:cNvPr id="0" name=""/>
        <dsp:cNvSpPr/>
      </dsp:nvSpPr>
      <dsp:spPr>
        <a:xfrm>
          <a:off x="1486957" y="3407510"/>
          <a:ext cx="1230756" cy="3196085"/>
        </a:xfrm>
        <a:prstGeom prst="roundRect">
          <a:avLst>
            <a:gd name="adj" fmla="val 10000"/>
          </a:avLst>
        </a:prstGeom>
        <a:solidFill>
          <a:schemeClr val="tx2">
            <a:lumMod val="1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>
              <a:solidFill>
                <a:srgbClr val="FFFF66"/>
              </a:solidFill>
            </a:rPr>
            <a:t>Niyabet-i Saltanat Divanı :</a:t>
          </a:r>
          <a:r>
            <a:rPr lang="tr-TR" sz="1100" kern="1200" dirty="0" smtClean="0"/>
            <a:t> </a:t>
          </a:r>
          <a:r>
            <a:rPr lang="tr-TR" sz="1100" kern="1200" dirty="0" smtClean="0">
              <a:solidFill>
                <a:schemeClr val="tx1"/>
              </a:solidFill>
            </a:rPr>
            <a:t>Bu divanda kendisine güvenilen devlet adamları ve komutanlar bulunuyordu. Divan'daki bu görevlilere naip denirdi. Hükümdar başkentte bulunmadığında ona ait devlet işlerini yürütür ve hükümdara vekalet ederdi</a:t>
          </a:r>
          <a:r>
            <a:rPr lang="tr-TR" sz="1100" kern="1200" dirty="0" smtClean="0"/>
            <a:t>.</a:t>
          </a:r>
          <a:br>
            <a:rPr lang="tr-TR" sz="1100" kern="1200" dirty="0" smtClean="0"/>
          </a:br>
          <a:endParaRPr lang="tr-TR" sz="1100" kern="1200" dirty="0">
            <a:solidFill>
              <a:schemeClr val="tx1"/>
            </a:solidFill>
          </a:endParaRPr>
        </a:p>
      </dsp:txBody>
      <dsp:txXfrm>
        <a:off x="1523005" y="3443558"/>
        <a:ext cx="1158660" cy="3123989"/>
      </dsp:txXfrm>
    </dsp:sp>
    <dsp:sp modelId="{245CAB3E-1F9C-4A4E-95D5-3DC3190341D9}">
      <dsp:nvSpPr>
        <dsp:cNvPr id="0" name=""/>
        <dsp:cNvSpPr/>
      </dsp:nvSpPr>
      <dsp:spPr>
        <a:xfrm>
          <a:off x="2858058" y="3274182"/>
          <a:ext cx="1671806" cy="3278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B0787-7100-4572-80B8-7F5E2F8FA109}">
      <dsp:nvSpPr>
        <dsp:cNvPr id="0" name=""/>
        <dsp:cNvSpPr/>
      </dsp:nvSpPr>
      <dsp:spPr>
        <a:xfrm>
          <a:off x="2998403" y="3407510"/>
          <a:ext cx="1671806" cy="3278819"/>
        </a:xfrm>
        <a:prstGeom prst="roundRect">
          <a:avLst>
            <a:gd name="adj" fmla="val 10000"/>
          </a:avLst>
        </a:prstGeom>
        <a:solidFill>
          <a:schemeClr val="tx2">
            <a:lumMod val="1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rgbClr val="FFFF66"/>
              </a:solidFill>
            </a:rPr>
            <a:t>Divan-ı İstifa :</a:t>
          </a:r>
          <a:r>
            <a:rPr lang="tr-TR" sz="1400" kern="1200" dirty="0" smtClean="0"/>
            <a:t> </a:t>
          </a:r>
          <a:r>
            <a:rPr lang="tr-TR" sz="1400" kern="1200" dirty="0" smtClean="0">
              <a:solidFill>
                <a:schemeClr val="tx1"/>
              </a:solidFill>
            </a:rPr>
            <a:t>Devletin mali işlerini yürütürdü. Devletin gelir ve giderlerini hesaplar, vergilerin toplanmasını sağlardı. Divanın başkanı </a:t>
          </a:r>
          <a:r>
            <a:rPr lang="tr-TR" sz="1400" kern="1200" dirty="0" err="1" smtClean="0">
              <a:solidFill>
                <a:srgbClr val="FFFF00"/>
              </a:solidFill>
            </a:rPr>
            <a:t>Müstevfi</a:t>
          </a:r>
          <a:r>
            <a:rPr lang="tr-TR" sz="1400" kern="1200" dirty="0" smtClean="0"/>
            <a:t> </a:t>
          </a:r>
          <a:r>
            <a:rPr lang="tr-TR" sz="1400" kern="1200" dirty="0" smtClean="0">
              <a:solidFill>
                <a:schemeClr val="tx1"/>
              </a:solidFill>
            </a:rPr>
            <a:t>idi.</a:t>
          </a:r>
          <a:r>
            <a:rPr lang="tr-TR" sz="1400" kern="1200" dirty="0" smtClean="0"/>
            <a:t/>
          </a:r>
          <a:br>
            <a:rPr lang="tr-TR" sz="1400" kern="1200" dirty="0" smtClean="0"/>
          </a:br>
          <a:r>
            <a:rPr lang="tr-TR" sz="1400" kern="1200" dirty="0" smtClean="0"/>
            <a:t/>
          </a:r>
          <a:br>
            <a:rPr lang="tr-TR" sz="1400" kern="1200" dirty="0" smtClean="0"/>
          </a:br>
          <a:endParaRPr lang="tr-TR" sz="1400" kern="1200" dirty="0">
            <a:solidFill>
              <a:schemeClr val="tx1"/>
            </a:solidFill>
          </a:endParaRPr>
        </a:p>
      </dsp:txBody>
      <dsp:txXfrm>
        <a:off x="3047369" y="3456476"/>
        <a:ext cx="1573874" cy="3180887"/>
      </dsp:txXfrm>
    </dsp:sp>
    <dsp:sp modelId="{03AFB30C-053E-4481-B62E-6BBF6966AEBB}">
      <dsp:nvSpPr>
        <dsp:cNvPr id="0" name=""/>
        <dsp:cNvSpPr/>
      </dsp:nvSpPr>
      <dsp:spPr>
        <a:xfrm>
          <a:off x="4810555" y="3274182"/>
          <a:ext cx="1263104" cy="3432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4DE53-F276-4352-808E-BF3F3607173F}">
      <dsp:nvSpPr>
        <dsp:cNvPr id="0" name=""/>
        <dsp:cNvSpPr/>
      </dsp:nvSpPr>
      <dsp:spPr>
        <a:xfrm>
          <a:off x="4950900" y="3407510"/>
          <a:ext cx="1263104" cy="3432672"/>
        </a:xfrm>
        <a:prstGeom prst="roundRect">
          <a:avLst>
            <a:gd name="adj" fmla="val 10000"/>
          </a:avLst>
        </a:prstGeom>
        <a:solidFill>
          <a:schemeClr val="tx2">
            <a:lumMod val="1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rgbClr val="FFFF66"/>
              </a:solidFill>
            </a:rPr>
            <a:t>Divan-ı Arz :</a:t>
          </a:r>
          <a:r>
            <a:rPr lang="tr-TR" sz="1400" kern="1200" dirty="0" smtClean="0"/>
            <a:t> </a:t>
          </a:r>
          <a:r>
            <a:rPr lang="tr-TR" sz="1400" kern="1200" dirty="0" smtClean="0">
              <a:solidFill>
                <a:schemeClr val="tx1"/>
              </a:solidFill>
            </a:rPr>
            <a:t>Devletin merkezdeki ordusunun maaş ve levazımat işleriyle ilgilenirdi. Savunma işleriyle ilgilenen divan, askerleri defterlere kayıt eder ve denetlerdi.</a:t>
          </a:r>
          <a:br>
            <a:rPr lang="tr-TR" sz="1400" kern="1200" dirty="0" smtClean="0">
              <a:solidFill>
                <a:schemeClr val="tx1"/>
              </a:solidFill>
            </a:rPr>
          </a:br>
          <a:endParaRPr lang="tr-TR" sz="1400" kern="1200" dirty="0">
            <a:solidFill>
              <a:schemeClr val="tx1"/>
            </a:solidFill>
          </a:endParaRPr>
        </a:p>
      </dsp:txBody>
      <dsp:txXfrm>
        <a:off x="4987895" y="3444505"/>
        <a:ext cx="1189114" cy="3358682"/>
      </dsp:txXfrm>
    </dsp:sp>
    <dsp:sp modelId="{4788BBE5-E175-4F9C-BE67-6CB925A9004E}">
      <dsp:nvSpPr>
        <dsp:cNvPr id="0" name=""/>
        <dsp:cNvSpPr/>
      </dsp:nvSpPr>
      <dsp:spPr>
        <a:xfrm>
          <a:off x="6354349" y="3274182"/>
          <a:ext cx="1263104" cy="3312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3EDDB-BE7B-4220-8DE0-CF976ABA6809}">
      <dsp:nvSpPr>
        <dsp:cNvPr id="0" name=""/>
        <dsp:cNvSpPr/>
      </dsp:nvSpPr>
      <dsp:spPr>
        <a:xfrm>
          <a:off x="6494694" y="3407510"/>
          <a:ext cx="1263104" cy="3312698"/>
        </a:xfrm>
        <a:prstGeom prst="roundRect">
          <a:avLst>
            <a:gd name="adj" fmla="val 10000"/>
          </a:avLst>
        </a:prstGeom>
        <a:solidFill>
          <a:schemeClr val="tx2">
            <a:lumMod val="1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rgbClr val="FFFF66"/>
              </a:solidFill>
            </a:rPr>
            <a:t>Divan-ı - Tuğra </a:t>
          </a:r>
          <a:r>
            <a:rPr lang="tr-TR" sz="1400" kern="1200" dirty="0" smtClean="0">
              <a:solidFill>
                <a:schemeClr val="tx1"/>
              </a:solidFill>
            </a:rPr>
            <a:t>: Her türlü iç ve dış yazışmalarını yapıyordu. Burada </a:t>
          </a:r>
          <a:r>
            <a:rPr lang="tr-TR" sz="1400" kern="1200" dirty="0" smtClean="0">
              <a:solidFill>
                <a:srgbClr val="FFFF00"/>
              </a:solidFill>
            </a:rPr>
            <a:t>Arapça ve Farsçayı </a:t>
          </a:r>
          <a:r>
            <a:rPr lang="tr-TR" sz="1400" kern="1200" dirty="0" smtClean="0">
              <a:solidFill>
                <a:schemeClr val="tx1"/>
              </a:solidFill>
            </a:rPr>
            <a:t>iyi bilen kültürlü kişiler bulunurdu. Buna </a:t>
          </a:r>
          <a:r>
            <a:rPr lang="tr-TR" sz="1400" kern="1200" dirty="0" smtClean="0">
              <a:solidFill>
                <a:srgbClr val="FFFF00"/>
              </a:solidFill>
            </a:rPr>
            <a:t>İnşa Divanı </a:t>
          </a:r>
          <a:r>
            <a:rPr lang="tr-TR" sz="1400" kern="1200" dirty="0" smtClean="0">
              <a:solidFill>
                <a:schemeClr val="tx1"/>
              </a:solidFill>
            </a:rPr>
            <a:t>da denir.</a:t>
          </a:r>
          <a:br>
            <a:rPr lang="tr-TR" sz="1400" kern="1200" dirty="0" smtClean="0">
              <a:solidFill>
                <a:schemeClr val="tx1"/>
              </a:solidFill>
            </a:rPr>
          </a:br>
          <a:endParaRPr lang="tr-TR" sz="1400" kern="1200" dirty="0">
            <a:solidFill>
              <a:schemeClr val="tx1"/>
            </a:solidFill>
          </a:endParaRPr>
        </a:p>
      </dsp:txBody>
      <dsp:txXfrm>
        <a:off x="6531689" y="3444505"/>
        <a:ext cx="1189114" cy="3238708"/>
      </dsp:txXfrm>
    </dsp:sp>
    <dsp:sp modelId="{534B6280-A665-4388-A023-9A9B9DFE4BDD}">
      <dsp:nvSpPr>
        <dsp:cNvPr id="0" name=""/>
        <dsp:cNvSpPr/>
      </dsp:nvSpPr>
      <dsp:spPr>
        <a:xfrm>
          <a:off x="7898143" y="3274182"/>
          <a:ext cx="1263104" cy="33483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34690-7799-4F90-BFC8-3B3398BE920A}">
      <dsp:nvSpPr>
        <dsp:cNvPr id="0" name=""/>
        <dsp:cNvSpPr/>
      </dsp:nvSpPr>
      <dsp:spPr>
        <a:xfrm>
          <a:off x="8038488" y="3407510"/>
          <a:ext cx="1263104" cy="3348302"/>
        </a:xfrm>
        <a:prstGeom prst="roundRect">
          <a:avLst>
            <a:gd name="adj" fmla="val 10000"/>
          </a:avLst>
        </a:prstGeom>
        <a:solidFill>
          <a:schemeClr val="tx2">
            <a:lumMod val="1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rgbClr val="FFFF66"/>
              </a:solidFill>
            </a:rPr>
            <a:t>Divan-ı </a:t>
          </a:r>
          <a:r>
            <a:rPr lang="tr-TR" sz="1400" kern="1200" dirty="0" err="1" smtClean="0">
              <a:solidFill>
                <a:srgbClr val="FFFF66"/>
              </a:solidFill>
            </a:rPr>
            <a:t>İşraf</a:t>
          </a:r>
          <a:r>
            <a:rPr lang="tr-TR" sz="1400" kern="1200" dirty="0" smtClean="0">
              <a:solidFill>
                <a:srgbClr val="FFFF66"/>
              </a:solidFill>
            </a:rPr>
            <a:t> :</a:t>
          </a:r>
          <a:r>
            <a:rPr lang="tr-TR" sz="1400" kern="1200" dirty="0" smtClean="0"/>
            <a:t> </a:t>
          </a:r>
          <a:r>
            <a:rPr lang="tr-TR" sz="1400" kern="1200" dirty="0" smtClean="0">
              <a:solidFill>
                <a:schemeClr val="tx1"/>
              </a:solidFill>
            </a:rPr>
            <a:t>Askeri ve adli işler dışında </a:t>
          </a:r>
          <a:r>
            <a:rPr lang="tr-TR" sz="1400" kern="1200" dirty="0" smtClean="0">
              <a:solidFill>
                <a:srgbClr val="FFFF00"/>
              </a:solidFill>
            </a:rPr>
            <a:t>idari ve mali</a:t>
          </a:r>
          <a:r>
            <a:rPr lang="tr-TR" sz="1400" kern="1200" dirty="0" smtClean="0"/>
            <a:t> </a:t>
          </a:r>
          <a:r>
            <a:rPr lang="tr-TR" sz="1400" kern="1200" dirty="0" smtClean="0">
              <a:solidFill>
                <a:schemeClr val="tx1"/>
              </a:solidFill>
            </a:rPr>
            <a:t>yönetimle ilgili işleri yönetirdi</a:t>
          </a:r>
          <a:r>
            <a:rPr lang="tr-TR" sz="1400" kern="1200" dirty="0" smtClean="0"/>
            <a:t>.</a:t>
          </a:r>
          <a:br>
            <a:rPr lang="tr-TR" sz="1400" kern="1200" dirty="0" smtClean="0"/>
          </a:br>
          <a:r>
            <a:rPr lang="tr-TR" sz="1400" kern="1200" dirty="0" smtClean="0"/>
            <a:t/>
          </a:r>
          <a:br>
            <a:rPr lang="tr-TR" sz="1400" kern="1200" dirty="0" smtClean="0"/>
          </a:br>
          <a:endParaRPr lang="tr-TR" sz="1400" kern="1200" dirty="0"/>
        </a:p>
      </dsp:txBody>
      <dsp:txXfrm>
        <a:off x="8075483" y="3444505"/>
        <a:ext cx="1189114" cy="3274312"/>
      </dsp:txXfrm>
    </dsp:sp>
    <dsp:sp modelId="{8ED563DA-EBE8-4F68-A44B-2BA798C432A7}">
      <dsp:nvSpPr>
        <dsp:cNvPr id="0" name=""/>
        <dsp:cNvSpPr/>
      </dsp:nvSpPr>
      <dsp:spPr>
        <a:xfrm>
          <a:off x="9441938" y="3274182"/>
          <a:ext cx="1263104" cy="3447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D36FD-0EC6-4EDC-9E51-5370B90F8FF0}">
      <dsp:nvSpPr>
        <dsp:cNvPr id="0" name=""/>
        <dsp:cNvSpPr/>
      </dsp:nvSpPr>
      <dsp:spPr>
        <a:xfrm>
          <a:off x="9582282" y="3407510"/>
          <a:ext cx="1263104" cy="3447109"/>
        </a:xfrm>
        <a:prstGeom prst="roundRect">
          <a:avLst>
            <a:gd name="adj" fmla="val 10000"/>
          </a:avLst>
        </a:prstGeom>
        <a:solidFill>
          <a:schemeClr val="tx2">
            <a:lumMod val="1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err="1" smtClean="0">
              <a:solidFill>
                <a:srgbClr val="FFFF66"/>
              </a:solidFill>
            </a:rPr>
            <a:t>Pervanecilik</a:t>
          </a:r>
          <a:r>
            <a:rPr lang="tr-TR" sz="1400" kern="1200" dirty="0" smtClean="0">
              <a:solidFill>
                <a:srgbClr val="FFFF66"/>
              </a:solidFill>
            </a:rPr>
            <a:t> :</a:t>
          </a:r>
          <a:r>
            <a:rPr lang="tr-TR" sz="1400" kern="1200" dirty="0" smtClean="0"/>
            <a:t> </a:t>
          </a:r>
          <a:r>
            <a:rPr lang="tr-TR" sz="1400" kern="1200" dirty="0" smtClean="0">
              <a:solidFill>
                <a:srgbClr val="FFFF00"/>
              </a:solidFill>
            </a:rPr>
            <a:t>İstihbarat işleri</a:t>
          </a:r>
          <a:r>
            <a:rPr lang="tr-TR" sz="1400" kern="1200" dirty="0" smtClean="0"/>
            <a:t>, </a:t>
          </a:r>
          <a:r>
            <a:rPr lang="tr-TR" sz="1400" kern="1200" dirty="0" smtClean="0">
              <a:solidFill>
                <a:schemeClr val="tx1"/>
              </a:solidFill>
            </a:rPr>
            <a:t>devlete ait toprakların sayımı ve ülkeye gelen Türkmenlerin yerleştirilmesiyle ilgilenirdi.</a:t>
          </a:r>
          <a:r>
            <a:rPr lang="tr-TR" sz="1400" kern="1200" dirty="0" smtClean="0"/>
            <a:t> </a:t>
          </a:r>
          <a:r>
            <a:rPr lang="tr-TR" sz="1400" kern="1200" dirty="0" smtClean="0">
              <a:solidFill>
                <a:srgbClr val="FFFF00"/>
              </a:solidFill>
            </a:rPr>
            <a:t>Has ve </a:t>
          </a:r>
          <a:r>
            <a:rPr lang="tr-TR" sz="1400" kern="1200" dirty="0" err="1" smtClean="0">
              <a:solidFill>
                <a:srgbClr val="FFFF00"/>
              </a:solidFill>
            </a:rPr>
            <a:t>iktaları</a:t>
          </a:r>
          <a:r>
            <a:rPr lang="tr-TR" sz="1400" kern="1200" dirty="0" smtClean="0">
              <a:solidFill>
                <a:srgbClr val="FFFF00"/>
              </a:solidFill>
            </a:rPr>
            <a:t> yazar, dağıtır ve takip ederdi.</a:t>
          </a:r>
          <a:br>
            <a:rPr lang="tr-TR" sz="1400" kern="1200" dirty="0" smtClean="0">
              <a:solidFill>
                <a:srgbClr val="FFFF00"/>
              </a:solidFill>
            </a:rPr>
          </a:br>
          <a:r>
            <a:rPr lang="tr-TR" sz="1400" kern="1200" dirty="0" smtClean="0"/>
            <a:t/>
          </a:r>
          <a:br>
            <a:rPr lang="tr-TR" sz="1400" kern="1200" dirty="0" smtClean="0"/>
          </a:br>
          <a:endParaRPr lang="tr-TR" sz="1400" kern="1200" dirty="0"/>
        </a:p>
      </dsp:txBody>
      <dsp:txXfrm>
        <a:off x="9619277" y="3444505"/>
        <a:ext cx="1189114" cy="3373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64692-8258-4B8C-B1F7-A1B7FE420D4C}">
      <dsp:nvSpPr>
        <dsp:cNvPr id="0" name=""/>
        <dsp:cNvSpPr/>
      </dsp:nvSpPr>
      <dsp:spPr>
        <a:xfrm>
          <a:off x="5966221" y="1484128"/>
          <a:ext cx="4660608" cy="679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983"/>
              </a:lnTo>
              <a:lnTo>
                <a:pt x="4660608" y="462983"/>
              </a:lnTo>
              <a:lnTo>
                <a:pt x="4660608" y="6793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42463-0657-4488-B8C9-7913E68E5627}">
      <dsp:nvSpPr>
        <dsp:cNvPr id="0" name=""/>
        <dsp:cNvSpPr/>
      </dsp:nvSpPr>
      <dsp:spPr>
        <a:xfrm>
          <a:off x="5966221" y="1484128"/>
          <a:ext cx="1805490" cy="679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983"/>
              </a:lnTo>
              <a:lnTo>
                <a:pt x="1805490" y="462983"/>
              </a:lnTo>
              <a:lnTo>
                <a:pt x="1805490" y="6793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5AE83-066E-462B-AF8D-69A0B88DE16A}">
      <dsp:nvSpPr>
        <dsp:cNvPr id="0" name=""/>
        <dsp:cNvSpPr/>
      </dsp:nvSpPr>
      <dsp:spPr>
        <a:xfrm>
          <a:off x="4538662" y="1484128"/>
          <a:ext cx="1427559" cy="679388"/>
        </a:xfrm>
        <a:custGeom>
          <a:avLst/>
          <a:gdLst/>
          <a:ahLst/>
          <a:cxnLst/>
          <a:rect l="0" t="0" r="0" b="0"/>
          <a:pathLst>
            <a:path>
              <a:moveTo>
                <a:pt x="1427559" y="0"/>
              </a:moveTo>
              <a:lnTo>
                <a:pt x="1427559" y="462983"/>
              </a:lnTo>
              <a:lnTo>
                <a:pt x="0" y="462983"/>
              </a:lnTo>
              <a:lnTo>
                <a:pt x="0" y="6793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34F24-33A3-4817-876C-8F5087FDA7ED}">
      <dsp:nvSpPr>
        <dsp:cNvPr id="0" name=""/>
        <dsp:cNvSpPr/>
      </dsp:nvSpPr>
      <dsp:spPr>
        <a:xfrm>
          <a:off x="1305612" y="1484128"/>
          <a:ext cx="4660608" cy="679388"/>
        </a:xfrm>
        <a:custGeom>
          <a:avLst/>
          <a:gdLst/>
          <a:ahLst/>
          <a:cxnLst/>
          <a:rect l="0" t="0" r="0" b="0"/>
          <a:pathLst>
            <a:path>
              <a:moveTo>
                <a:pt x="4660608" y="0"/>
              </a:moveTo>
              <a:lnTo>
                <a:pt x="4660608" y="462983"/>
              </a:lnTo>
              <a:lnTo>
                <a:pt x="0" y="462983"/>
              </a:lnTo>
              <a:lnTo>
                <a:pt x="0" y="6793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9EF55-B73A-4EF0-AC7D-8DFFD3EFB1EF}">
      <dsp:nvSpPr>
        <dsp:cNvPr id="0" name=""/>
        <dsp:cNvSpPr/>
      </dsp:nvSpPr>
      <dsp:spPr>
        <a:xfrm>
          <a:off x="2529396" y="764"/>
          <a:ext cx="6873651" cy="1483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A9E8F-E68B-4DCA-9540-DB239648E2CC}">
      <dsp:nvSpPr>
        <dsp:cNvPr id="0" name=""/>
        <dsp:cNvSpPr/>
      </dsp:nvSpPr>
      <dsp:spPr>
        <a:xfrm>
          <a:off x="2788952" y="247342"/>
          <a:ext cx="6873651" cy="1483363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rgbClr val="FFFF00"/>
              </a:solidFill>
            </a:rPr>
            <a:t>TÜRKİYE SELÇUKLULARINDA TOPRAK YÖNETİMİ</a:t>
          </a:r>
          <a:endParaRPr lang="tr-TR" sz="1800" b="1" kern="1200" dirty="0">
            <a:solidFill>
              <a:srgbClr val="FFFF00"/>
            </a:solidFill>
          </a:endParaRPr>
        </a:p>
      </dsp:txBody>
      <dsp:txXfrm>
        <a:off x="2832398" y="290788"/>
        <a:ext cx="6786759" cy="1396471"/>
      </dsp:txXfrm>
    </dsp:sp>
    <dsp:sp modelId="{97CC778B-35BE-40D6-B20C-6A95513AABE0}">
      <dsp:nvSpPr>
        <dsp:cNvPr id="0" name=""/>
        <dsp:cNvSpPr/>
      </dsp:nvSpPr>
      <dsp:spPr>
        <a:xfrm>
          <a:off x="137609" y="2163517"/>
          <a:ext cx="2336006" cy="4447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B4747-8F6F-46EC-A19C-8EF1DEB59D92}">
      <dsp:nvSpPr>
        <dsp:cNvPr id="0" name=""/>
        <dsp:cNvSpPr/>
      </dsp:nvSpPr>
      <dsp:spPr>
        <a:xfrm>
          <a:off x="397166" y="2410095"/>
          <a:ext cx="2336006" cy="4447140"/>
        </a:xfrm>
        <a:prstGeom prst="roundRect">
          <a:avLst>
            <a:gd name="adj" fmla="val 10000"/>
          </a:avLst>
        </a:prstGeom>
        <a:solidFill>
          <a:schemeClr val="tx2">
            <a:lumMod val="1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rgbClr val="FFFF66"/>
              </a:solidFill>
            </a:rPr>
            <a:t>a- Has Arazi :</a:t>
          </a:r>
          <a:r>
            <a:rPr lang="tr-TR" sz="2000" kern="1200" dirty="0" smtClean="0"/>
            <a:t> </a:t>
          </a:r>
          <a:r>
            <a:rPr lang="tr-TR" sz="2000" kern="1200" dirty="0" smtClean="0">
              <a:solidFill>
                <a:schemeClr val="tx1"/>
              </a:solidFill>
            </a:rPr>
            <a:t>Vergileri hükümdara ayrılan topraklardır.</a:t>
          </a:r>
          <a:br>
            <a:rPr lang="tr-TR" sz="2000" kern="1200" dirty="0" smtClean="0">
              <a:solidFill>
                <a:schemeClr val="tx1"/>
              </a:solidFill>
            </a:rPr>
          </a:br>
          <a:endParaRPr lang="tr-TR" sz="2000" kern="1200" dirty="0">
            <a:solidFill>
              <a:schemeClr val="tx1"/>
            </a:solidFill>
          </a:endParaRPr>
        </a:p>
      </dsp:txBody>
      <dsp:txXfrm>
        <a:off x="465585" y="2478514"/>
        <a:ext cx="2199168" cy="4310302"/>
      </dsp:txXfrm>
    </dsp:sp>
    <dsp:sp modelId="{245CAB3E-1F9C-4A4E-95D5-3DC3190341D9}">
      <dsp:nvSpPr>
        <dsp:cNvPr id="0" name=""/>
        <dsp:cNvSpPr/>
      </dsp:nvSpPr>
      <dsp:spPr>
        <a:xfrm>
          <a:off x="2992728" y="2163517"/>
          <a:ext cx="3091867" cy="4397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B0787-7100-4572-80B8-7F5E2F8FA109}">
      <dsp:nvSpPr>
        <dsp:cNvPr id="0" name=""/>
        <dsp:cNvSpPr/>
      </dsp:nvSpPr>
      <dsp:spPr>
        <a:xfrm>
          <a:off x="3252284" y="2410095"/>
          <a:ext cx="3091867" cy="4397803"/>
        </a:xfrm>
        <a:prstGeom prst="roundRect">
          <a:avLst>
            <a:gd name="adj" fmla="val 10000"/>
          </a:avLst>
        </a:prstGeom>
        <a:solidFill>
          <a:schemeClr val="tx2">
            <a:lumMod val="1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rgbClr val="FFFF66"/>
              </a:solidFill>
            </a:rPr>
            <a:t>b.    </a:t>
          </a:r>
          <a:r>
            <a:rPr lang="tr-TR" sz="2000" kern="1200" dirty="0" err="1" smtClean="0">
              <a:solidFill>
                <a:srgbClr val="FFFF66"/>
              </a:solidFill>
            </a:rPr>
            <a:t>İkta</a:t>
          </a:r>
          <a:r>
            <a:rPr lang="tr-TR" sz="2000" kern="1200" dirty="0" smtClean="0">
              <a:solidFill>
                <a:srgbClr val="FFFF66"/>
              </a:solidFill>
            </a:rPr>
            <a:t> Arazi :</a:t>
          </a:r>
          <a:r>
            <a:rPr lang="tr-TR" sz="2000" kern="1200" dirty="0" smtClean="0"/>
            <a:t> </a:t>
          </a:r>
          <a:r>
            <a:rPr lang="tr-TR" sz="2000" kern="1200" dirty="0" smtClean="0">
              <a:solidFill>
                <a:schemeClr val="tx1"/>
              </a:solidFill>
            </a:rPr>
            <a:t>Ordu mensuplarına ve devlet memurlarına hizmet ve maaş karşılığı verilen topraklardır. Toprak sahipleri üç yıl toprağını boş bıraktığında </a:t>
          </a:r>
          <a:r>
            <a:rPr lang="tr-TR" sz="2000" kern="1200" dirty="0" err="1" smtClean="0">
              <a:solidFill>
                <a:schemeClr val="tx1"/>
              </a:solidFill>
            </a:rPr>
            <a:t>iktası</a:t>
          </a:r>
          <a:r>
            <a:rPr lang="tr-TR" sz="2000" kern="1200" dirty="0" smtClean="0">
              <a:solidFill>
                <a:schemeClr val="tx1"/>
              </a:solidFill>
            </a:rPr>
            <a:t> elinden alınıyordu. </a:t>
          </a:r>
          <a:r>
            <a:rPr lang="tr-TR" sz="2000" kern="1200" dirty="0" err="1" smtClean="0">
              <a:solidFill>
                <a:schemeClr val="tx1"/>
              </a:solidFill>
            </a:rPr>
            <a:t>İkta</a:t>
          </a:r>
          <a:r>
            <a:rPr lang="tr-TR" sz="2000" kern="1200" dirty="0" smtClean="0">
              <a:solidFill>
                <a:schemeClr val="tx1"/>
              </a:solidFill>
            </a:rPr>
            <a:t> sahipleri gelirlerinin bir kısmıyla geçimlerini sağlıyor, kalan kısmıyla da atlı asker besliyordu.</a:t>
          </a:r>
          <a:br>
            <a:rPr lang="tr-TR" sz="2000" kern="1200" dirty="0" smtClean="0">
              <a:solidFill>
                <a:schemeClr val="tx1"/>
              </a:solidFill>
            </a:rPr>
          </a:br>
          <a:endParaRPr lang="tr-TR" sz="2000" kern="1200" dirty="0">
            <a:solidFill>
              <a:schemeClr val="tx1"/>
            </a:solidFill>
          </a:endParaRPr>
        </a:p>
      </dsp:txBody>
      <dsp:txXfrm>
        <a:off x="3342842" y="2500653"/>
        <a:ext cx="2910751" cy="4216687"/>
      </dsp:txXfrm>
    </dsp:sp>
    <dsp:sp modelId="{03AFB30C-053E-4481-B62E-6BBF6966AEBB}">
      <dsp:nvSpPr>
        <dsp:cNvPr id="0" name=""/>
        <dsp:cNvSpPr/>
      </dsp:nvSpPr>
      <dsp:spPr>
        <a:xfrm>
          <a:off x="6603708" y="2163517"/>
          <a:ext cx="2336006" cy="4348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4DE53-F276-4352-808E-BF3F3607173F}">
      <dsp:nvSpPr>
        <dsp:cNvPr id="0" name=""/>
        <dsp:cNvSpPr/>
      </dsp:nvSpPr>
      <dsp:spPr>
        <a:xfrm>
          <a:off x="6863265" y="2410095"/>
          <a:ext cx="2336006" cy="4348436"/>
        </a:xfrm>
        <a:prstGeom prst="roundRect">
          <a:avLst>
            <a:gd name="adj" fmla="val 10000"/>
          </a:avLst>
        </a:prstGeom>
        <a:solidFill>
          <a:schemeClr val="tx2">
            <a:lumMod val="1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rgbClr val="FFFF66"/>
              </a:solidFill>
            </a:rPr>
            <a:t>c. Mülk Arazi :</a:t>
          </a:r>
          <a:r>
            <a:rPr lang="tr-TR" sz="2000" kern="1200" dirty="0" smtClean="0"/>
            <a:t> </a:t>
          </a:r>
          <a:r>
            <a:rPr lang="tr-TR" sz="2000" kern="1200" dirty="0" smtClean="0">
              <a:solidFill>
                <a:schemeClr val="tx1"/>
              </a:solidFill>
            </a:rPr>
            <a:t>Devlet adamlarına başarılarından dolayı verilen topraklardır.</a:t>
          </a:r>
          <a:br>
            <a:rPr lang="tr-TR" sz="2000" kern="1200" dirty="0" smtClean="0">
              <a:solidFill>
                <a:schemeClr val="tx1"/>
              </a:solidFill>
            </a:rPr>
          </a:br>
          <a:endParaRPr lang="tr-TR" sz="2000" kern="1200" dirty="0">
            <a:solidFill>
              <a:schemeClr val="tx1"/>
            </a:solidFill>
          </a:endParaRPr>
        </a:p>
      </dsp:txBody>
      <dsp:txXfrm>
        <a:off x="6931684" y="2478514"/>
        <a:ext cx="2199168" cy="4211598"/>
      </dsp:txXfrm>
    </dsp:sp>
    <dsp:sp modelId="{4788BBE5-E175-4F9C-BE67-6CB925A9004E}">
      <dsp:nvSpPr>
        <dsp:cNvPr id="0" name=""/>
        <dsp:cNvSpPr/>
      </dsp:nvSpPr>
      <dsp:spPr>
        <a:xfrm>
          <a:off x="9458827" y="2163517"/>
          <a:ext cx="2336006" cy="4447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3EDDB-BE7B-4220-8DE0-CF976ABA6809}">
      <dsp:nvSpPr>
        <dsp:cNvPr id="0" name=""/>
        <dsp:cNvSpPr/>
      </dsp:nvSpPr>
      <dsp:spPr>
        <a:xfrm>
          <a:off x="9718383" y="2410095"/>
          <a:ext cx="2336006" cy="4447140"/>
        </a:xfrm>
        <a:prstGeom prst="roundRect">
          <a:avLst>
            <a:gd name="adj" fmla="val 10000"/>
          </a:avLst>
        </a:prstGeom>
        <a:solidFill>
          <a:schemeClr val="tx2">
            <a:lumMod val="1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rgbClr val="FFFF66"/>
              </a:solidFill>
            </a:rPr>
            <a:t>d. Vakıf Arazi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rgbClr val="FFFF66"/>
              </a:solidFill>
            </a:rPr>
            <a:t> </a:t>
          </a:r>
          <a:r>
            <a:rPr lang="tr-TR" sz="2000" kern="1200" dirty="0" smtClean="0"/>
            <a:t> </a:t>
          </a:r>
          <a:r>
            <a:rPr lang="tr-TR" sz="2000" kern="1200" dirty="0" smtClean="0">
              <a:solidFill>
                <a:schemeClr val="tx1"/>
              </a:solidFill>
            </a:rPr>
            <a:t>Miri ve mülk arazilerden bilimsel ve sosyal kurumların ihtiyaçlarını karşılamak için ayrılan topraklardır.</a:t>
          </a:r>
          <a:br>
            <a:rPr lang="tr-TR" sz="2000" kern="1200" dirty="0" smtClean="0">
              <a:solidFill>
                <a:schemeClr val="tx1"/>
              </a:solidFill>
            </a:rPr>
          </a:br>
          <a:endParaRPr lang="tr-TR" sz="2000" kern="1200" dirty="0">
            <a:solidFill>
              <a:schemeClr val="tx1"/>
            </a:solidFill>
          </a:endParaRPr>
        </a:p>
      </dsp:txBody>
      <dsp:txXfrm>
        <a:off x="9786802" y="2478514"/>
        <a:ext cx="2199168" cy="4310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57D75-1472-4A0E-97B6-E9E6F87F55CF}">
      <dsp:nvSpPr>
        <dsp:cNvPr id="0" name=""/>
        <dsp:cNvSpPr/>
      </dsp:nvSpPr>
      <dsp:spPr>
        <a:xfrm>
          <a:off x="6025529" y="2925150"/>
          <a:ext cx="4428563" cy="368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402"/>
              </a:lnTo>
              <a:lnTo>
                <a:pt x="4428563" y="251402"/>
              </a:lnTo>
              <a:lnTo>
                <a:pt x="4428563" y="3689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B0D28-6CF5-483C-A8AA-9B1851ECB1CF}">
      <dsp:nvSpPr>
        <dsp:cNvPr id="0" name=""/>
        <dsp:cNvSpPr/>
      </dsp:nvSpPr>
      <dsp:spPr>
        <a:xfrm>
          <a:off x="6025529" y="2925150"/>
          <a:ext cx="2249431" cy="368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402"/>
              </a:lnTo>
              <a:lnTo>
                <a:pt x="2249431" y="251402"/>
              </a:lnTo>
              <a:lnTo>
                <a:pt x="2249431" y="3689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64692-8258-4B8C-B1F7-A1B7FE420D4C}">
      <dsp:nvSpPr>
        <dsp:cNvPr id="0" name=""/>
        <dsp:cNvSpPr/>
      </dsp:nvSpPr>
      <dsp:spPr>
        <a:xfrm>
          <a:off x="6025529" y="2925150"/>
          <a:ext cx="565875" cy="368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402"/>
              </a:lnTo>
              <a:lnTo>
                <a:pt x="565875" y="251402"/>
              </a:lnTo>
              <a:lnTo>
                <a:pt x="565875" y="3689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42463-0657-4488-B8C9-7913E68E5627}">
      <dsp:nvSpPr>
        <dsp:cNvPr id="0" name=""/>
        <dsp:cNvSpPr/>
      </dsp:nvSpPr>
      <dsp:spPr>
        <a:xfrm>
          <a:off x="4741515" y="2925150"/>
          <a:ext cx="1284014" cy="347082"/>
        </a:xfrm>
        <a:custGeom>
          <a:avLst/>
          <a:gdLst/>
          <a:ahLst/>
          <a:cxnLst/>
          <a:rect l="0" t="0" r="0" b="0"/>
          <a:pathLst>
            <a:path>
              <a:moveTo>
                <a:pt x="1284014" y="0"/>
              </a:moveTo>
              <a:lnTo>
                <a:pt x="1284014" y="229573"/>
              </a:lnTo>
              <a:lnTo>
                <a:pt x="0" y="229573"/>
              </a:lnTo>
              <a:lnTo>
                <a:pt x="0" y="3470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5AE83-066E-462B-AF8D-69A0B88DE16A}">
      <dsp:nvSpPr>
        <dsp:cNvPr id="0" name=""/>
        <dsp:cNvSpPr/>
      </dsp:nvSpPr>
      <dsp:spPr>
        <a:xfrm>
          <a:off x="2784744" y="2925150"/>
          <a:ext cx="3240785" cy="368911"/>
        </a:xfrm>
        <a:custGeom>
          <a:avLst/>
          <a:gdLst/>
          <a:ahLst/>
          <a:cxnLst/>
          <a:rect l="0" t="0" r="0" b="0"/>
          <a:pathLst>
            <a:path>
              <a:moveTo>
                <a:pt x="3240785" y="0"/>
              </a:moveTo>
              <a:lnTo>
                <a:pt x="3240785" y="251402"/>
              </a:lnTo>
              <a:lnTo>
                <a:pt x="0" y="251402"/>
              </a:lnTo>
              <a:lnTo>
                <a:pt x="0" y="3689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34F24-33A3-4817-876C-8F5087FDA7ED}">
      <dsp:nvSpPr>
        <dsp:cNvPr id="0" name=""/>
        <dsp:cNvSpPr/>
      </dsp:nvSpPr>
      <dsp:spPr>
        <a:xfrm>
          <a:off x="1029183" y="2925150"/>
          <a:ext cx="4996346" cy="368911"/>
        </a:xfrm>
        <a:custGeom>
          <a:avLst/>
          <a:gdLst/>
          <a:ahLst/>
          <a:cxnLst/>
          <a:rect l="0" t="0" r="0" b="0"/>
          <a:pathLst>
            <a:path>
              <a:moveTo>
                <a:pt x="4996346" y="0"/>
              </a:moveTo>
              <a:lnTo>
                <a:pt x="4996346" y="251402"/>
              </a:lnTo>
              <a:lnTo>
                <a:pt x="0" y="251402"/>
              </a:lnTo>
              <a:lnTo>
                <a:pt x="0" y="3689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9EF55-B73A-4EF0-AC7D-8DFFD3EFB1EF}">
      <dsp:nvSpPr>
        <dsp:cNvPr id="0" name=""/>
        <dsp:cNvSpPr/>
      </dsp:nvSpPr>
      <dsp:spPr>
        <a:xfrm>
          <a:off x="206789" y="3102"/>
          <a:ext cx="11637480" cy="2922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A9E8F-E68B-4DCA-9540-DB239648E2CC}">
      <dsp:nvSpPr>
        <dsp:cNvPr id="0" name=""/>
        <dsp:cNvSpPr/>
      </dsp:nvSpPr>
      <dsp:spPr>
        <a:xfrm>
          <a:off x="347729" y="136995"/>
          <a:ext cx="11637480" cy="2922048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rgbClr val="FFFF00"/>
              </a:solidFill>
            </a:rPr>
            <a:t>TÜRKİYE SELÇUKLULARINDA ORDU</a:t>
          </a:r>
        </a:p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Ordu komutanına </a:t>
          </a:r>
          <a:r>
            <a:rPr lang="tr-TR" sz="1600" kern="1200" dirty="0" err="1" smtClean="0">
              <a:solidFill>
                <a:srgbClr val="FFFF66"/>
              </a:solidFill>
            </a:rPr>
            <a:t>Emirül</a:t>
          </a:r>
          <a:r>
            <a:rPr lang="tr-TR" sz="1600" kern="1200" dirty="0" smtClean="0">
              <a:solidFill>
                <a:srgbClr val="FFFF66"/>
              </a:solidFill>
            </a:rPr>
            <a:t> Ümera </a:t>
          </a:r>
          <a:r>
            <a:rPr lang="tr-TR" sz="1600" kern="1200" dirty="0" smtClean="0">
              <a:solidFill>
                <a:schemeClr val="bg1"/>
              </a:solidFill>
            </a:rPr>
            <a:t>denir. </a:t>
          </a:r>
          <a:r>
            <a:rPr lang="tr-TR" sz="1600" kern="1200" dirty="0" smtClean="0">
              <a:latin typeface="Verdana" pitchFamily="34" charset="0"/>
              <a:cs typeface="Times New Roman" pitchFamily="18" charset="0"/>
            </a:rPr>
            <a:t>Orduda, dinî vazifeleri görmek ve gazâ ruhunu canlı tutmak maksadıyla âlim, derviş ve mutasavvıflar bulunurdu. Silah olarak, </a:t>
          </a:r>
          <a:r>
            <a:rPr lang="tr-TR" sz="1600" kern="1200" dirty="0" smtClean="0">
              <a:latin typeface="Verdana" pitchFamily="34" charset="0"/>
              <a:cs typeface="Times New Roman" pitchFamily="18" charset="0"/>
              <a:hlinkClick xmlns:r="http://schemas.openxmlformats.org/officeDocument/2006/relationships" r:id="rId1"/>
            </a:rPr>
            <a:t>ok</a:t>
          </a:r>
          <a:r>
            <a:rPr lang="tr-TR" sz="1600" kern="1200" dirty="0" smtClean="0">
              <a:latin typeface="Verdana" pitchFamily="34" charset="0"/>
              <a:cs typeface="Times New Roman" pitchFamily="18" charset="0"/>
            </a:rPr>
            <a:t>, yay, kılıç, kargı, çomak, gürz, mızrak, topuz, nacak, mancınık, merdiven, seyyar kule kullanılırdı. Ordudaki birlikler, çeşitli bayrak, </a:t>
          </a:r>
          <a:r>
            <a:rPr lang="tr-TR" sz="1600" kern="1200" dirty="0" smtClean="0">
              <a:latin typeface="Verdana" pitchFamily="34" charset="0"/>
              <a:cs typeface="Times New Roman" pitchFamily="18" charset="0"/>
              <a:hlinkClick xmlns:r="http://schemas.openxmlformats.org/officeDocument/2006/relationships" r:id="rId2"/>
            </a:rPr>
            <a:t>tuğ</a:t>
          </a:r>
          <a:r>
            <a:rPr lang="tr-TR" sz="1600" kern="1200" dirty="0" smtClean="0">
              <a:latin typeface="Verdana" pitchFamily="34" charset="0"/>
              <a:cs typeface="Times New Roman" pitchFamily="18" charset="0"/>
            </a:rPr>
            <a:t> ve alem taşırlardı.</a:t>
          </a:r>
          <a:endParaRPr lang="tr-TR" sz="1600" b="1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tr-TR" sz="1800" b="1" kern="1200" dirty="0">
            <a:solidFill>
              <a:srgbClr val="FFFF00"/>
            </a:solidFill>
          </a:endParaRPr>
        </a:p>
      </dsp:txBody>
      <dsp:txXfrm>
        <a:off x="433313" y="222579"/>
        <a:ext cx="11466312" cy="2750880"/>
      </dsp:txXfrm>
    </dsp:sp>
    <dsp:sp modelId="{97CC778B-35BE-40D6-B20C-6A95513AABE0}">
      <dsp:nvSpPr>
        <dsp:cNvPr id="0" name=""/>
        <dsp:cNvSpPr/>
      </dsp:nvSpPr>
      <dsp:spPr>
        <a:xfrm>
          <a:off x="394952" y="3294061"/>
          <a:ext cx="1268462" cy="3270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B4747-8F6F-46EC-A19C-8EF1DEB59D92}">
      <dsp:nvSpPr>
        <dsp:cNvPr id="0" name=""/>
        <dsp:cNvSpPr/>
      </dsp:nvSpPr>
      <dsp:spPr>
        <a:xfrm>
          <a:off x="535892" y="3427954"/>
          <a:ext cx="1268462" cy="3270181"/>
        </a:xfrm>
        <a:prstGeom prst="roundRect">
          <a:avLst>
            <a:gd name="adj" fmla="val 10000"/>
          </a:avLst>
        </a:prstGeom>
        <a:solidFill>
          <a:schemeClr val="tx2">
            <a:lumMod val="1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Hassa Birlikleri: (</a:t>
          </a:r>
          <a:r>
            <a:rPr lang="tr-TR" sz="1600" kern="1200" dirty="0" err="1" smtClean="0">
              <a:solidFill>
                <a:schemeClr val="tx1"/>
              </a:solidFill>
            </a:rPr>
            <a:t>Gulamlar</a:t>
          </a:r>
          <a:r>
            <a:rPr lang="tr-TR" sz="1600" kern="1200" dirty="0" smtClean="0">
              <a:solidFill>
                <a:schemeClr val="tx1"/>
              </a:solidFill>
            </a:rPr>
            <a:t>)</a:t>
          </a:r>
          <a:br>
            <a:rPr lang="tr-TR" sz="1600" kern="1200" dirty="0" smtClean="0">
              <a:solidFill>
                <a:schemeClr val="tx1"/>
              </a:solidFill>
            </a:rPr>
          </a:br>
          <a:endParaRPr lang="tr-TR" sz="1600" kern="1200" dirty="0">
            <a:solidFill>
              <a:schemeClr val="tx1"/>
            </a:solidFill>
          </a:endParaRPr>
        </a:p>
      </dsp:txBody>
      <dsp:txXfrm>
        <a:off x="573044" y="3465106"/>
        <a:ext cx="1194158" cy="3195877"/>
      </dsp:txXfrm>
    </dsp:sp>
    <dsp:sp modelId="{245CAB3E-1F9C-4A4E-95D5-3DC3190341D9}">
      <dsp:nvSpPr>
        <dsp:cNvPr id="0" name=""/>
        <dsp:cNvSpPr/>
      </dsp:nvSpPr>
      <dsp:spPr>
        <a:xfrm>
          <a:off x="1945295" y="3294061"/>
          <a:ext cx="1678898" cy="3328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B0787-7100-4572-80B8-7F5E2F8FA109}">
      <dsp:nvSpPr>
        <dsp:cNvPr id="0" name=""/>
        <dsp:cNvSpPr/>
      </dsp:nvSpPr>
      <dsp:spPr>
        <a:xfrm>
          <a:off x="2086235" y="3427954"/>
          <a:ext cx="1678898" cy="3328602"/>
        </a:xfrm>
        <a:prstGeom prst="roundRect">
          <a:avLst>
            <a:gd name="adj" fmla="val 10000"/>
          </a:avLst>
        </a:prstGeom>
        <a:solidFill>
          <a:schemeClr val="tx2">
            <a:lumMod val="1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>
              <a:solidFill>
                <a:schemeClr val="tx1"/>
              </a:solidFill>
            </a:rPr>
            <a:t>İkta</a:t>
          </a:r>
          <a:r>
            <a:rPr lang="tr-TR" sz="1600" kern="1200" dirty="0" smtClean="0">
              <a:solidFill>
                <a:schemeClr val="tx1"/>
              </a:solidFill>
            </a:rPr>
            <a:t> Askerleri: (Tımarlı Sipahiler)</a:t>
          </a:r>
          <a:br>
            <a:rPr lang="tr-TR" sz="1600" kern="1200" dirty="0" smtClean="0">
              <a:solidFill>
                <a:schemeClr val="tx1"/>
              </a:solidFill>
            </a:rPr>
          </a:br>
          <a:endParaRPr lang="tr-TR" sz="1600" kern="1200" dirty="0">
            <a:solidFill>
              <a:schemeClr val="tx1"/>
            </a:solidFill>
          </a:endParaRPr>
        </a:p>
      </dsp:txBody>
      <dsp:txXfrm>
        <a:off x="2135408" y="3477127"/>
        <a:ext cx="1580552" cy="3230256"/>
      </dsp:txXfrm>
    </dsp:sp>
    <dsp:sp modelId="{03AFB30C-053E-4481-B62E-6BBF6966AEBB}">
      <dsp:nvSpPr>
        <dsp:cNvPr id="0" name=""/>
        <dsp:cNvSpPr/>
      </dsp:nvSpPr>
      <dsp:spPr>
        <a:xfrm>
          <a:off x="3893009" y="3272233"/>
          <a:ext cx="1697012" cy="3345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4DE53-F276-4352-808E-BF3F3607173F}">
      <dsp:nvSpPr>
        <dsp:cNvPr id="0" name=""/>
        <dsp:cNvSpPr/>
      </dsp:nvSpPr>
      <dsp:spPr>
        <a:xfrm>
          <a:off x="4033949" y="3406126"/>
          <a:ext cx="1697012" cy="3345445"/>
        </a:xfrm>
        <a:prstGeom prst="roundRect">
          <a:avLst>
            <a:gd name="adj" fmla="val 10000"/>
          </a:avLst>
        </a:prstGeom>
        <a:solidFill>
          <a:schemeClr val="tx2">
            <a:lumMod val="1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Uçlarda Türkmenlerden oluşan kuvvetler</a:t>
          </a:r>
          <a:endParaRPr lang="tr-TR" sz="1600" kern="1200" dirty="0">
            <a:solidFill>
              <a:schemeClr val="tx1"/>
            </a:solidFill>
          </a:endParaRPr>
        </a:p>
      </dsp:txBody>
      <dsp:txXfrm>
        <a:off x="4083653" y="3455830"/>
        <a:ext cx="1597604" cy="3246037"/>
      </dsp:txXfrm>
    </dsp:sp>
    <dsp:sp modelId="{4788BBE5-E175-4F9C-BE67-6CB925A9004E}">
      <dsp:nvSpPr>
        <dsp:cNvPr id="0" name=""/>
        <dsp:cNvSpPr/>
      </dsp:nvSpPr>
      <dsp:spPr>
        <a:xfrm>
          <a:off x="5884966" y="3294061"/>
          <a:ext cx="1412876" cy="3341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3EDDB-BE7B-4220-8DE0-CF976ABA6809}">
      <dsp:nvSpPr>
        <dsp:cNvPr id="0" name=""/>
        <dsp:cNvSpPr/>
      </dsp:nvSpPr>
      <dsp:spPr>
        <a:xfrm>
          <a:off x="6025906" y="3427954"/>
          <a:ext cx="1412876" cy="3341740"/>
        </a:xfrm>
        <a:prstGeom prst="roundRect">
          <a:avLst>
            <a:gd name="adj" fmla="val 10000"/>
          </a:avLst>
        </a:prstGeom>
        <a:solidFill>
          <a:schemeClr val="tx2">
            <a:lumMod val="1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>
              <a:solidFill>
                <a:schemeClr val="tx1"/>
              </a:solidFill>
            </a:rPr>
            <a:t>Vassal</a:t>
          </a:r>
          <a:r>
            <a:rPr lang="tr-TR" sz="1600" kern="1200" dirty="0" smtClean="0">
              <a:solidFill>
                <a:schemeClr val="tx1"/>
              </a:solidFill>
            </a:rPr>
            <a:t> Devlet kuvvetleri : Bağlı beylik ve devletlerden alınan askerler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 dirty="0">
            <a:solidFill>
              <a:schemeClr val="tx1"/>
            </a:solidFill>
          </a:endParaRPr>
        </a:p>
      </dsp:txBody>
      <dsp:txXfrm>
        <a:off x="6067288" y="3469336"/>
        <a:ext cx="1330112" cy="3258976"/>
      </dsp:txXfrm>
    </dsp:sp>
    <dsp:sp modelId="{A0585F0C-24C7-4E1D-B844-F6DB21C8BEA5}">
      <dsp:nvSpPr>
        <dsp:cNvPr id="0" name=""/>
        <dsp:cNvSpPr/>
      </dsp:nvSpPr>
      <dsp:spPr>
        <a:xfrm>
          <a:off x="7579723" y="3294061"/>
          <a:ext cx="1390475" cy="3372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9F8F7-94FE-4DE2-9C52-4E772317EB0A}">
      <dsp:nvSpPr>
        <dsp:cNvPr id="0" name=""/>
        <dsp:cNvSpPr/>
      </dsp:nvSpPr>
      <dsp:spPr>
        <a:xfrm>
          <a:off x="7720663" y="3427954"/>
          <a:ext cx="1390475" cy="3372597"/>
        </a:xfrm>
        <a:prstGeom prst="roundRect">
          <a:avLst>
            <a:gd name="adj" fmla="val 10000"/>
          </a:avLst>
        </a:prstGeom>
        <a:solidFill>
          <a:schemeClr val="tx2">
            <a:lumMod val="1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chemeClr val="tx1"/>
              </a:solidFill>
            </a:rPr>
            <a:t>Gerektiğinde komşu milletlerden ücretli olarak alınan askerler</a:t>
          </a:r>
          <a:br>
            <a:rPr lang="tr-TR" sz="1600" kern="1200" dirty="0" smtClean="0">
              <a:solidFill>
                <a:schemeClr val="tx1"/>
              </a:solidFill>
            </a:rPr>
          </a:br>
          <a:endParaRPr lang="tr-TR" sz="1600" kern="1200" dirty="0">
            <a:solidFill>
              <a:schemeClr val="tx1"/>
            </a:solidFill>
          </a:endParaRPr>
        </a:p>
      </dsp:txBody>
      <dsp:txXfrm>
        <a:off x="7761389" y="3468680"/>
        <a:ext cx="1309023" cy="3291145"/>
      </dsp:txXfrm>
    </dsp:sp>
    <dsp:sp modelId="{441E4A73-E91F-4B2C-BD6D-708647C124D6}">
      <dsp:nvSpPr>
        <dsp:cNvPr id="0" name=""/>
        <dsp:cNvSpPr/>
      </dsp:nvSpPr>
      <dsp:spPr>
        <a:xfrm>
          <a:off x="9252079" y="3294061"/>
          <a:ext cx="2404027" cy="3426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89865-D6A3-4D3E-98BB-C63DDD9D333F}">
      <dsp:nvSpPr>
        <dsp:cNvPr id="0" name=""/>
        <dsp:cNvSpPr/>
      </dsp:nvSpPr>
      <dsp:spPr>
        <a:xfrm>
          <a:off x="9393019" y="3427954"/>
          <a:ext cx="2404027" cy="3426943"/>
        </a:xfrm>
        <a:prstGeom prst="roundRect">
          <a:avLst>
            <a:gd name="adj" fmla="val 10000"/>
          </a:avLst>
        </a:prstGeom>
        <a:solidFill>
          <a:schemeClr val="tx2">
            <a:lumMod val="1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solidFill>
                <a:schemeClr val="tx1"/>
              </a:solidFill>
            </a:rPr>
            <a:t>Donanma Türkiye Selçukluları, donanmaya önem verdiler. Sinop, </a:t>
          </a:r>
          <a:r>
            <a:rPr lang="tr-TR" sz="1700" kern="1200" dirty="0" err="1" smtClean="0">
              <a:solidFill>
                <a:schemeClr val="tx1"/>
              </a:solidFill>
            </a:rPr>
            <a:t>Alaiye</a:t>
          </a:r>
          <a:r>
            <a:rPr lang="tr-TR" sz="1700" kern="1200" dirty="0" smtClean="0">
              <a:solidFill>
                <a:schemeClr val="tx1"/>
              </a:solidFill>
            </a:rPr>
            <a:t>, Antalya ve Samsun gibi merkezlerde tersaneler kurdular. Donanma komutanına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>
              <a:solidFill>
                <a:schemeClr val="tx1"/>
              </a:solidFill>
            </a:rPr>
            <a:t> </a:t>
          </a:r>
          <a:r>
            <a:rPr lang="tr-TR" sz="1700" kern="1200" dirty="0" err="1" smtClean="0">
              <a:solidFill>
                <a:srgbClr val="FFFF66"/>
              </a:solidFill>
            </a:rPr>
            <a:t>Reisü'l</a:t>
          </a:r>
          <a:r>
            <a:rPr lang="tr-TR" sz="1700" kern="1200" dirty="0" smtClean="0">
              <a:solidFill>
                <a:srgbClr val="FFFF66"/>
              </a:solidFill>
            </a:rPr>
            <a:t> Bahr veya </a:t>
          </a:r>
          <a:r>
            <a:rPr lang="tr-TR" sz="1700" kern="1200" dirty="0" err="1" smtClean="0">
              <a:solidFill>
                <a:srgbClr val="FFFF66"/>
              </a:solidFill>
            </a:rPr>
            <a:t>Melikü's</a:t>
          </a:r>
          <a:r>
            <a:rPr lang="tr-TR" sz="1700" kern="1200" dirty="0" smtClean="0">
              <a:solidFill>
                <a:srgbClr val="FFFF66"/>
              </a:solidFill>
            </a:rPr>
            <a:t> </a:t>
          </a:r>
          <a:r>
            <a:rPr lang="tr-TR" sz="1700" kern="1200" dirty="0" err="1" smtClean="0">
              <a:solidFill>
                <a:srgbClr val="FFFF66"/>
              </a:solidFill>
            </a:rPr>
            <a:t>Sevahil</a:t>
          </a:r>
          <a:r>
            <a:rPr lang="tr-TR" sz="1700" kern="1200" dirty="0" smtClean="0"/>
            <a:t> </a:t>
          </a:r>
          <a:r>
            <a:rPr lang="tr-TR" sz="1700" kern="1200" dirty="0" smtClean="0">
              <a:solidFill>
                <a:schemeClr val="tx1"/>
              </a:solidFill>
            </a:rPr>
            <a:t>denirdi.</a:t>
          </a:r>
          <a:br>
            <a:rPr lang="tr-TR" sz="1700" kern="1200" dirty="0" smtClean="0">
              <a:solidFill>
                <a:schemeClr val="tx1"/>
              </a:solidFill>
            </a:rPr>
          </a:br>
          <a:r>
            <a:rPr lang="tr-TR" sz="1700" kern="1200" dirty="0" smtClean="0"/>
            <a:t> </a:t>
          </a:r>
          <a:endParaRPr lang="tr-TR" sz="1700" kern="1200" dirty="0"/>
        </a:p>
      </dsp:txBody>
      <dsp:txXfrm>
        <a:off x="9463431" y="3498366"/>
        <a:ext cx="2263203" cy="32861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5AE83-066E-462B-AF8D-69A0B88DE16A}">
      <dsp:nvSpPr>
        <dsp:cNvPr id="0" name=""/>
        <dsp:cNvSpPr/>
      </dsp:nvSpPr>
      <dsp:spPr>
        <a:xfrm>
          <a:off x="5966221" y="1484128"/>
          <a:ext cx="3353222" cy="679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983"/>
              </a:lnTo>
              <a:lnTo>
                <a:pt x="3353222" y="462983"/>
              </a:lnTo>
              <a:lnTo>
                <a:pt x="3353222" y="6793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34F24-33A3-4817-876C-8F5087FDA7ED}">
      <dsp:nvSpPr>
        <dsp:cNvPr id="0" name=""/>
        <dsp:cNvSpPr/>
      </dsp:nvSpPr>
      <dsp:spPr>
        <a:xfrm>
          <a:off x="3231036" y="1484128"/>
          <a:ext cx="2735185" cy="679388"/>
        </a:xfrm>
        <a:custGeom>
          <a:avLst/>
          <a:gdLst/>
          <a:ahLst/>
          <a:cxnLst/>
          <a:rect l="0" t="0" r="0" b="0"/>
          <a:pathLst>
            <a:path>
              <a:moveTo>
                <a:pt x="2735185" y="0"/>
              </a:moveTo>
              <a:lnTo>
                <a:pt x="2735185" y="462983"/>
              </a:lnTo>
              <a:lnTo>
                <a:pt x="0" y="462983"/>
              </a:lnTo>
              <a:lnTo>
                <a:pt x="0" y="6793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9EF55-B73A-4EF0-AC7D-8DFFD3EFB1EF}">
      <dsp:nvSpPr>
        <dsp:cNvPr id="0" name=""/>
        <dsp:cNvSpPr/>
      </dsp:nvSpPr>
      <dsp:spPr>
        <a:xfrm>
          <a:off x="382069" y="764"/>
          <a:ext cx="11168305" cy="1483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A9E8F-E68B-4DCA-9540-DB239648E2CC}">
      <dsp:nvSpPr>
        <dsp:cNvPr id="0" name=""/>
        <dsp:cNvSpPr/>
      </dsp:nvSpPr>
      <dsp:spPr>
        <a:xfrm>
          <a:off x="641625" y="247342"/>
          <a:ext cx="11168305" cy="1483363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rgbClr val="FFFF00"/>
              </a:solidFill>
            </a:rPr>
            <a:t>TÜRKİYE SELÇUKLULARINDA HUKUK</a:t>
          </a:r>
          <a:endParaRPr lang="tr-TR" sz="1800" b="1" kern="1200" dirty="0">
            <a:solidFill>
              <a:srgbClr val="FFFF00"/>
            </a:solidFill>
          </a:endParaRPr>
        </a:p>
      </dsp:txBody>
      <dsp:txXfrm>
        <a:off x="685071" y="290788"/>
        <a:ext cx="11081413" cy="1396471"/>
      </dsp:txXfrm>
    </dsp:sp>
    <dsp:sp modelId="{97CC778B-35BE-40D6-B20C-6A95513AABE0}">
      <dsp:nvSpPr>
        <dsp:cNvPr id="0" name=""/>
        <dsp:cNvSpPr/>
      </dsp:nvSpPr>
      <dsp:spPr>
        <a:xfrm>
          <a:off x="137369" y="2163517"/>
          <a:ext cx="6187333" cy="4447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B4747-8F6F-46EC-A19C-8EF1DEB59D92}">
      <dsp:nvSpPr>
        <dsp:cNvPr id="0" name=""/>
        <dsp:cNvSpPr/>
      </dsp:nvSpPr>
      <dsp:spPr>
        <a:xfrm>
          <a:off x="396926" y="2410095"/>
          <a:ext cx="6187333" cy="4447140"/>
        </a:xfrm>
        <a:prstGeom prst="roundRect">
          <a:avLst>
            <a:gd name="adj" fmla="val 10000"/>
          </a:avLst>
        </a:prstGeom>
        <a:solidFill>
          <a:schemeClr val="tx2">
            <a:lumMod val="1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2200" kern="1200" dirty="0" smtClean="0">
              <a:solidFill>
                <a:srgbClr val="FFFF66"/>
              </a:solidFill>
            </a:rPr>
            <a:t>a.    Şer'i Yargı Sistemi :</a:t>
          </a:r>
          <a:r>
            <a:rPr lang="tr-TR" sz="2200" kern="1200" dirty="0" smtClean="0"/>
            <a:t> </a:t>
          </a:r>
          <a:r>
            <a:rPr lang="tr-TR" sz="2200" kern="1200" dirty="0" smtClean="0">
              <a:solidFill>
                <a:schemeClr val="tx1"/>
              </a:solidFill>
            </a:rPr>
            <a:t>Davalara hükümdar veya vezir tarafından tayin edilen kadılar bakıyordu.</a:t>
          </a:r>
          <a:br>
            <a:rPr lang="tr-TR" sz="2200" kern="1200" dirty="0" smtClean="0">
              <a:solidFill>
                <a:schemeClr val="tx1"/>
              </a:solidFill>
            </a:rPr>
          </a:br>
          <a:r>
            <a:rPr lang="tr-TR" sz="2200" kern="1200" dirty="0" smtClean="0">
              <a:solidFill>
                <a:schemeClr val="tx1"/>
              </a:solidFill>
            </a:rPr>
            <a:t>Bunların başkanına </a:t>
          </a:r>
          <a:r>
            <a:rPr lang="tr-TR" sz="2200" kern="1200" dirty="0" err="1" smtClean="0">
              <a:solidFill>
                <a:srgbClr val="FFFF00"/>
              </a:solidFill>
            </a:rPr>
            <a:t>Başkadı</a:t>
          </a:r>
          <a:r>
            <a:rPr lang="tr-TR" sz="2200" kern="1200" dirty="0" smtClean="0">
              <a:solidFill>
                <a:srgbClr val="FFFF00"/>
              </a:solidFill>
            </a:rPr>
            <a:t> (</a:t>
          </a:r>
          <a:r>
            <a:rPr lang="tr-TR" sz="2200" kern="1200" dirty="0" err="1" smtClean="0">
              <a:solidFill>
                <a:srgbClr val="FFFF00"/>
              </a:solidFill>
            </a:rPr>
            <a:t>Kazi'l</a:t>
          </a:r>
          <a:r>
            <a:rPr lang="tr-TR" sz="2200" kern="1200" dirty="0" smtClean="0">
              <a:solidFill>
                <a:srgbClr val="FFFF00"/>
              </a:solidFill>
            </a:rPr>
            <a:t> </a:t>
          </a:r>
          <a:r>
            <a:rPr lang="tr-TR" sz="2200" kern="1200" dirty="0" err="1" smtClean="0">
              <a:solidFill>
                <a:srgbClr val="FFFF00"/>
              </a:solidFill>
            </a:rPr>
            <a:t>Kuzat</a:t>
          </a:r>
          <a:r>
            <a:rPr lang="tr-TR" sz="2200" kern="1200" dirty="0" smtClean="0">
              <a:solidFill>
                <a:srgbClr val="FFFF00"/>
              </a:solidFill>
            </a:rPr>
            <a:t>) </a:t>
          </a:r>
          <a:r>
            <a:rPr lang="tr-TR" sz="2200" kern="1200" dirty="0" smtClean="0">
              <a:solidFill>
                <a:schemeClr val="tx1"/>
              </a:solidFill>
            </a:rPr>
            <a:t>denirdi. Başkam ülkedeki bütün kadıları denetleyebiliyordu. </a:t>
          </a:r>
          <a:r>
            <a:rPr lang="tr-TR" sz="2200" kern="1200" dirty="0" err="1" smtClean="0">
              <a:solidFill>
                <a:srgbClr val="FFFF00"/>
              </a:solidFill>
              <a:latin typeface="Verdana" pitchFamily="34" charset="0"/>
              <a:cs typeface="Times New Roman" pitchFamily="18" charset="0"/>
            </a:rPr>
            <a:t>Müftîler</a:t>
          </a:r>
          <a:r>
            <a:rPr lang="tr-TR" sz="2200" kern="1200" dirty="0" smtClean="0">
              <a:solidFill>
                <a:srgbClr val="FFFF00"/>
              </a:solidFill>
              <a:latin typeface="Verdana" pitchFamily="34" charset="0"/>
              <a:cs typeface="Times New Roman" pitchFamily="18" charset="0"/>
            </a:rPr>
            <a:t>, Hanefî mezhebine göre fetva verirlerdi.</a:t>
          </a:r>
          <a:r>
            <a:rPr lang="tr-TR" sz="2200" kern="1200" dirty="0" smtClean="0">
              <a:solidFill>
                <a:schemeClr val="tx1"/>
              </a:solidFill>
            </a:rPr>
            <a:t/>
          </a:r>
          <a:br>
            <a:rPr lang="tr-TR" sz="2200" kern="1200" dirty="0" smtClean="0">
              <a:solidFill>
                <a:schemeClr val="tx1"/>
              </a:solidFill>
            </a:rPr>
          </a:br>
          <a:endParaRPr lang="tr-TR" sz="2200" kern="1200" dirty="0">
            <a:solidFill>
              <a:schemeClr val="tx1"/>
            </a:solidFill>
          </a:endParaRPr>
        </a:p>
      </dsp:txBody>
      <dsp:txXfrm>
        <a:off x="527178" y="2540347"/>
        <a:ext cx="5926829" cy="4186636"/>
      </dsp:txXfrm>
    </dsp:sp>
    <dsp:sp modelId="{245CAB3E-1F9C-4A4E-95D5-3DC3190341D9}">
      <dsp:nvSpPr>
        <dsp:cNvPr id="0" name=""/>
        <dsp:cNvSpPr/>
      </dsp:nvSpPr>
      <dsp:spPr>
        <a:xfrm>
          <a:off x="6843815" y="2163517"/>
          <a:ext cx="4951258" cy="4397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B0787-7100-4572-80B8-7F5E2F8FA109}">
      <dsp:nvSpPr>
        <dsp:cNvPr id="0" name=""/>
        <dsp:cNvSpPr/>
      </dsp:nvSpPr>
      <dsp:spPr>
        <a:xfrm>
          <a:off x="7103371" y="2410095"/>
          <a:ext cx="4951258" cy="4397803"/>
        </a:xfrm>
        <a:prstGeom prst="roundRect">
          <a:avLst>
            <a:gd name="adj" fmla="val 10000"/>
          </a:avLst>
        </a:prstGeom>
        <a:solidFill>
          <a:schemeClr val="tx2">
            <a:lumMod val="1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2000" kern="1200" dirty="0" smtClean="0">
              <a:solidFill>
                <a:srgbClr val="FFFF66"/>
              </a:solidFill>
            </a:rPr>
            <a:t>b.    Örfi Yargı Sistemi :</a:t>
          </a:r>
          <a:r>
            <a:rPr lang="tr-TR" sz="2000" kern="1200" dirty="0" smtClean="0"/>
            <a:t> </a:t>
          </a:r>
          <a:r>
            <a:rPr lang="tr-TR" sz="2000" kern="1200" dirty="0" smtClean="0">
              <a:solidFill>
                <a:schemeClr val="tx1"/>
              </a:solidFill>
            </a:rPr>
            <a:t>Asayişi bozan ve yasaları çiğneyenlerle ilgili davaları kapsardı. Bu davalara </a:t>
          </a:r>
          <a:r>
            <a:rPr lang="tr-TR" sz="2000" kern="1200" dirty="0" smtClean="0">
              <a:solidFill>
                <a:srgbClr val="FFFF00"/>
              </a:solidFill>
            </a:rPr>
            <a:t>Emir-i </a:t>
          </a:r>
          <a:r>
            <a:rPr lang="tr-TR" sz="2000" kern="1200" dirty="0" err="1" smtClean="0">
              <a:solidFill>
                <a:srgbClr val="FFFF00"/>
              </a:solidFill>
            </a:rPr>
            <a:t>Dâd</a:t>
          </a:r>
          <a:r>
            <a:rPr lang="tr-TR" sz="2000" kern="1200" dirty="0" smtClean="0"/>
            <a:t> </a:t>
          </a:r>
          <a:r>
            <a:rPr lang="tr-TR" sz="2000" kern="1200" dirty="0" smtClean="0">
              <a:solidFill>
                <a:schemeClr val="tx1"/>
              </a:solidFill>
            </a:rPr>
            <a:t>bakıyordu.</a:t>
          </a:r>
          <a:r>
            <a:rPr lang="tr-TR" sz="2000" kern="1200" dirty="0" smtClean="0"/>
            <a:t> </a:t>
          </a:r>
          <a:r>
            <a:rPr lang="tr-TR" sz="2000" kern="1200" dirty="0" smtClean="0">
              <a:solidFill>
                <a:schemeClr val="tx1"/>
              </a:solidFill>
            </a:rPr>
            <a:t>Askeri davalara </a:t>
          </a:r>
          <a:r>
            <a:rPr lang="tr-TR" sz="2000" kern="1200" dirty="0" smtClean="0">
              <a:solidFill>
                <a:srgbClr val="FFFF00"/>
              </a:solidFill>
            </a:rPr>
            <a:t>Kadı Asker (Kadıyı Leşker, Kazasker) </a:t>
          </a:r>
          <a:r>
            <a:rPr lang="tr-TR" sz="2000" kern="1200" dirty="0" smtClean="0">
              <a:solidFill>
                <a:schemeClr val="tx1"/>
              </a:solidFill>
            </a:rPr>
            <a:t>denilen ordu komutanları bakıyordu.</a:t>
          </a:r>
          <a:br>
            <a:rPr lang="tr-TR" sz="2000" kern="1200" dirty="0" smtClean="0">
              <a:solidFill>
                <a:schemeClr val="tx1"/>
              </a:solidFill>
            </a:rPr>
          </a:br>
          <a:endParaRPr lang="tr-TR" sz="2000" kern="1200" dirty="0">
            <a:solidFill>
              <a:schemeClr val="tx1"/>
            </a:solidFill>
          </a:endParaRPr>
        </a:p>
      </dsp:txBody>
      <dsp:txXfrm>
        <a:off x="7232178" y="2538902"/>
        <a:ext cx="4693644" cy="4140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043CE-AD14-45B3-AD1F-F1B9F41303AD}" type="datetimeFigureOut">
              <a:rPr lang="tr-TR" smtClean="0"/>
              <a:t>30.09.2018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0A062-DA19-4D03-B74B-DD9A5659B6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0865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6350"/>
            <a:ext cx="12187767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80 w 5184"/>
                  <a:gd name="T3" fmla="*/ 3159 h 3159"/>
                  <a:gd name="T4" fmla="*/ 528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8 w 556"/>
                  <a:gd name="T5" fmla="*/ 3159 h 3159"/>
                  <a:gd name="T6" fmla="*/ 56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7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7 w 251"/>
                <a:gd name="T7" fmla="*/ 12 h 12"/>
                <a:gd name="T8" fmla="*/ 257 w 251"/>
                <a:gd name="T9" fmla="*/ 0 h 12"/>
                <a:gd name="T10" fmla="*/ 257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879 w 251"/>
                <a:gd name="T5" fmla="*/ 12 h 12"/>
                <a:gd name="T6" fmla="*/ 1879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1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14 w 4724"/>
                  <a:gd name="T7" fmla="*/ 12 h 12"/>
                  <a:gd name="T8" fmla="*/ 4814 w 4724"/>
                  <a:gd name="T9" fmla="*/ 0 h 12"/>
                  <a:gd name="T10" fmla="*/ 481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239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997076"/>
            <a:ext cx="94488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2392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1B3FC-C40E-4C0C-8CB6-A77EAE2E615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54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EFB7C6-9509-46B5-A158-A0677BF13D28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8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47647-0232-41A3-B7EB-4CA04047FD75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28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8FC081-4915-4628-9374-3CBE2B6AD450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03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04635-B823-49E6-A993-2A02B3067ADA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79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6D4AA-B8A5-48F3-A100-0E10E96A8FF8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44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54A3C-B0E2-407F-B9AF-AAE0145682DA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64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4C438-3B00-4B85-A834-1CB71EB245F4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69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2BCF9-C8AF-48F9-9785-5DC9A3D9AA87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41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C1E2E-889B-4FFB-81B0-290546D742D0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0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966200" y="304800"/>
            <a:ext cx="2514600" cy="5791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422400" y="304800"/>
            <a:ext cx="7340600" cy="5791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D98D0-8CBE-4028-B2F3-8E4EC1D08FF5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60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6350"/>
            <a:ext cx="12187767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80 w 5184"/>
                  <a:gd name="T3" fmla="*/ 3159 h 3159"/>
                  <a:gd name="T4" fmla="*/ 528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8 w 556"/>
                  <a:gd name="T5" fmla="*/ 3159 h 3159"/>
                  <a:gd name="T6" fmla="*/ 56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7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7 w 251"/>
                <a:gd name="T7" fmla="*/ 12 h 12"/>
                <a:gd name="T8" fmla="*/ 257 w 251"/>
                <a:gd name="T9" fmla="*/ 0 h 12"/>
                <a:gd name="T10" fmla="*/ 257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879 w 251"/>
                <a:gd name="T5" fmla="*/ 12 h 12"/>
                <a:gd name="T6" fmla="*/ 1879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1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14 w 4724"/>
                  <a:gd name="T7" fmla="*/ 12 h 12"/>
                  <a:gd name="T8" fmla="*/ 4814 w 4724"/>
                  <a:gd name="T9" fmla="*/ 0 h 12"/>
                  <a:gd name="T10" fmla="*/ 481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239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997076"/>
            <a:ext cx="94488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2392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1B3FC-C40E-4C0C-8CB6-A77EAE2E615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4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EFB7C6-9509-46B5-A158-A0677BF13D28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80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47647-0232-41A3-B7EB-4CA04047FD75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73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8FC081-4915-4628-9374-3CBE2B6AD450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2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04635-B823-49E6-A993-2A02B3067ADA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536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6D4AA-B8A5-48F3-A100-0E10E96A8FF8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277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54A3C-B0E2-407F-B9AF-AAE0145682DA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920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4C438-3B00-4B85-A834-1CB71EB245F4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58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2BCF9-C8AF-48F9-9785-5DC9A3D9AA87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116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C1E2E-889B-4FFB-81B0-290546D742D0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712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966200" y="304800"/>
            <a:ext cx="2514600" cy="5791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422400" y="304800"/>
            <a:ext cx="7340600" cy="5791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D98D0-8CBE-4028-B2F3-8E4EC1D08FF5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1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6350"/>
            <a:ext cx="12187767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80 w 5184"/>
                  <a:gd name="T3" fmla="*/ 3159 h 3159"/>
                  <a:gd name="T4" fmla="*/ 528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8 w 556"/>
                  <a:gd name="T5" fmla="*/ 3159 h 3159"/>
                  <a:gd name="T6" fmla="*/ 56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7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7 w 251"/>
                <a:gd name="T7" fmla="*/ 12 h 12"/>
                <a:gd name="T8" fmla="*/ 257 w 251"/>
                <a:gd name="T9" fmla="*/ 0 h 12"/>
                <a:gd name="T10" fmla="*/ 257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879 w 251"/>
                <a:gd name="T5" fmla="*/ 12 h 12"/>
                <a:gd name="T6" fmla="*/ 1879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1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14 w 4724"/>
                  <a:gd name="T7" fmla="*/ 12 h 12"/>
                  <a:gd name="T8" fmla="*/ 4814 w 4724"/>
                  <a:gd name="T9" fmla="*/ 0 h 12"/>
                  <a:gd name="T10" fmla="*/ 481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239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997076"/>
            <a:ext cx="94488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2392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1B3FC-C40E-4C0C-8CB6-A77EAE2E615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174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EFB7C6-9509-46B5-A158-A0677BF13D28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770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47647-0232-41A3-B7EB-4CA04047FD75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417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8FC081-4915-4628-9374-3CBE2B6AD450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99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04635-B823-49E6-A993-2A02B3067ADA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667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6D4AA-B8A5-48F3-A100-0E10E96A8FF8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317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54A3C-B0E2-407F-B9AF-AAE0145682DA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287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4C438-3B00-4B85-A834-1CB71EB245F4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4002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2BCF9-C8AF-48F9-9785-5DC9A3D9AA87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522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C1E2E-889B-4FFB-81B0-290546D742D0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1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966200" y="304800"/>
            <a:ext cx="2514600" cy="5791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422400" y="304800"/>
            <a:ext cx="7340600" cy="5791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D98D0-8CBE-4028-B2F3-8E4EC1D08FF5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5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6350"/>
            <a:ext cx="12187767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80 w 5184"/>
                  <a:gd name="T3" fmla="*/ 3159 h 3159"/>
                  <a:gd name="T4" fmla="*/ 528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8 w 556"/>
                  <a:gd name="T5" fmla="*/ 3159 h 3159"/>
                  <a:gd name="T6" fmla="*/ 56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7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7 w 251"/>
                <a:gd name="T7" fmla="*/ 12 h 12"/>
                <a:gd name="T8" fmla="*/ 257 w 251"/>
                <a:gd name="T9" fmla="*/ 0 h 12"/>
                <a:gd name="T10" fmla="*/ 257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879 w 251"/>
                <a:gd name="T5" fmla="*/ 12 h 12"/>
                <a:gd name="T6" fmla="*/ 1879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1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14 w 4724"/>
                  <a:gd name="T7" fmla="*/ 12 h 12"/>
                  <a:gd name="T8" fmla="*/ 4814 w 4724"/>
                  <a:gd name="T9" fmla="*/ 0 h 12"/>
                  <a:gd name="T10" fmla="*/ 481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239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997076"/>
            <a:ext cx="94488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2392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1B3FC-C40E-4C0C-8CB6-A77EAE2E615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481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EFB7C6-9509-46B5-A158-A0677BF13D28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195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47647-0232-41A3-B7EB-4CA04047FD75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00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8FC081-4915-4628-9374-3CBE2B6AD450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39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04635-B823-49E6-A993-2A02B3067ADA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8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6D4AA-B8A5-48F3-A100-0E10E96A8FF8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312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54A3C-B0E2-407F-B9AF-AAE0145682DA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327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4C438-3B00-4B85-A834-1CB71EB245F4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049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2BCF9-C8AF-48F9-9785-5DC9A3D9AA87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4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C1E2E-889B-4FFB-81B0-290546D742D0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353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966200" y="304800"/>
            <a:ext cx="2514600" cy="5791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422400" y="304800"/>
            <a:ext cx="7340600" cy="5791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D98D0-8CBE-4028-B2F3-8E4EC1D08FF5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084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6350"/>
            <a:ext cx="12187767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80 w 5184"/>
                  <a:gd name="T3" fmla="*/ 3159 h 3159"/>
                  <a:gd name="T4" fmla="*/ 528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8 w 556"/>
                  <a:gd name="T5" fmla="*/ 3159 h 3159"/>
                  <a:gd name="T6" fmla="*/ 56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7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7 w 251"/>
                <a:gd name="T7" fmla="*/ 12 h 12"/>
                <a:gd name="T8" fmla="*/ 257 w 251"/>
                <a:gd name="T9" fmla="*/ 0 h 12"/>
                <a:gd name="T10" fmla="*/ 257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879 w 251"/>
                <a:gd name="T5" fmla="*/ 12 h 12"/>
                <a:gd name="T6" fmla="*/ 1879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1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14 w 4724"/>
                  <a:gd name="T7" fmla="*/ 12 h 12"/>
                  <a:gd name="T8" fmla="*/ 4814 w 4724"/>
                  <a:gd name="T9" fmla="*/ 0 h 12"/>
                  <a:gd name="T10" fmla="*/ 481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239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997076"/>
            <a:ext cx="94488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2392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1B3FC-C40E-4C0C-8CB6-A77EAE2E615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848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EFB7C6-9509-46B5-A158-A0677BF13D28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70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47647-0232-41A3-B7EB-4CA04047FD75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609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8FC081-4915-4628-9374-3CBE2B6AD450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889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04635-B823-49E6-A993-2A02B3067ADA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772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6D4AA-B8A5-48F3-A100-0E10E96A8FF8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275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54A3C-B0E2-407F-B9AF-AAE0145682DA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920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4C438-3B00-4B85-A834-1CB71EB245F4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6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2BCF9-C8AF-48F9-9785-5DC9A3D9AA87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436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C1E2E-889B-4FFB-81B0-290546D742D0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026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966200" y="304800"/>
            <a:ext cx="2514600" cy="5791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422400" y="304800"/>
            <a:ext cx="7340600" cy="5791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ww.tariheglencesi.com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D98D0-8CBE-4028-B2F3-8E4EC1D08FF5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80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6350"/>
            <a:ext cx="12187767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80 w 5184"/>
                <a:gd name="T3" fmla="*/ 3159 h 3159"/>
                <a:gd name="T4" fmla="*/ 528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8 w 556"/>
                <a:gd name="T5" fmla="*/ 3159 h 3159"/>
                <a:gd name="T6" fmla="*/ 56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1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14 w 4724"/>
                  <a:gd name="T7" fmla="*/ 12 h 12"/>
                  <a:gd name="T8" fmla="*/ 4814 w 4724"/>
                  <a:gd name="T9" fmla="*/ 0 h 12"/>
                  <a:gd name="T10" fmla="*/ 481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289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879 w 251"/>
                  <a:gd name="T5" fmla="*/ 12 h 12"/>
                  <a:gd name="T6" fmla="*/ 1879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7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7 w 251"/>
                  <a:gd name="T7" fmla="*/ 12 h 12"/>
                  <a:gd name="T8" fmla="*/ 257 w 251"/>
                  <a:gd name="T9" fmla="*/ 0 h 12"/>
                  <a:gd name="T10" fmla="*/ 257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289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2289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04801"/>
            <a:ext cx="10058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2289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1005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2289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228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mtClean="0">
                <a:solidFill>
                  <a:srgbClr val="FFFFFF"/>
                </a:solidFill>
              </a:rPr>
              <a:t>ww.tariheglencesi.com</a:t>
            </a:r>
            <a:endParaRPr lang="tr-TR">
              <a:solidFill>
                <a:srgbClr val="FFFFFF"/>
              </a:solidFill>
            </a:endParaRPr>
          </a:p>
        </p:txBody>
      </p:sp>
      <p:sp>
        <p:nvSpPr>
          <p:cNvPr id="1228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07623C6-7B77-4A66-8E25-FF035F7415F8}" type="slidenum">
              <a:rPr lang="tr-TR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928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6350"/>
            <a:ext cx="12187767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80 w 5184"/>
                <a:gd name="T3" fmla="*/ 3159 h 3159"/>
                <a:gd name="T4" fmla="*/ 528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8 w 556"/>
                <a:gd name="T5" fmla="*/ 3159 h 3159"/>
                <a:gd name="T6" fmla="*/ 56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1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14 w 4724"/>
                  <a:gd name="T7" fmla="*/ 12 h 12"/>
                  <a:gd name="T8" fmla="*/ 4814 w 4724"/>
                  <a:gd name="T9" fmla="*/ 0 h 12"/>
                  <a:gd name="T10" fmla="*/ 481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289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879 w 251"/>
                  <a:gd name="T5" fmla="*/ 12 h 12"/>
                  <a:gd name="T6" fmla="*/ 1879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7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7 w 251"/>
                  <a:gd name="T7" fmla="*/ 12 h 12"/>
                  <a:gd name="T8" fmla="*/ 257 w 251"/>
                  <a:gd name="T9" fmla="*/ 0 h 12"/>
                  <a:gd name="T10" fmla="*/ 257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289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2289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04801"/>
            <a:ext cx="10058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2289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1005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2289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228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mtClean="0">
                <a:solidFill>
                  <a:srgbClr val="FFFFFF"/>
                </a:solidFill>
              </a:rPr>
              <a:t>ww.tariheglencesi.com</a:t>
            </a:r>
            <a:endParaRPr lang="tr-TR">
              <a:solidFill>
                <a:srgbClr val="FFFFFF"/>
              </a:solidFill>
            </a:endParaRPr>
          </a:p>
        </p:txBody>
      </p:sp>
      <p:sp>
        <p:nvSpPr>
          <p:cNvPr id="1228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07623C6-7B77-4A66-8E25-FF035F7415F8}" type="slidenum">
              <a:rPr lang="tr-TR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752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6350"/>
            <a:ext cx="12187767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80 w 5184"/>
                <a:gd name="T3" fmla="*/ 3159 h 3159"/>
                <a:gd name="T4" fmla="*/ 528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8 w 556"/>
                <a:gd name="T5" fmla="*/ 3159 h 3159"/>
                <a:gd name="T6" fmla="*/ 56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1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14 w 4724"/>
                  <a:gd name="T7" fmla="*/ 12 h 12"/>
                  <a:gd name="T8" fmla="*/ 4814 w 4724"/>
                  <a:gd name="T9" fmla="*/ 0 h 12"/>
                  <a:gd name="T10" fmla="*/ 481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289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879 w 251"/>
                  <a:gd name="T5" fmla="*/ 12 h 12"/>
                  <a:gd name="T6" fmla="*/ 1879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7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7 w 251"/>
                  <a:gd name="T7" fmla="*/ 12 h 12"/>
                  <a:gd name="T8" fmla="*/ 257 w 251"/>
                  <a:gd name="T9" fmla="*/ 0 h 12"/>
                  <a:gd name="T10" fmla="*/ 257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289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2289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04801"/>
            <a:ext cx="10058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2289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1005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2289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228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mtClean="0">
                <a:solidFill>
                  <a:srgbClr val="FFFFFF"/>
                </a:solidFill>
              </a:rPr>
              <a:t>ww.tariheglencesi.com</a:t>
            </a:r>
            <a:endParaRPr lang="tr-TR">
              <a:solidFill>
                <a:srgbClr val="FFFFFF"/>
              </a:solidFill>
            </a:endParaRPr>
          </a:p>
        </p:txBody>
      </p:sp>
      <p:sp>
        <p:nvSpPr>
          <p:cNvPr id="1228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07623C6-7B77-4A66-8E25-FF035F7415F8}" type="slidenum">
              <a:rPr lang="tr-TR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533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6350"/>
            <a:ext cx="12187767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80 w 5184"/>
                <a:gd name="T3" fmla="*/ 3159 h 3159"/>
                <a:gd name="T4" fmla="*/ 528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8 w 556"/>
                <a:gd name="T5" fmla="*/ 3159 h 3159"/>
                <a:gd name="T6" fmla="*/ 56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1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14 w 4724"/>
                  <a:gd name="T7" fmla="*/ 12 h 12"/>
                  <a:gd name="T8" fmla="*/ 4814 w 4724"/>
                  <a:gd name="T9" fmla="*/ 0 h 12"/>
                  <a:gd name="T10" fmla="*/ 481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289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879 w 251"/>
                  <a:gd name="T5" fmla="*/ 12 h 12"/>
                  <a:gd name="T6" fmla="*/ 1879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7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7 w 251"/>
                  <a:gd name="T7" fmla="*/ 12 h 12"/>
                  <a:gd name="T8" fmla="*/ 257 w 251"/>
                  <a:gd name="T9" fmla="*/ 0 h 12"/>
                  <a:gd name="T10" fmla="*/ 257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289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2289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04801"/>
            <a:ext cx="10058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2289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1005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2289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228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mtClean="0">
                <a:solidFill>
                  <a:srgbClr val="FFFFFF"/>
                </a:solidFill>
              </a:rPr>
              <a:t>ww.tariheglencesi.com</a:t>
            </a:r>
            <a:endParaRPr lang="tr-TR">
              <a:solidFill>
                <a:srgbClr val="FFFFFF"/>
              </a:solidFill>
            </a:endParaRPr>
          </a:p>
        </p:txBody>
      </p:sp>
      <p:sp>
        <p:nvSpPr>
          <p:cNvPr id="1228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07623C6-7B77-4A66-8E25-FF035F7415F8}" type="slidenum">
              <a:rPr lang="tr-TR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923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6350"/>
            <a:ext cx="12187767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80 w 5184"/>
                <a:gd name="T3" fmla="*/ 3159 h 3159"/>
                <a:gd name="T4" fmla="*/ 528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8 w 556"/>
                <a:gd name="T5" fmla="*/ 3159 h 3159"/>
                <a:gd name="T6" fmla="*/ 56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1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14 w 4724"/>
                  <a:gd name="T7" fmla="*/ 12 h 12"/>
                  <a:gd name="T8" fmla="*/ 4814 w 4724"/>
                  <a:gd name="T9" fmla="*/ 0 h 12"/>
                  <a:gd name="T10" fmla="*/ 481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289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879 w 251"/>
                  <a:gd name="T5" fmla="*/ 12 h 12"/>
                  <a:gd name="T6" fmla="*/ 1879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7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7 w 251"/>
                  <a:gd name="T7" fmla="*/ 12 h 12"/>
                  <a:gd name="T8" fmla="*/ 257 w 251"/>
                  <a:gd name="T9" fmla="*/ 0 h 12"/>
                  <a:gd name="T10" fmla="*/ 257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289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2289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04801"/>
            <a:ext cx="10058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2289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1005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2289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228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mtClean="0">
                <a:solidFill>
                  <a:srgbClr val="FFFFFF"/>
                </a:solidFill>
              </a:rPr>
              <a:t>ww.tariheglencesi.com</a:t>
            </a:r>
            <a:endParaRPr lang="tr-TR">
              <a:solidFill>
                <a:srgbClr val="FFFFFF"/>
              </a:solidFill>
            </a:endParaRPr>
          </a:p>
        </p:txBody>
      </p:sp>
      <p:sp>
        <p:nvSpPr>
          <p:cNvPr id="1228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07623C6-7B77-4A66-8E25-FF035F7415F8}" type="slidenum">
              <a:rPr lang="tr-TR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3833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9998149" cy="1403321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tr-TR" sz="6000" b="1" dirty="0" smtClean="0">
                <a:solidFill>
                  <a:srgbClr val="FFFF00"/>
                </a:solidFill>
              </a:rPr>
              <a:t>TARİH 10</a:t>
            </a:r>
            <a:endParaRPr lang="tr-TR" sz="6000" b="1" dirty="0">
              <a:solidFill>
                <a:srgbClr val="FFFF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972023" y="4777380"/>
            <a:ext cx="3181080" cy="861420"/>
          </a:xfrm>
          <a:solidFill>
            <a:srgbClr val="002060"/>
          </a:solidFill>
        </p:spPr>
        <p:txBody>
          <a:bodyPr/>
          <a:lstStyle/>
          <a:p>
            <a:pPr algn="r"/>
            <a:r>
              <a:rPr lang="tr-TR" dirty="0" smtClean="0"/>
              <a:t>HAZIRLAYAN: ARİF ÖZBEYLİ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0745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89398" y="1429556"/>
            <a:ext cx="11243256" cy="452431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  <a:latin typeface="PTSans-Regular"/>
              </a:rPr>
              <a:t>   Türkiye 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Selçuklularının </a:t>
            </a:r>
            <a:r>
              <a:rPr lang="tr-TR" sz="2400" dirty="0">
                <a:solidFill>
                  <a:srgbClr val="FFFF00"/>
                </a:solidFill>
                <a:latin typeface="PTSans-Regular"/>
              </a:rPr>
              <a:t>devlet teşkilatının oluşumunda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, diğer </a:t>
            </a:r>
            <a:r>
              <a:rPr lang="tr-TR" sz="2400" dirty="0" smtClean="0">
                <a:solidFill>
                  <a:srgbClr val="FFFF00"/>
                </a:solidFill>
                <a:latin typeface="PTSans-Regular"/>
              </a:rPr>
              <a:t>Türk devletlerinin </a:t>
            </a:r>
            <a:r>
              <a:rPr lang="tr-TR" sz="2400" dirty="0">
                <a:solidFill>
                  <a:srgbClr val="FFFF00"/>
                </a:solidFill>
                <a:latin typeface="PTSans-Regular"/>
              </a:rPr>
              <a:t>izleri görülmekle birlikte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, en etkili devlet </a:t>
            </a:r>
            <a:r>
              <a:rPr lang="tr-TR" sz="2400" dirty="0">
                <a:solidFill>
                  <a:srgbClr val="FFFF00"/>
                </a:solidFill>
                <a:latin typeface="PTSans-Regular"/>
              </a:rPr>
              <a:t>Büyük </a:t>
            </a:r>
            <a:r>
              <a:rPr lang="tr-TR" sz="2400" dirty="0" smtClean="0">
                <a:solidFill>
                  <a:srgbClr val="FFFF00"/>
                </a:solidFill>
                <a:latin typeface="PTSans-Regular"/>
              </a:rPr>
              <a:t>Selçuklu Devleti 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olmuştur. Türk devletlerinin genelinde olduğu </a:t>
            </a:r>
            <a:r>
              <a:rPr lang="tr-TR" sz="2400" dirty="0" smtClean="0">
                <a:solidFill>
                  <a:schemeClr val="bg1"/>
                </a:solidFill>
                <a:latin typeface="PTSans-Regular"/>
              </a:rPr>
              <a:t>gibi Türkiye 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Selçuklularında da </a:t>
            </a:r>
            <a:r>
              <a:rPr lang="tr-TR" sz="2400" dirty="0">
                <a:solidFill>
                  <a:srgbClr val="FFFF00"/>
                </a:solidFill>
                <a:latin typeface="PTSans-Regular"/>
              </a:rPr>
              <a:t>tahta kimin geçeceği konusu </a:t>
            </a:r>
            <a:r>
              <a:rPr lang="tr-TR" sz="2400" dirty="0" smtClean="0">
                <a:solidFill>
                  <a:srgbClr val="FFFF00"/>
                </a:solidFill>
                <a:latin typeface="PTSans-Regular"/>
              </a:rPr>
              <a:t>kesin bir </a:t>
            </a:r>
            <a:r>
              <a:rPr lang="tr-TR" sz="2400" dirty="0">
                <a:solidFill>
                  <a:srgbClr val="FFFF00"/>
                </a:solidFill>
                <a:latin typeface="PTSans-Regular"/>
              </a:rPr>
              <a:t>hükme bağlanmadığı için şehzadeler arasında taht </a:t>
            </a:r>
            <a:r>
              <a:rPr lang="tr-TR" sz="2400" dirty="0" smtClean="0">
                <a:solidFill>
                  <a:srgbClr val="FFFF00"/>
                </a:solidFill>
                <a:latin typeface="PTSans-Regular"/>
              </a:rPr>
              <a:t>kavgaları yaşanmıştır</a:t>
            </a:r>
            <a:r>
              <a:rPr lang="tr-TR" sz="2400" dirty="0">
                <a:solidFill>
                  <a:srgbClr val="FFFF00"/>
                </a:solidFill>
                <a:latin typeface="PTSans-Regular"/>
              </a:rPr>
              <a:t>.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 Türkiye Selçuklularında </a:t>
            </a:r>
            <a:r>
              <a:rPr lang="tr-TR" sz="2400" dirty="0">
                <a:solidFill>
                  <a:srgbClr val="FFFF00"/>
                </a:solidFill>
                <a:latin typeface="PTSans-Regular"/>
              </a:rPr>
              <a:t>veliahtlık müessesesi </a:t>
            </a:r>
            <a:r>
              <a:rPr lang="tr-TR" sz="2400" dirty="0" smtClean="0">
                <a:solidFill>
                  <a:schemeClr val="bg1"/>
                </a:solidFill>
                <a:latin typeface="PTSans-Regular"/>
              </a:rPr>
              <a:t>devam etmiş 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ve sultan, </a:t>
            </a:r>
            <a:r>
              <a:rPr lang="tr-TR" sz="2400" dirty="0">
                <a:solidFill>
                  <a:srgbClr val="FFFF00"/>
                </a:solidFill>
                <a:latin typeface="PTSans-Regular"/>
              </a:rPr>
              <a:t>büyük veya küçük ayırt etmeksizin </a:t>
            </a:r>
            <a:r>
              <a:rPr lang="tr-TR" sz="2400" dirty="0" smtClean="0">
                <a:solidFill>
                  <a:srgbClr val="FFFF00"/>
                </a:solidFill>
                <a:latin typeface="PTSans-Regular"/>
              </a:rPr>
              <a:t>oğullarından birini </a:t>
            </a:r>
            <a:r>
              <a:rPr lang="tr-TR" sz="2400" dirty="0">
                <a:solidFill>
                  <a:srgbClr val="FFFF00"/>
                </a:solidFill>
                <a:latin typeface="PTSans-Regular"/>
              </a:rPr>
              <a:t>veliaht 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seçmiştir. Veliahtlık, </a:t>
            </a:r>
            <a:r>
              <a:rPr lang="tr-TR" sz="2400" dirty="0">
                <a:solidFill>
                  <a:srgbClr val="FFFF00"/>
                </a:solidFill>
                <a:latin typeface="PTSans-Regular"/>
              </a:rPr>
              <a:t>Eski Türk geleneğinde </a:t>
            </a:r>
            <a:r>
              <a:rPr lang="tr-TR" sz="2400" dirty="0" smtClean="0">
                <a:solidFill>
                  <a:srgbClr val="FFFF00"/>
                </a:solidFill>
                <a:latin typeface="PTSans-Regular"/>
              </a:rPr>
              <a:t>olduğu gibi </a:t>
            </a:r>
            <a:r>
              <a:rPr lang="tr-TR" sz="2400" dirty="0">
                <a:solidFill>
                  <a:srgbClr val="FFFF00"/>
                </a:solidFill>
                <a:latin typeface="PTSans-Regular"/>
              </a:rPr>
              <a:t>babadan oğula, oğul küçük ise kardeşe geçse de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 bu </a:t>
            </a:r>
            <a:r>
              <a:rPr lang="tr-TR" sz="2400" dirty="0" smtClean="0">
                <a:solidFill>
                  <a:schemeClr val="bg1"/>
                </a:solidFill>
                <a:latin typeface="PTSans-Regular"/>
              </a:rPr>
              <a:t>durum da 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taht kavgalarını önlemeye yetmemiştir.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44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1972" y="117693"/>
            <a:ext cx="5937160" cy="618630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  <a:latin typeface="PTSans-Regular"/>
              </a:rPr>
              <a:t>    </a:t>
            </a:r>
            <a:r>
              <a:rPr lang="tr-TR" sz="2400" dirty="0" smtClean="0">
                <a:solidFill>
                  <a:srgbClr val="FFFF00"/>
                </a:solidFill>
                <a:latin typeface="PTSans-Regular"/>
              </a:rPr>
              <a:t>Moğolların </a:t>
            </a:r>
            <a:r>
              <a:rPr lang="tr-TR" sz="2400" dirty="0">
                <a:solidFill>
                  <a:srgbClr val="FFFF00"/>
                </a:solidFill>
                <a:latin typeface="PTSans-Regular"/>
              </a:rPr>
              <a:t>Anadolu’yu kasıp kavurduğu 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dönemde farklı bir </a:t>
            </a:r>
            <a:r>
              <a:rPr lang="tr-TR" sz="2400" dirty="0" smtClean="0">
                <a:solidFill>
                  <a:schemeClr val="bg1"/>
                </a:solidFill>
                <a:latin typeface="PTSans-Regular"/>
              </a:rPr>
              <a:t>uygulamaya gidilmiştir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. Zaman zaman şehzadeler, </a:t>
            </a:r>
            <a:r>
              <a:rPr lang="tr-TR" sz="2400" dirty="0" smtClean="0">
                <a:solidFill>
                  <a:srgbClr val="FFFF00"/>
                </a:solidFill>
                <a:latin typeface="PTSans-Regular"/>
              </a:rPr>
              <a:t>taht mücadelelerinde</a:t>
            </a:r>
            <a:r>
              <a:rPr lang="tr-TR" sz="2400" dirty="0" smtClean="0">
                <a:solidFill>
                  <a:schemeClr val="bg1"/>
                </a:solidFill>
                <a:latin typeface="PTSans-Regular"/>
              </a:rPr>
              <a:t> birbirlerine 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üstünlük sağlayamamıştır. Bu durum karşısında </a:t>
            </a:r>
            <a:r>
              <a:rPr lang="tr-TR" sz="2400" dirty="0" smtClean="0">
                <a:solidFill>
                  <a:schemeClr val="bg1"/>
                </a:solidFill>
                <a:latin typeface="PTSans-Regular"/>
              </a:rPr>
              <a:t>tecrübeli devlet 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adamlarının </a:t>
            </a:r>
            <a:r>
              <a:rPr lang="tr-TR" sz="2400" dirty="0">
                <a:solidFill>
                  <a:srgbClr val="FFFF00"/>
                </a:solidFill>
                <a:latin typeface="PTSans-Regular"/>
              </a:rPr>
              <a:t>uzlaşmayı sağlamasıyla şehzadeler, </a:t>
            </a:r>
            <a:r>
              <a:rPr lang="tr-TR" sz="2400" dirty="0" smtClean="0">
                <a:solidFill>
                  <a:srgbClr val="FFFF00"/>
                </a:solidFill>
                <a:latin typeface="PTSans-Regular"/>
              </a:rPr>
              <a:t>eş hükümdarlar </a:t>
            </a:r>
            <a:r>
              <a:rPr lang="tr-TR" sz="2400" dirty="0">
                <a:solidFill>
                  <a:srgbClr val="FFFF00"/>
                </a:solidFill>
                <a:latin typeface="PTSans-Regular"/>
              </a:rPr>
              <a:t>şeklinde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 devleti yönetmiştir. Ancak bütün bu </a:t>
            </a:r>
            <a:r>
              <a:rPr lang="tr-TR" sz="2400" dirty="0" smtClean="0">
                <a:solidFill>
                  <a:schemeClr val="bg1"/>
                </a:solidFill>
                <a:latin typeface="PTSans-Regular"/>
              </a:rPr>
              <a:t>otorite kayıplarına 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rağmen </a:t>
            </a:r>
            <a:r>
              <a:rPr lang="tr-TR" sz="2400" dirty="0">
                <a:solidFill>
                  <a:srgbClr val="FFFF00"/>
                </a:solidFill>
                <a:latin typeface="PTSans-Regular"/>
              </a:rPr>
              <a:t>Selçuklu Hanedanı’nın meşruiyeti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 </a:t>
            </a:r>
            <a:r>
              <a:rPr lang="tr-TR" sz="2400" dirty="0" smtClean="0">
                <a:solidFill>
                  <a:schemeClr val="bg1"/>
                </a:solidFill>
                <a:latin typeface="PTSans-Regular"/>
              </a:rPr>
              <a:t>tartışma konusu 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yapılmamıştır.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485" y="1864632"/>
            <a:ext cx="5370834" cy="32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97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9397" y="437882"/>
            <a:ext cx="11243258" cy="5950039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3200" dirty="0">
                <a:solidFill>
                  <a:schemeClr val="bg1"/>
                </a:solidFill>
                <a:latin typeface="PTSans-Regular"/>
              </a:rPr>
              <a:t>Türkiye Selçuklularında devletin yönetim merkezi olan ve </a:t>
            </a:r>
            <a:r>
              <a:rPr lang="tr-TR" sz="3200" dirty="0" smtClean="0">
                <a:solidFill>
                  <a:srgbClr val="FFFF00"/>
                </a:solidFill>
                <a:latin typeface="PTSans-Regular"/>
              </a:rPr>
              <a:t>dergâh veya </a:t>
            </a:r>
            <a:r>
              <a:rPr lang="tr-TR" sz="3200" dirty="0" err="1" smtClean="0">
                <a:solidFill>
                  <a:srgbClr val="FFFF00"/>
                </a:solidFill>
                <a:latin typeface="PTSans-Regular"/>
              </a:rPr>
              <a:t>bârgâh</a:t>
            </a:r>
            <a:r>
              <a:rPr lang="tr-TR" sz="3200" dirty="0" smtClean="0">
                <a:solidFill>
                  <a:srgbClr val="FFFF00"/>
                </a:solidFill>
                <a:latin typeface="PTSans-Regular"/>
              </a:rPr>
              <a:t> </a:t>
            </a:r>
            <a:r>
              <a:rPr lang="tr-TR" sz="3200" dirty="0" smtClean="0">
                <a:solidFill>
                  <a:schemeClr val="bg1"/>
                </a:solidFill>
                <a:latin typeface="PTSans-Regular"/>
              </a:rPr>
              <a:t>olarak </a:t>
            </a:r>
            <a:r>
              <a:rPr lang="tr-TR" sz="3200" dirty="0">
                <a:solidFill>
                  <a:schemeClr val="bg1"/>
                </a:solidFill>
                <a:latin typeface="PTSans-Regular"/>
              </a:rPr>
              <a:t>da anılan saray, hem devletin idare merkezi </a:t>
            </a:r>
            <a:r>
              <a:rPr lang="tr-TR" sz="3200" dirty="0" smtClean="0">
                <a:solidFill>
                  <a:schemeClr val="bg1"/>
                </a:solidFill>
                <a:latin typeface="PTSans-Regular"/>
              </a:rPr>
              <a:t>hem de </a:t>
            </a:r>
            <a:r>
              <a:rPr lang="tr-TR" sz="3200" dirty="0">
                <a:solidFill>
                  <a:schemeClr val="bg1"/>
                </a:solidFill>
                <a:latin typeface="PTSans-Regular"/>
              </a:rPr>
              <a:t>hükümdarın şahsî ikametgâhı olmuştur. Sultanın özel </a:t>
            </a:r>
            <a:r>
              <a:rPr lang="tr-TR" sz="3200" dirty="0" smtClean="0">
                <a:solidFill>
                  <a:schemeClr val="bg1"/>
                </a:solidFill>
                <a:latin typeface="PTSans-Regular"/>
              </a:rPr>
              <a:t>hayatını sürdürdüğü </a:t>
            </a:r>
            <a:r>
              <a:rPr lang="tr-TR" sz="3200" dirty="0">
                <a:solidFill>
                  <a:srgbClr val="FFFF00"/>
                </a:solidFill>
                <a:latin typeface="PTSans-Regular"/>
              </a:rPr>
              <a:t>saray </a:t>
            </a:r>
            <a:r>
              <a:rPr lang="tr-TR" sz="3200" dirty="0">
                <a:solidFill>
                  <a:schemeClr val="bg1"/>
                </a:solidFill>
                <a:latin typeface="PTSans-Regular"/>
              </a:rPr>
              <a:t>bölümüne </a:t>
            </a:r>
            <a:r>
              <a:rPr lang="tr-TR" sz="3200" dirty="0">
                <a:solidFill>
                  <a:srgbClr val="FFFF00"/>
                </a:solidFill>
                <a:latin typeface="PTSans-Regular"/>
              </a:rPr>
              <a:t>harem</a:t>
            </a:r>
            <a:r>
              <a:rPr lang="tr-TR" sz="3200" dirty="0">
                <a:solidFill>
                  <a:schemeClr val="bg1"/>
                </a:solidFill>
                <a:latin typeface="PTSans-Regular"/>
              </a:rPr>
              <a:t> denmiştir. Saray </a:t>
            </a:r>
            <a:r>
              <a:rPr lang="tr-TR" sz="3200" dirty="0" smtClean="0">
                <a:solidFill>
                  <a:schemeClr val="bg1"/>
                </a:solidFill>
                <a:latin typeface="PTSans-Regular"/>
              </a:rPr>
              <a:t>teşkilatında en </a:t>
            </a:r>
            <a:r>
              <a:rPr lang="tr-TR" sz="3200" dirty="0">
                <a:solidFill>
                  <a:schemeClr val="bg1"/>
                </a:solidFill>
                <a:latin typeface="PTSans-Regular"/>
              </a:rPr>
              <a:t>önemli görevliye </a:t>
            </a:r>
            <a:r>
              <a:rPr lang="tr-TR" sz="3200" dirty="0" err="1">
                <a:solidFill>
                  <a:srgbClr val="FFFF00"/>
                </a:solidFill>
                <a:latin typeface="PTSans-Regular"/>
              </a:rPr>
              <a:t>hâcip</a:t>
            </a:r>
            <a:r>
              <a:rPr lang="tr-TR" sz="3200" dirty="0">
                <a:solidFill>
                  <a:schemeClr val="bg1"/>
                </a:solidFill>
                <a:latin typeface="PTSans-Regular"/>
              </a:rPr>
              <a:t> denmiş ve </a:t>
            </a:r>
            <a:r>
              <a:rPr lang="tr-TR" sz="3200" dirty="0" err="1">
                <a:solidFill>
                  <a:srgbClr val="FFFF00"/>
                </a:solidFill>
                <a:latin typeface="PTSans-Regular"/>
              </a:rPr>
              <a:t>hâciplerin</a:t>
            </a:r>
            <a:r>
              <a:rPr lang="tr-TR" sz="3200" dirty="0">
                <a:solidFill>
                  <a:schemeClr val="bg1"/>
                </a:solidFill>
                <a:latin typeface="PTSans-Regular"/>
              </a:rPr>
              <a:t> reislerine </a:t>
            </a:r>
            <a:r>
              <a:rPr lang="tr-TR" sz="3200" dirty="0" smtClean="0">
                <a:solidFill>
                  <a:schemeClr val="bg1"/>
                </a:solidFill>
                <a:latin typeface="PTSans-Regular"/>
              </a:rPr>
              <a:t>de “</a:t>
            </a:r>
            <a:r>
              <a:rPr lang="tr-TR" sz="3200" dirty="0" err="1" smtClean="0">
                <a:solidFill>
                  <a:srgbClr val="FFFF00"/>
                </a:solidFill>
                <a:latin typeface="PTSans-Regular"/>
              </a:rPr>
              <a:t>hâcibü’l-hüccab</a:t>
            </a:r>
            <a:r>
              <a:rPr lang="tr-TR" sz="3200" dirty="0">
                <a:solidFill>
                  <a:schemeClr val="bg1"/>
                </a:solidFill>
                <a:latin typeface="PTSans-Regular"/>
              </a:rPr>
              <a:t>” denmiştir.</a:t>
            </a:r>
            <a:endParaRPr lang="tr-T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29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9398" y="463639"/>
            <a:ext cx="11230378" cy="5556161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solidFill>
                  <a:srgbClr val="FFFF00"/>
                </a:solidFill>
              </a:rPr>
              <a:t>Türkiye Selçuklularında sultanın</a:t>
            </a:r>
            <a:r>
              <a:rPr lang="tr-TR" sz="2800" dirty="0">
                <a:solidFill>
                  <a:schemeClr val="bg1"/>
                </a:solidFill>
              </a:rPr>
              <a:t> mutlak vekili olarak </a:t>
            </a:r>
            <a:r>
              <a:rPr lang="tr-TR" sz="2800" dirty="0">
                <a:solidFill>
                  <a:srgbClr val="FFFF00"/>
                </a:solidFill>
              </a:rPr>
              <a:t>vezir </a:t>
            </a:r>
            <a:r>
              <a:rPr lang="tr-TR" sz="2800" dirty="0" smtClean="0">
                <a:solidFill>
                  <a:schemeClr val="bg1"/>
                </a:solidFill>
              </a:rPr>
              <a:t>görev yapmış </a:t>
            </a:r>
            <a:r>
              <a:rPr lang="tr-TR" sz="2800" dirty="0">
                <a:solidFill>
                  <a:schemeClr val="bg1"/>
                </a:solidFill>
              </a:rPr>
              <a:t>ve sultan adına devleti idare etmiştir. Fakat devletin </a:t>
            </a:r>
            <a:r>
              <a:rPr lang="tr-TR" sz="2800" dirty="0" smtClean="0">
                <a:solidFill>
                  <a:schemeClr val="bg1"/>
                </a:solidFill>
              </a:rPr>
              <a:t>Moğol baskısıyla </a:t>
            </a:r>
            <a:r>
              <a:rPr lang="tr-TR" sz="2800" dirty="0">
                <a:solidFill>
                  <a:schemeClr val="bg1"/>
                </a:solidFill>
              </a:rPr>
              <a:t>zayıfladığı dönemde artık vezir başta olmak üzere </a:t>
            </a:r>
            <a:r>
              <a:rPr lang="tr-TR" sz="2800" dirty="0" smtClean="0">
                <a:solidFill>
                  <a:schemeClr val="bg1"/>
                </a:solidFill>
              </a:rPr>
              <a:t>üst düzey </a:t>
            </a:r>
            <a:r>
              <a:rPr lang="tr-TR" sz="2800" dirty="0">
                <a:solidFill>
                  <a:schemeClr val="bg1"/>
                </a:solidFill>
              </a:rPr>
              <a:t>devlet görevlileri, sultan tarafından değil </a:t>
            </a:r>
            <a:r>
              <a:rPr lang="tr-TR" sz="2800" dirty="0">
                <a:solidFill>
                  <a:srgbClr val="FFFF00"/>
                </a:solidFill>
              </a:rPr>
              <a:t>İlhanlılar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smtClean="0">
                <a:solidFill>
                  <a:schemeClr val="bg1"/>
                </a:solidFill>
              </a:rPr>
              <a:t>tarafından seçilmeye </a:t>
            </a:r>
            <a:r>
              <a:rPr lang="tr-TR" sz="2800" dirty="0">
                <a:solidFill>
                  <a:schemeClr val="bg1"/>
                </a:solidFill>
              </a:rPr>
              <a:t>başlanmıştır.</a:t>
            </a:r>
          </a:p>
        </p:txBody>
      </p:sp>
    </p:spTree>
    <p:extLst>
      <p:ext uri="{BB962C8B-B14F-4D97-AF65-F5344CB8AC3E}">
        <p14:creationId xmlns:p14="http://schemas.microsoft.com/office/powerpoint/2010/main" val="2634957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7882" y="437883"/>
            <a:ext cx="11230378" cy="5581918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400" dirty="0">
                <a:solidFill>
                  <a:srgbClr val="FFFF00"/>
                </a:solidFill>
              </a:rPr>
              <a:t>Türkiye Selçuklu Devleti</a:t>
            </a:r>
            <a:r>
              <a:rPr lang="tr-TR" sz="2400" dirty="0">
                <a:solidFill>
                  <a:schemeClr val="bg1"/>
                </a:solidFill>
              </a:rPr>
              <a:t>’nin askerî teşkilatı da esas </a:t>
            </a:r>
            <a:r>
              <a:rPr lang="tr-TR" sz="2400" dirty="0" smtClean="0">
                <a:solidFill>
                  <a:schemeClr val="bg1"/>
                </a:solidFill>
              </a:rPr>
              <a:t>itibariyle </a:t>
            </a:r>
            <a:r>
              <a:rPr lang="tr-TR" sz="2400" dirty="0" smtClean="0">
                <a:solidFill>
                  <a:srgbClr val="FFFF00"/>
                </a:solidFill>
              </a:rPr>
              <a:t>Büyük </a:t>
            </a:r>
            <a:r>
              <a:rPr lang="tr-TR" sz="2400" dirty="0">
                <a:solidFill>
                  <a:srgbClr val="FFFF00"/>
                </a:solidFill>
              </a:rPr>
              <a:t>Selçuklu Devleti’nin devamı şeklinde olmuş ve boylar </a:t>
            </a:r>
            <a:r>
              <a:rPr lang="tr-TR" sz="2400" dirty="0" smtClean="0">
                <a:solidFill>
                  <a:srgbClr val="FFFF00"/>
                </a:solidFill>
              </a:rPr>
              <a:t>birliği esasına </a:t>
            </a:r>
            <a:r>
              <a:rPr lang="tr-TR" sz="2400" dirty="0">
                <a:solidFill>
                  <a:srgbClr val="FFFF00"/>
                </a:solidFill>
              </a:rPr>
              <a:t>dayanmıştır. </a:t>
            </a:r>
            <a:r>
              <a:rPr lang="tr-TR" sz="2400" dirty="0">
                <a:solidFill>
                  <a:schemeClr val="bg1"/>
                </a:solidFill>
              </a:rPr>
              <a:t>Bununla birlikte Türkmenlerin, </a:t>
            </a:r>
            <a:r>
              <a:rPr lang="tr-TR" sz="2400" dirty="0" smtClean="0">
                <a:solidFill>
                  <a:schemeClr val="bg1"/>
                </a:solidFill>
              </a:rPr>
              <a:t>devletin devamında </a:t>
            </a:r>
            <a:r>
              <a:rPr lang="tr-TR" sz="2400" dirty="0">
                <a:solidFill>
                  <a:schemeClr val="bg1"/>
                </a:solidFill>
              </a:rPr>
              <a:t>sorunlara neden olmaya başlaması, devlette </a:t>
            </a:r>
            <a:r>
              <a:rPr lang="tr-TR" sz="2400" dirty="0" err="1" smtClean="0">
                <a:solidFill>
                  <a:srgbClr val="FFFF00"/>
                </a:solidFill>
              </a:rPr>
              <a:t>gulâm</a:t>
            </a:r>
            <a:r>
              <a:rPr lang="tr-TR" sz="2400" dirty="0">
                <a:solidFill>
                  <a:srgbClr val="FFFF00"/>
                </a:solidFill>
              </a:rPr>
              <a:t> </a:t>
            </a:r>
            <a:r>
              <a:rPr lang="tr-TR" sz="2400" dirty="0" smtClean="0">
                <a:solidFill>
                  <a:schemeClr val="bg1"/>
                </a:solidFill>
              </a:rPr>
              <a:t>sisteminin </a:t>
            </a:r>
            <a:r>
              <a:rPr lang="tr-TR" sz="2400" dirty="0">
                <a:solidFill>
                  <a:schemeClr val="bg1"/>
                </a:solidFill>
              </a:rPr>
              <a:t>yaygınlaşmasına sebep olmuştur. Saray işlerini </a:t>
            </a:r>
            <a:r>
              <a:rPr lang="tr-TR" sz="2400" dirty="0" smtClean="0">
                <a:solidFill>
                  <a:schemeClr val="bg1"/>
                </a:solidFill>
              </a:rPr>
              <a:t>yapmak ve </a:t>
            </a:r>
            <a:r>
              <a:rPr lang="tr-TR" sz="2400" dirty="0">
                <a:solidFill>
                  <a:schemeClr val="bg1"/>
                </a:solidFill>
              </a:rPr>
              <a:t>sultanın yakın hizmetini görmek için gerekli olan </a:t>
            </a:r>
            <a:r>
              <a:rPr lang="tr-TR" sz="2400" dirty="0" smtClean="0">
                <a:solidFill>
                  <a:schemeClr val="bg1"/>
                </a:solidFill>
              </a:rPr>
              <a:t>kişiler, </a:t>
            </a:r>
            <a:r>
              <a:rPr lang="tr-TR" sz="2400" dirty="0" err="1" smtClean="0">
                <a:solidFill>
                  <a:srgbClr val="FFFF00"/>
                </a:solidFill>
              </a:rPr>
              <a:t>gulâmhanede</a:t>
            </a:r>
            <a:r>
              <a:rPr lang="tr-TR" sz="2400" dirty="0" smtClean="0">
                <a:solidFill>
                  <a:srgbClr val="FFFF00"/>
                </a:solidFill>
              </a:rPr>
              <a:t> </a:t>
            </a:r>
            <a:r>
              <a:rPr lang="tr-TR" sz="2400" dirty="0">
                <a:solidFill>
                  <a:schemeClr val="bg1"/>
                </a:solidFill>
              </a:rPr>
              <a:t>yetiştirilen kişilerden seçilmiştir. Ücretli </a:t>
            </a:r>
            <a:r>
              <a:rPr lang="tr-TR" sz="2400" dirty="0" smtClean="0">
                <a:solidFill>
                  <a:schemeClr val="bg1"/>
                </a:solidFill>
              </a:rPr>
              <a:t>askerlik uygulaması </a:t>
            </a:r>
            <a:r>
              <a:rPr lang="tr-TR" sz="2400" dirty="0">
                <a:solidFill>
                  <a:schemeClr val="bg1"/>
                </a:solidFill>
              </a:rPr>
              <a:t>Türkiye Selçuklularında özellikle XIII. yüzyılın </a:t>
            </a:r>
            <a:r>
              <a:rPr lang="tr-TR" sz="2400" dirty="0" smtClean="0">
                <a:solidFill>
                  <a:schemeClr val="bg1"/>
                </a:solidFill>
              </a:rPr>
              <a:t>başlarından itibaren </a:t>
            </a:r>
            <a:r>
              <a:rPr lang="tr-TR" sz="2400" dirty="0">
                <a:solidFill>
                  <a:schemeClr val="bg1"/>
                </a:solidFill>
              </a:rPr>
              <a:t>görülmüştür.</a:t>
            </a:r>
          </a:p>
        </p:txBody>
      </p:sp>
    </p:spTree>
    <p:extLst>
      <p:ext uri="{BB962C8B-B14F-4D97-AF65-F5344CB8AC3E}">
        <p14:creationId xmlns:p14="http://schemas.microsoft.com/office/powerpoint/2010/main" val="326049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910" y="3890495"/>
            <a:ext cx="11925836" cy="292887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400" dirty="0">
                <a:solidFill>
                  <a:schemeClr val="bg1"/>
                </a:solidFill>
              </a:rPr>
              <a:t>Türkiye Selçuklu </a:t>
            </a:r>
            <a:r>
              <a:rPr lang="tr-TR" sz="2400" dirty="0" smtClean="0">
                <a:solidFill>
                  <a:schemeClr val="bg1"/>
                </a:solidFill>
              </a:rPr>
              <a:t>Devleti’nde askerî</a:t>
            </a:r>
            <a:r>
              <a:rPr lang="tr-TR" sz="2400" dirty="0">
                <a:solidFill>
                  <a:schemeClr val="bg1"/>
                </a:solidFill>
              </a:rPr>
              <a:t>, idari, mali ve </a:t>
            </a:r>
            <a:r>
              <a:rPr lang="tr-TR" sz="2400" dirty="0" smtClean="0">
                <a:solidFill>
                  <a:schemeClr val="bg1"/>
                </a:solidFill>
              </a:rPr>
              <a:t>hukuki bütün </a:t>
            </a:r>
            <a:r>
              <a:rPr lang="tr-TR" sz="2400" dirty="0">
                <a:solidFill>
                  <a:schemeClr val="bg1"/>
                </a:solidFill>
              </a:rPr>
              <a:t>devlet işlerinin </a:t>
            </a:r>
            <a:r>
              <a:rPr lang="tr-TR" sz="2400" dirty="0" smtClean="0">
                <a:solidFill>
                  <a:schemeClr val="bg1"/>
                </a:solidFill>
              </a:rPr>
              <a:t>karara bağlandığı </a:t>
            </a:r>
            <a:r>
              <a:rPr lang="tr-TR" sz="2400" dirty="0">
                <a:solidFill>
                  <a:schemeClr val="bg1"/>
                </a:solidFill>
              </a:rPr>
              <a:t>ve en yüksek </a:t>
            </a:r>
            <a:r>
              <a:rPr lang="tr-TR" sz="2400" dirty="0" smtClean="0">
                <a:solidFill>
                  <a:schemeClr val="bg1"/>
                </a:solidFill>
              </a:rPr>
              <a:t>yönetim organına </a:t>
            </a:r>
            <a:r>
              <a:rPr lang="tr-TR" sz="2400" dirty="0">
                <a:solidFill>
                  <a:srgbClr val="FFFF00"/>
                </a:solidFill>
              </a:rPr>
              <a:t>Divân-ı </a:t>
            </a:r>
            <a:r>
              <a:rPr lang="tr-TR" sz="2400" dirty="0" smtClean="0">
                <a:solidFill>
                  <a:srgbClr val="FFFF00"/>
                </a:solidFill>
              </a:rPr>
              <a:t>Saltanat veya </a:t>
            </a:r>
            <a:r>
              <a:rPr lang="tr-TR" sz="2400" dirty="0">
                <a:solidFill>
                  <a:srgbClr val="FFFF00"/>
                </a:solidFill>
              </a:rPr>
              <a:t>Divân-ı </a:t>
            </a:r>
            <a:r>
              <a:rPr lang="tr-TR" sz="2400" dirty="0" err="1">
                <a:solidFill>
                  <a:srgbClr val="FFFF00"/>
                </a:solidFill>
              </a:rPr>
              <a:t>Alâ</a:t>
            </a:r>
            <a:r>
              <a:rPr lang="tr-TR" sz="2400" dirty="0">
                <a:solidFill>
                  <a:srgbClr val="FFFF00"/>
                </a:solidFill>
              </a:rPr>
              <a:t> </a:t>
            </a:r>
            <a:r>
              <a:rPr lang="tr-TR" sz="2400" dirty="0" smtClean="0">
                <a:solidFill>
                  <a:schemeClr val="bg1"/>
                </a:solidFill>
              </a:rPr>
              <a:t>denmiştir </a:t>
            </a:r>
            <a:r>
              <a:rPr lang="tr-TR" sz="2400" dirty="0" smtClean="0">
                <a:solidFill>
                  <a:srgbClr val="FFFF00"/>
                </a:solidFill>
              </a:rPr>
              <a:t>Divân-ı Saltanat ve </a:t>
            </a:r>
            <a:r>
              <a:rPr lang="tr-TR" sz="2400" dirty="0">
                <a:solidFill>
                  <a:srgbClr val="FFFF00"/>
                </a:solidFill>
              </a:rPr>
              <a:t>Divân-ı </a:t>
            </a:r>
            <a:r>
              <a:rPr lang="tr-TR" sz="2400" dirty="0" err="1">
                <a:solidFill>
                  <a:srgbClr val="FFFF00"/>
                </a:solidFill>
              </a:rPr>
              <a:t>Alâ</a:t>
            </a:r>
            <a:r>
              <a:rPr lang="tr-TR" sz="2400" dirty="0">
                <a:solidFill>
                  <a:srgbClr val="FFFF00"/>
                </a:solidFill>
              </a:rPr>
              <a:t> </a:t>
            </a:r>
            <a:r>
              <a:rPr lang="tr-TR" sz="2400" dirty="0" smtClean="0">
                <a:solidFill>
                  <a:schemeClr val="bg1"/>
                </a:solidFill>
              </a:rPr>
              <a:t>günümüzdeki bakanlar </a:t>
            </a:r>
            <a:r>
              <a:rPr lang="tr-TR" sz="2400" dirty="0">
                <a:solidFill>
                  <a:schemeClr val="bg1"/>
                </a:solidFill>
              </a:rPr>
              <a:t>kurulu gibi </a:t>
            </a:r>
            <a:r>
              <a:rPr lang="tr-TR" sz="2400" dirty="0" smtClean="0">
                <a:solidFill>
                  <a:schemeClr val="bg1"/>
                </a:solidFill>
              </a:rPr>
              <a:t>çalışmıştır. Divân-ı </a:t>
            </a:r>
            <a:r>
              <a:rPr lang="tr-TR" sz="2400" dirty="0" err="1">
                <a:solidFill>
                  <a:schemeClr val="bg1"/>
                </a:solidFill>
              </a:rPr>
              <a:t>Saltanat’a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smtClean="0">
                <a:solidFill>
                  <a:schemeClr val="bg1"/>
                </a:solidFill>
              </a:rPr>
              <a:t>sultandan sonra </a:t>
            </a:r>
            <a:r>
              <a:rPr lang="tr-TR" sz="2400" dirty="0">
                <a:solidFill>
                  <a:schemeClr val="bg1"/>
                </a:solidFill>
              </a:rPr>
              <a:t>devletin en yetkili </a:t>
            </a:r>
            <a:r>
              <a:rPr lang="tr-TR" sz="2400" dirty="0" smtClean="0">
                <a:solidFill>
                  <a:schemeClr val="bg1"/>
                </a:solidFill>
              </a:rPr>
              <a:t>kişisi olan </a:t>
            </a:r>
            <a:r>
              <a:rPr lang="tr-TR" sz="2400" dirty="0">
                <a:solidFill>
                  <a:srgbClr val="FFFF00"/>
                </a:solidFill>
              </a:rPr>
              <a:t>vezir</a:t>
            </a:r>
            <a:r>
              <a:rPr lang="tr-TR" sz="2400" dirty="0">
                <a:solidFill>
                  <a:schemeClr val="bg1"/>
                </a:solidFill>
              </a:rPr>
              <a:t> başkanlık etmiştir.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695" y="-38401"/>
            <a:ext cx="7053964" cy="39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34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ww.tariheglencesi.com</a:t>
            </a:r>
            <a:endParaRPr lang="tr-TR">
              <a:solidFill>
                <a:srgbClr val="FFFFFF"/>
              </a:solidFill>
            </a:endParaRP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87832730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9271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0761" y="412124"/>
            <a:ext cx="11269013" cy="5607676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800" dirty="0" smtClean="0">
                <a:solidFill>
                  <a:schemeClr val="bg1"/>
                </a:solidFill>
              </a:rPr>
              <a:t>    </a:t>
            </a:r>
            <a:r>
              <a:rPr lang="tr-TR" sz="2800" dirty="0" smtClean="0">
                <a:solidFill>
                  <a:srgbClr val="FFFF00"/>
                </a:solidFill>
              </a:rPr>
              <a:t>Atabeg </a:t>
            </a:r>
            <a:r>
              <a:rPr lang="tr-TR" sz="2800" dirty="0">
                <a:solidFill>
                  <a:schemeClr val="bg1"/>
                </a:solidFill>
              </a:rPr>
              <a:t>veya atabey </a:t>
            </a:r>
            <a:r>
              <a:rPr lang="tr-TR" sz="2800" dirty="0" smtClean="0">
                <a:solidFill>
                  <a:schemeClr val="bg1"/>
                </a:solidFill>
              </a:rPr>
              <a:t>uygulaması Türkiye </a:t>
            </a:r>
            <a:r>
              <a:rPr lang="tr-TR" sz="2800" dirty="0" err="1">
                <a:solidFill>
                  <a:schemeClr val="bg1"/>
                </a:solidFill>
              </a:rPr>
              <a:t>Selçukluları’nda</a:t>
            </a:r>
            <a:r>
              <a:rPr lang="tr-TR" sz="2800" dirty="0">
                <a:solidFill>
                  <a:schemeClr val="bg1"/>
                </a:solidFill>
              </a:rPr>
              <a:t> da devam etmiştir. Şehzadeler, </a:t>
            </a:r>
            <a:r>
              <a:rPr lang="tr-TR" sz="2800" dirty="0">
                <a:solidFill>
                  <a:srgbClr val="FFFF00"/>
                </a:solidFill>
              </a:rPr>
              <a:t>melik </a:t>
            </a:r>
            <a:r>
              <a:rPr lang="tr-TR" sz="2800" dirty="0" smtClean="0">
                <a:solidFill>
                  <a:schemeClr val="bg1"/>
                </a:solidFill>
              </a:rPr>
              <a:t>unvanı ile </a:t>
            </a:r>
            <a:r>
              <a:rPr lang="tr-TR" sz="2800" dirty="0">
                <a:solidFill>
                  <a:schemeClr val="bg1"/>
                </a:solidFill>
              </a:rPr>
              <a:t>küçük yaştan itibaren devlet işlerinde tecrübe </a:t>
            </a:r>
            <a:r>
              <a:rPr lang="tr-TR" sz="2800" dirty="0" smtClean="0">
                <a:solidFill>
                  <a:schemeClr val="bg1"/>
                </a:solidFill>
              </a:rPr>
              <a:t>kazanmaları için </a:t>
            </a:r>
            <a:r>
              <a:rPr lang="tr-TR" sz="2800" dirty="0" err="1">
                <a:solidFill>
                  <a:schemeClr val="bg1"/>
                </a:solidFill>
              </a:rPr>
              <a:t>atabeg</a:t>
            </a:r>
            <a:r>
              <a:rPr lang="tr-TR" sz="2800" dirty="0">
                <a:solidFill>
                  <a:schemeClr val="bg1"/>
                </a:solidFill>
              </a:rPr>
              <a:t> denilen devlet adamlarının gözetiminde </a:t>
            </a:r>
            <a:r>
              <a:rPr lang="tr-TR" sz="2800" dirty="0" smtClean="0">
                <a:solidFill>
                  <a:schemeClr val="bg1"/>
                </a:solidFill>
              </a:rPr>
              <a:t>vilayetlere gönderilmiştir</a:t>
            </a:r>
            <a:r>
              <a:rPr lang="tr-TR" sz="2800" dirty="0">
                <a:solidFill>
                  <a:schemeClr val="bg1"/>
                </a:solidFill>
              </a:rPr>
              <a:t>. Bununla birlikte </a:t>
            </a:r>
            <a:r>
              <a:rPr lang="tr-TR" sz="2800" dirty="0" err="1">
                <a:solidFill>
                  <a:schemeClr val="bg1"/>
                </a:solidFill>
              </a:rPr>
              <a:t>atabeglerin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smtClean="0">
                <a:solidFill>
                  <a:schemeClr val="bg1"/>
                </a:solidFill>
              </a:rPr>
              <a:t>siyasette güçlenmemesi için </a:t>
            </a:r>
            <a:r>
              <a:rPr lang="tr-TR" sz="2800" dirty="0">
                <a:solidFill>
                  <a:schemeClr val="bg1"/>
                </a:solidFill>
              </a:rPr>
              <a:t>gerekli tedbirler alınmıştır.</a:t>
            </a:r>
          </a:p>
        </p:txBody>
      </p:sp>
    </p:spTree>
    <p:extLst>
      <p:ext uri="{BB962C8B-B14F-4D97-AF65-F5344CB8AC3E}">
        <p14:creationId xmlns:p14="http://schemas.microsoft.com/office/powerpoint/2010/main" val="3325080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5004" y="437882"/>
            <a:ext cx="11281892" cy="5581918"/>
          </a:xfrm>
          <a:solidFill>
            <a:srgbClr val="002060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tr-TR" sz="2800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800" dirty="0" smtClean="0">
                <a:solidFill>
                  <a:srgbClr val="FFFF00"/>
                </a:solidFill>
              </a:rPr>
              <a:t>Nâib-i </a:t>
            </a:r>
            <a:r>
              <a:rPr lang="tr-TR" sz="2800" dirty="0">
                <a:solidFill>
                  <a:srgbClr val="FFFF00"/>
                </a:solidFill>
              </a:rPr>
              <a:t>Saltanat veya </a:t>
            </a:r>
            <a:r>
              <a:rPr lang="tr-TR" sz="2800" dirty="0" err="1" smtClean="0">
                <a:solidFill>
                  <a:srgbClr val="FFFF00"/>
                </a:solidFill>
              </a:rPr>
              <a:t>Niyâbet</a:t>
            </a:r>
            <a:r>
              <a:rPr lang="tr-TR" sz="2800" dirty="0" smtClean="0">
                <a:solidFill>
                  <a:srgbClr val="FFFF00"/>
                </a:solidFill>
              </a:rPr>
              <a:t>-i Saltanat</a:t>
            </a:r>
            <a:r>
              <a:rPr lang="tr-TR" sz="2800" dirty="0"/>
              <a:t>, </a:t>
            </a:r>
            <a:r>
              <a:rPr lang="tr-TR" sz="2800" dirty="0">
                <a:solidFill>
                  <a:schemeClr val="bg1"/>
                </a:solidFill>
              </a:rPr>
              <a:t>ilk defa Türkiye Selçuklularında görülmüştür. </a:t>
            </a:r>
            <a:r>
              <a:rPr lang="tr-TR" sz="2800" dirty="0" smtClean="0">
                <a:solidFill>
                  <a:schemeClr val="bg1"/>
                </a:solidFill>
              </a:rPr>
              <a:t>Başkentte hükümdara </a:t>
            </a:r>
            <a:r>
              <a:rPr lang="tr-TR" sz="2800" dirty="0">
                <a:solidFill>
                  <a:schemeClr val="bg1"/>
                </a:solidFill>
              </a:rPr>
              <a:t>vekâlet eden </a:t>
            </a:r>
            <a:r>
              <a:rPr lang="tr-TR" sz="2800" dirty="0" err="1">
                <a:solidFill>
                  <a:schemeClr val="bg1"/>
                </a:solidFill>
              </a:rPr>
              <a:t>nâipler</a:t>
            </a:r>
            <a:r>
              <a:rPr lang="tr-TR" sz="2800" dirty="0">
                <a:solidFill>
                  <a:schemeClr val="bg1"/>
                </a:solidFill>
              </a:rPr>
              <a:t>, hükümdarın devlet </a:t>
            </a:r>
            <a:r>
              <a:rPr lang="tr-TR" sz="2800" dirty="0" smtClean="0">
                <a:solidFill>
                  <a:schemeClr val="bg1"/>
                </a:solidFill>
              </a:rPr>
              <a:t>merkezinde bulunmadığı </a:t>
            </a:r>
            <a:r>
              <a:rPr lang="tr-TR" sz="2800" dirty="0">
                <a:solidFill>
                  <a:schemeClr val="bg1"/>
                </a:solidFill>
              </a:rPr>
              <a:t>zamanlarda devlet işlerini yürütmüştür. Büyük </a:t>
            </a:r>
            <a:r>
              <a:rPr lang="tr-TR" sz="2800" dirty="0" smtClean="0">
                <a:solidFill>
                  <a:schemeClr val="bg1"/>
                </a:solidFill>
              </a:rPr>
              <a:t>Selçuklu Devleti’nin </a:t>
            </a:r>
            <a:r>
              <a:rPr lang="tr-TR" sz="2800" dirty="0">
                <a:solidFill>
                  <a:schemeClr val="bg1"/>
                </a:solidFill>
              </a:rPr>
              <a:t>geliştirdiği </a:t>
            </a:r>
            <a:r>
              <a:rPr lang="tr-TR" sz="2800" dirty="0" err="1">
                <a:solidFill>
                  <a:srgbClr val="FFFF00"/>
                </a:solidFill>
              </a:rPr>
              <a:t>ikta</a:t>
            </a:r>
            <a:r>
              <a:rPr lang="tr-TR" sz="2800" dirty="0">
                <a:solidFill>
                  <a:srgbClr val="FFFF00"/>
                </a:solidFill>
              </a:rPr>
              <a:t> sistemi</a:t>
            </a:r>
            <a:r>
              <a:rPr lang="tr-TR" sz="2800" dirty="0">
                <a:solidFill>
                  <a:schemeClr val="bg1"/>
                </a:solidFill>
              </a:rPr>
              <a:t>, taşra teşkilatında </a:t>
            </a:r>
            <a:r>
              <a:rPr lang="tr-TR" sz="2800" dirty="0" smtClean="0">
                <a:solidFill>
                  <a:schemeClr val="bg1"/>
                </a:solidFill>
              </a:rPr>
              <a:t>Türkiye Selçukluları </a:t>
            </a:r>
            <a:r>
              <a:rPr lang="tr-TR" sz="2800" dirty="0">
                <a:solidFill>
                  <a:schemeClr val="bg1"/>
                </a:solidFill>
              </a:rPr>
              <a:t>tarafından da uygulanmıştır.</a:t>
            </a:r>
          </a:p>
        </p:txBody>
      </p:sp>
    </p:spTree>
    <p:extLst>
      <p:ext uri="{BB962C8B-B14F-4D97-AF65-F5344CB8AC3E}">
        <p14:creationId xmlns:p14="http://schemas.microsoft.com/office/powerpoint/2010/main" val="4054272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9398" y="476518"/>
            <a:ext cx="11191740" cy="5543282"/>
          </a:xfrm>
          <a:solidFill>
            <a:srgbClr val="002060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800" dirty="0">
                <a:solidFill>
                  <a:schemeClr val="bg1"/>
                </a:solidFill>
              </a:rPr>
              <a:t>Türkiye </a:t>
            </a:r>
            <a:r>
              <a:rPr lang="tr-TR" sz="2800" dirty="0" smtClean="0">
                <a:solidFill>
                  <a:schemeClr val="bg1"/>
                </a:solidFill>
              </a:rPr>
              <a:t>Selçuklularında arazi </a:t>
            </a:r>
            <a:r>
              <a:rPr lang="tr-TR" sz="2800" dirty="0">
                <a:solidFill>
                  <a:schemeClr val="bg1"/>
                </a:solidFill>
              </a:rPr>
              <a:t>işlerinden sorumlu olan ve bunlarla ilgili işleri </a:t>
            </a:r>
            <a:r>
              <a:rPr lang="tr-TR" sz="2800" dirty="0" smtClean="0">
                <a:solidFill>
                  <a:schemeClr val="bg1"/>
                </a:solidFill>
              </a:rPr>
              <a:t>düzenleyen menşur </a:t>
            </a:r>
            <a:r>
              <a:rPr lang="tr-TR" sz="2800" dirty="0">
                <a:solidFill>
                  <a:schemeClr val="bg1"/>
                </a:solidFill>
              </a:rPr>
              <a:t>ve beratları hazırlayan görevliye de </a:t>
            </a:r>
            <a:r>
              <a:rPr lang="tr-TR" sz="2800" dirty="0">
                <a:solidFill>
                  <a:srgbClr val="FFFF00"/>
                </a:solidFill>
              </a:rPr>
              <a:t>pervane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smtClean="0">
                <a:solidFill>
                  <a:schemeClr val="bg1"/>
                </a:solidFill>
              </a:rPr>
              <a:t>denmiştir. </a:t>
            </a:r>
            <a:r>
              <a:rPr lang="tr-TR" sz="2800" dirty="0" smtClean="0">
                <a:solidFill>
                  <a:srgbClr val="FFFF00"/>
                </a:solidFill>
              </a:rPr>
              <a:t>Pervane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>
                <a:solidFill>
                  <a:schemeClr val="bg1"/>
                </a:solidFill>
              </a:rPr>
              <a:t>üst düzey bir memuriyet olmamasına rağmen </a:t>
            </a:r>
            <a:r>
              <a:rPr lang="tr-TR" sz="2800" dirty="0" smtClean="0">
                <a:solidFill>
                  <a:srgbClr val="FFFF00"/>
                </a:solidFill>
              </a:rPr>
              <a:t>Divân-ı </a:t>
            </a:r>
            <a:r>
              <a:rPr lang="tr-TR" sz="2800" dirty="0" err="1" smtClean="0">
                <a:solidFill>
                  <a:srgbClr val="FFFF00"/>
                </a:solidFill>
              </a:rPr>
              <a:t>Alâ</a:t>
            </a:r>
            <a:r>
              <a:rPr lang="tr-TR" sz="2800" dirty="0" err="1" smtClean="0">
                <a:solidFill>
                  <a:schemeClr val="bg1"/>
                </a:solidFill>
              </a:rPr>
              <a:t>’nın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>
                <a:solidFill>
                  <a:schemeClr val="bg1"/>
                </a:solidFill>
              </a:rPr>
              <a:t>üyelerinden kabul edilmiştir.</a:t>
            </a:r>
          </a:p>
        </p:txBody>
      </p:sp>
    </p:spTree>
    <p:extLst>
      <p:ext uri="{BB962C8B-B14F-4D97-AF65-F5344CB8AC3E}">
        <p14:creationId xmlns:p14="http://schemas.microsoft.com/office/powerpoint/2010/main" val="2724394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4429" t="20906" r="17764" b="5678"/>
          <a:stretch/>
        </p:blipFill>
        <p:spPr>
          <a:xfrm>
            <a:off x="1493949" y="450760"/>
            <a:ext cx="8693240" cy="620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67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ww.tariheglencesi.com</a:t>
            </a:r>
            <a:endParaRPr lang="tr-TR">
              <a:solidFill>
                <a:srgbClr val="FFFFFF"/>
              </a:solidFill>
            </a:endParaRP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65523316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5250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ww.tariheglencesi.com</a:t>
            </a:r>
            <a:endParaRPr lang="tr-TR">
              <a:solidFill>
                <a:srgbClr val="FFFFFF"/>
              </a:solidFill>
            </a:endParaRP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52307092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071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7882" y="450761"/>
            <a:ext cx="11294772" cy="5569039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800" dirty="0" smtClean="0">
                <a:solidFill>
                  <a:schemeClr val="bg1"/>
                </a:solidFill>
              </a:rPr>
              <a:t>    Türkiye </a:t>
            </a:r>
            <a:r>
              <a:rPr lang="tr-TR" sz="2800" dirty="0">
                <a:solidFill>
                  <a:schemeClr val="bg1"/>
                </a:solidFill>
              </a:rPr>
              <a:t>Selçuklu ordusunun başkumandanı </a:t>
            </a:r>
            <a:r>
              <a:rPr lang="tr-TR" sz="2800" dirty="0">
                <a:solidFill>
                  <a:srgbClr val="FFFF00"/>
                </a:solidFill>
              </a:rPr>
              <a:t>Beylerbeyi </a:t>
            </a:r>
            <a:r>
              <a:rPr lang="tr-TR" sz="2800" dirty="0" smtClean="0">
                <a:solidFill>
                  <a:srgbClr val="FFFF00"/>
                </a:solidFill>
              </a:rPr>
              <a:t>veya </a:t>
            </a:r>
            <a:r>
              <a:rPr lang="tr-TR" sz="2800" dirty="0" err="1" smtClean="0">
                <a:solidFill>
                  <a:srgbClr val="FFFF00"/>
                </a:solidFill>
              </a:rPr>
              <a:t>Emirül-Ümerâ</a:t>
            </a:r>
            <a:r>
              <a:rPr lang="tr-TR" sz="2800" dirty="0" smtClean="0">
                <a:solidFill>
                  <a:srgbClr val="FFFF00"/>
                </a:solidFill>
              </a:rPr>
              <a:t> </a:t>
            </a:r>
            <a:r>
              <a:rPr lang="tr-TR" sz="2800" dirty="0">
                <a:solidFill>
                  <a:schemeClr val="bg1"/>
                </a:solidFill>
              </a:rPr>
              <a:t>unvanı taşırdı. Ordu kumandanlarına </a:t>
            </a:r>
            <a:r>
              <a:rPr lang="tr-TR" sz="2800" dirty="0" smtClean="0">
                <a:solidFill>
                  <a:srgbClr val="FFFF00"/>
                </a:solidFill>
              </a:rPr>
              <a:t>subaşı, </a:t>
            </a:r>
            <a:r>
              <a:rPr lang="tr-TR" sz="2800" dirty="0" err="1" smtClean="0">
                <a:solidFill>
                  <a:srgbClr val="FFFF00"/>
                </a:solidFill>
              </a:rPr>
              <a:t>sipehsâlar</a:t>
            </a:r>
            <a:r>
              <a:rPr lang="tr-TR" sz="2800" dirty="0">
                <a:solidFill>
                  <a:srgbClr val="FFFF00"/>
                </a:solidFill>
              </a:rPr>
              <a:t>, </a:t>
            </a:r>
            <a:r>
              <a:rPr lang="tr-TR" sz="2800" dirty="0" err="1">
                <a:solidFill>
                  <a:srgbClr val="FFFF00"/>
                </a:solidFill>
              </a:rPr>
              <a:t>serleşker</a:t>
            </a:r>
            <a:r>
              <a:rPr lang="tr-TR" sz="2800" dirty="0">
                <a:solidFill>
                  <a:srgbClr val="FFFF00"/>
                </a:solidFill>
              </a:rPr>
              <a:t> </a:t>
            </a:r>
            <a:r>
              <a:rPr lang="tr-TR" sz="2800" dirty="0">
                <a:solidFill>
                  <a:schemeClr val="bg1"/>
                </a:solidFill>
              </a:rPr>
              <a:t>denirdi. Bunlar aynı zamanda </a:t>
            </a:r>
            <a:r>
              <a:rPr lang="tr-TR" sz="2800" dirty="0" smtClean="0">
                <a:solidFill>
                  <a:schemeClr val="bg1"/>
                </a:solidFill>
              </a:rPr>
              <a:t>bulundukları mıntıkaların </a:t>
            </a:r>
            <a:r>
              <a:rPr lang="tr-TR" sz="2800" dirty="0">
                <a:solidFill>
                  <a:schemeClr val="bg1"/>
                </a:solidFill>
              </a:rPr>
              <a:t>emniyet ve asayişini sağlamakla da </a:t>
            </a:r>
            <a:r>
              <a:rPr lang="tr-TR" sz="2800" dirty="0" smtClean="0">
                <a:solidFill>
                  <a:schemeClr val="bg1"/>
                </a:solidFill>
              </a:rPr>
              <a:t>meşgul olurdu</a:t>
            </a:r>
            <a:r>
              <a:rPr lang="tr-TR" sz="2800" dirty="0">
                <a:solidFill>
                  <a:schemeClr val="bg1"/>
                </a:solidFill>
              </a:rPr>
              <a:t>. Türkmen kuvvetlerinin başında ise beyler </a:t>
            </a:r>
            <a:r>
              <a:rPr lang="tr-TR" sz="2800" dirty="0" smtClean="0">
                <a:solidFill>
                  <a:schemeClr val="bg1"/>
                </a:solidFill>
              </a:rPr>
              <a:t>bulunurdu. Selçuklularda </a:t>
            </a:r>
            <a:r>
              <a:rPr lang="tr-TR" sz="2800" dirty="0">
                <a:solidFill>
                  <a:schemeClr val="bg1"/>
                </a:solidFill>
              </a:rPr>
              <a:t>donanma kumandanlarına </a:t>
            </a:r>
            <a:r>
              <a:rPr lang="tr-TR" sz="2800" dirty="0" err="1">
                <a:solidFill>
                  <a:srgbClr val="FFFF00"/>
                </a:solidFill>
              </a:rPr>
              <a:t>Reis’ül</a:t>
            </a:r>
            <a:r>
              <a:rPr lang="tr-TR" sz="2800" dirty="0">
                <a:solidFill>
                  <a:srgbClr val="FFFF00"/>
                </a:solidFill>
              </a:rPr>
              <a:t>-Bahr </a:t>
            </a:r>
            <a:r>
              <a:rPr lang="tr-TR" sz="2800" dirty="0" smtClean="0">
                <a:solidFill>
                  <a:schemeClr val="bg1"/>
                </a:solidFill>
              </a:rPr>
              <a:t>veya sahillerin </a:t>
            </a:r>
            <a:r>
              <a:rPr lang="tr-TR" sz="2800" dirty="0">
                <a:solidFill>
                  <a:schemeClr val="bg1"/>
                </a:solidFill>
              </a:rPr>
              <a:t>kumandanı anlamında </a:t>
            </a:r>
            <a:r>
              <a:rPr lang="tr-TR" sz="2800" dirty="0" err="1">
                <a:solidFill>
                  <a:srgbClr val="FFFF00"/>
                </a:solidFill>
              </a:rPr>
              <a:t>Meliküs-Sevâhil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smtClean="0">
                <a:solidFill>
                  <a:schemeClr val="bg1"/>
                </a:solidFill>
              </a:rPr>
              <a:t>denirdi. Donanma </a:t>
            </a:r>
            <a:r>
              <a:rPr lang="tr-TR" sz="2800" dirty="0">
                <a:solidFill>
                  <a:schemeClr val="bg1"/>
                </a:solidFill>
              </a:rPr>
              <a:t>kumandanlarına ayrıca </a:t>
            </a:r>
            <a:r>
              <a:rPr lang="tr-TR" sz="2800" dirty="0" err="1">
                <a:solidFill>
                  <a:srgbClr val="FFFF00"/>
                </a:solidFill>
              </a:rPr>
              <a:t>Emîr</a:t>
            </a:r>
            <a:r>
              <a:rPr lang="tr-TR" sz="2800" dirty="0">
                <a:solidFill>
                  <a:srgbClr val="FFFF00"/>
                </a:solidFill>
              </a:rPr>
              <a:t>-i </a:t>
            </a:r>
            <a:r>
              <a:rPr lang="tr-TR" sz="2800" dirty="0" err="1">
                <a:solidFill>
                  <a:srgbClr val="FFFF00"/>
                </a:solidFill>
              </a:rPr>
              <a:t>Sevâhil</a:t>
            </a:r>
            <a:r>
              <a:rPr lang="tr-TR" sz="2800" dirty="0">
                <a:solidFill>
                  <a:srgbClr val="FFFF00"/>
                </a:solidFill>
              </a:rPr>
              <a:t> </a:t>
            </a:r>
            <a:r>
              <a:rPr lang="tr-TR" sz="2800" dirty="0">
                <a:solidFill>
                  <a:schemeClr val="bg1"/>
                </a:solidFill>
              </a:rPr>
              <a:t>de denilmiştir</a:t>
            </a:r>
          </a:p>
        </p:txBody>
      </p:sp>
    </p:spTree>
    <p:extLst>
      <p:ext uri="{BB962C8B-B14F-4D97-AF65-F5344CB8AC3E}">
        <p14:creationId xmlns:p14="http://schemas.microsoft.com/office/powerpoint/2010/main" val="1433464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ww.tariheglencesi.com</a:t>
            </a:r>
            <a:endParaRPr lang="tr-TR">
              <a:solidFill>
                <a:srgbClr val="FFFFFF"/>
              </a:solidFill>
            </a:endParaRP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283846014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725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7882" y="450761"/>
            <a:ext cx="11256135" cy="5569039"/>
          </a:xfrm>
          <a:solidFill>
            <a:srgbClr val="002060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400" dirty="0" smtClean="0">
                <a:solidFill>
                  <a:schemeClr val="bg1"/>
                </a:solidFill>
              </a:rPr>
              <a:t>  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smtClean="0">
                <a:solidFill>
                  <a:schemeClr val="bg1"/>
                </a:solidFill>
              </a:rPr>
              <a:t>  </a:t>
            </a:r>
            <a:r>
              <a:rPr lang="tr-TR" sz="2400" dirty="0" smtClean="0">
                <a:solidFill>
                  <a:srgbClr val="FFFF00"/>
                </a:solidFill>
              </a:rPr>
              <a:t>Süryani</a:t>
            </a:r>
            <a:r>
              <a:rPr lang="tr-TR" sz="2400" dirty="0">
                <a:solidFill>
                  <a:srgbClr val="FFFF00"/>
                </a:solidFill>
              </a:rPr>
              <a:t>, Ermeni ve </a:t>
            </a:r>
            <a:r>
              <a:rPr lang="tr-TR" sz="2400" dirty="0" smtClean="0">
                <a:solidFill>
                  <a:srgbClr val="FFFF00"/>
                </a:solidFill>
              </a:rPr>
              <a:t>Rumlar</a:t>
            </a:r>
            <a:r>
              <a:rPr lang="tr-TR" sz="2400" dirty="0" smtClean="0">
                <a:solidFill>
                  <a:schemeClr val="bg1"/>
                </a:solidFill>
              </a:rPr>
              <a:t>; Bizans </a:t>
            </a:r>
            <a:r>
              <a:rPr lang="tr-TR" sz="2400" dirty="0">
                <a:solidFill>
                  <a:schemeClr val="bg1"/>
                </a:solidFill>
              </a:rPr>
              <a:t>idaresine karşı Selçukluları tercih etmiştir. Türkiye </a:t>
            </a:r>
            <a:r>
              <a:rPr lang="tr-TR" sz="2400" dirty="0" smtClean="0">
                <a:solidFill>
                  <a:schemeClr val="bg1"/>
                </a:solidFill>
              </a:rPr>
              <a:t>Selçukluları, Anadolu'da </a:t>
            </a:r>
            <a:r>
              <a:rPr lang="tr-TR" sz="2400" dirty="0">
                <a:solidFill>
                  <a:schemeClr val="bg1"/>
                </a:solidFill>
              </a:rPr>
              <a:t>yaşayan gayrimüslimlere, Müslüman halka </a:t>
            </a:r>
            <a:r>
              <a:rPr lang="tr-TR" sz="2400" dirty="0" smtClean="0">
                <a:solidFill>
                  <a:schemeClr val="bg1"/>
                </a:solidFill>
              </a:rPr>
              <a:t>bir zarar </a:t>
            </a:r>
            <a:r>
              <a:rPr lang="tr-TR" sz="2400" dirty="0">
                <a:solidFill>
                  <a:schemeClr val="bg1"/>
                </a:solidFill>
              </a:rPr>
              <a:t>vermedikleri sürece müsamaha ile davranmışlardır. </a:t>
            </a:r>
            <a:r>
              <a:rPr lang="tr-TR" sz="2400" dirty="0" smtClean="0">
                <a:solidFill>
                  <a:schemeClr val="bg1"/>
                </a:solidFill>
              </a:rPr>
              <a:t>Bizans’ın baskısından </a:t>
            </a:r>
            <a:r>
              <a:rPr lang="tr-TR" sz="2400" dirty="0">
                <a:solidFill>
                  <a:schemeClr val="bg1"/>
                </a:solidFill>
              </a:rPr>
              <a:t>bıkan Hristiyanlar artık Türklerin hâkimiyeti </a:t>
            </a:r>
            <a:r>
              <a:rPr lang="tr-TR" sz="2400" dirty="0" smtClean="0">
                <a:solidFill>
                  <a:schemeClr val="bg1"/>
                </a:solidFill>
              </a:rPr>
              <a:t>altında yaşamaktan </a:t>
            </a:r>
            <a:r>
              <a:rPr lang="tr-TR" sz="2400" dirty="0">
                <a:solidFill>
                  <a:schemeClr val="bg1"/>
                </a:solidFill>
              </a:rPr>
              <a:t>memnun olmuştur. </a:t>
            </a:r>
            <a:r>
              <a:rPr lang="tr-TR" sz="2400" dirty="0">
                <a:solidFill>
                  <a:srgbClr val="FFFF00"/>
                </a:solidFill>
              </a:rPr>
              <a:t>Selçukluların Anadolu’da </a:t>
            </a:r>
            <a:r>
              <a:rPr lang="tr-TR" sz="2400" dirty="0" smtClean="0">
                <a:solidFill>
                  <a:srgbClr val="FFFF00"/>
                </a:solidFill>
              </a:rPr>
              <a:t>sağladığı huzur </a:t>
            </a:r>
            <a:r>
              <a:rPr lang="tr-TR" sz="2400" dirty="0">
                <a:solidFill>
                  <a:srgbClr val="FFFF00"/>
                </a:solidFill>
              </a:rPr>
              <a:t>ortamı, bölgedeki farklı din ve kavimlerin uyum </a:t>
            </a:r>
            <a:r>
              <a:rPr lang="tr-TR" sz="2400" dirty="0" smtClean="0">
                <a:solidFill>
                  <a:srgbClr val="FFFF00"/>
                </a:solidFill>
              </a:rPr>
              <a:t>içinde yaşamalarını </a:t>
            </a:r>
            <a:r>
              <a:rPr lang="tr-TR" sz="2400" dirty="0">
                <a:solidFill>
                  <a:srgbClr val="FFFF00"/>
                </a:solidFill>
              </a:rPr>
              <a:t>ve ortak bir kültürün ortaya çıkmasını sağlamıştır.</a:t>
            </a:r>
          </a:p>
        </p:txBody>
      </p:sp>
    </p:spTree>
    <p:extLst>
      <p:ext uri="{BB962C8B-B14F-4D97-AF65-F5344CB8AC3E}">
        <p14:creationId xmlns:p14="http://schemas.microsoft.com/office/powerpoint/2010/main" val="394622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0761" y="708338"/>
            <a:ext cx="11281893" cy="2987899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</a:rPr>
              <a:t>Türkiye Selçukluları zamanında Anadolu’da gelişen Türk </a:t>
            </a:r>
            <a:r>
              <a:rPr lang="tr-TR" sz="2400" dirty="0" smtClean="0">
                <a:solidFill>
                  <a:schemeClr val="bg1"/>
                </a:solidFill>
              </a:rPr>
              <a:t>İslam medeniyeti </a:t>
            </a:r>
            <a:r>
              <a:rPr lang="tr-TR" sz="2400" dirty="0">
                <a:solidFill>
                  <a:schemeClr val="bg1"/>
                </a:solidFill>
              </a:rPr>
              <a:t>doğudan gelen bilim ve sanat adamlarıyla da </a:t>
            </a:r>
            <a:r>
              <a:rPr lang="tr-TR" sz="2400" dirty="0" smtClean="0">
                <a:solidFill>
                  <a:schemeClr val="bg1"/>
                </a:solidFill>
              </a:rPr>
              <a:t>kuvvetlenmiştir. Doğudan </a:t>
            </a:r>
            <a:r>
              <a:rPr lang="tr-TR" sz="2400" dirty="0">
                <a:solidFill>
                  <a:schemeClr val="bg1"/>
                </a:solidFill>
              </a:rPr>
              <a:t>gelen âlim ve sanatkârlar, özellikle </a:t>
            </a:r>
            <a:r>
              <a:rPr lang="tr-TR" sz="2400" dirty="0" smtClean="0">
                <a:solidFill>
                  <a:schemeClr val="bg1"/>
                </a:solidFill>
              </a:rPr>
              <a:t>Anadolu’da büyük </a:t>
            </a:r>
            <a:r>
              <a:rPr lang="tr-TR" sz="2400" dirty="0">
                <a:solidFill>
                  <a:srgbClr val="FFFF00"/>
                </a:solidFill>
              </a:rPr>
              <a:t>mutasavvıf ve düşünürler </a:t>
            </a:r>
            <a:r>
              <a:rPr lang="tr-TR" sz="2400" dirty="0">
                <a:solidFill>
                  <a:schemeClr val="bg1"/>
                </a:solidFill>
              </a:rPr>
              <a:t>yetişmesini sağlamıştır.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12848" t="58407" r="39343" b="18530"/>
          <a:stretch/>
        </p:blipFill>
        <p:spPr>
          <a:xfrm>
            <a:off x="914399" y="3979572"/>
            <a:ext cx="8718483" cy="236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3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4" y="465607"/>
            <a:ext cx="11263311" cy="6332521"/>
          </a:xfrm>
        </p:spPr>
      </p:pic>
    </p:spTree>
    <p:extLst>
      <p:ext uri="{BB962C8B-B14F-4D97-AF65-F5344CB8AC3E}">
        <p14:creationId xmlns:p14="http://schemas.microsoft.com/office/powerpoint/2010/main" val="51400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 bwMode="gray">
          <a:xfrm>
            <a:off x="489397" y="304801"/>
            <a:ext cx="11178862" cy="67399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000" b="1" smtClean="0">
                <a:solidFill>
                  <a:srgbClr val="FFFF00"/>
                </a:solidFill>
              </a:rPr>
              <a:t>1.4. ANADOLU’NUN TÜRKLEŞMESİ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89397" y="1236092"/>
            <a:ext cx="11178862" cy="470898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  <a:latin typeface="PTSans-Bold"/>
              </a:rPr>
              <a:t>Boylar Birliğinden Devlete</a:t>
            </a:r>
          </a:p>
          <a:p>
            <a:endParaRPr lang="tr-TR" sz="2400" b="1" dirty="0">
              <a:solidFill>
                <a:schemeClr val="bg1"/>
              </a:solidFill>
              <a:latin typeface="PTSans-Bold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  <a:latin typeface="PTSans-Regular"/>
              </a:rPr>
              <a:t>Tarih sahnesine çıktıkları andan itibaren Türkler, devlet kurma idealine sahip olmuştur. Gerek Orta Asya’da gerekse göç edilen bölgelerde köklü devletler kurmaları bu ideallere sahip </a:t>
            </a:r>
            <a:r>
              <a:rPr lang="tr-TR" sz="2400" dirty="0" smtClean="0">
                <a:solidFill>
                  <a:schemeClr val="bg1"/>
                </a:solidFill>
                <a:latin typeface="PTSans-Regular"/>
              </a:rPr>
              <a:t>olduklarını kanıtlamaktadır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. Hun, Kök Türk, Uygur, Karahanlı, Gazneli, Selçuklu, Osmanlı ve Türkiye Cumhuriyeti Devleti birlikte düşünüldüğünde, tarihin hemen her döneminde bağımsız bir Türk devletinin olduğu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  <a:latin typeface="PTSans-Regular"/>
              </a:rPr>
              <a:t>görülmektedir.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8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450761" y="1056068"/>
            <a:ext cx="11243256" cy="45758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latin typeface="PTSans-Bold"/>
              </a:rPr>
              <a:t>Boylar Birliğinden </a:t>
            </a:r>
            <a:r>
              <a:rPr lang="tr-TR" b="1" dirty="0" smtClean="0">
                <a:solidFill>
                  <a:schemeClr val="bg1"/>
                </a:solidFill>
                <a:latin typeface="PTSans-Bold"/>
              </a:rPr>
              <a:t>Devlete</a:t>
            </a:r>
          </a:p>
          <a:p>
            <a:endParaRPr lang="tr-TR" b="1" dirty="0">
              <a:solidFill>
                <a:schemeClr val="bg1"/>
              </a:solidFill>
              <a:latin typeface="PTSans-Bold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  <a:latin typeface="PTSans-Regular"/>
              </a:rPr>
              <a:t>Tarih sahnesine çıktıkları andan itibaren Türkler, devlet </a:t>
            </a:r>
            <a:r>
              <a:rPr lang="tr-TR" sz="2400" dirty="0" smtClean="0">
                <a:solidFill>
                  <a:schemeClr val="bg1"/>
                </a:solidFill>
                <a:latin typeface="PTSans-Regular"/>
              </a:rPr>
              <a:t>kurma idealine 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sahip olmuştur. Gerek Orta Asya’da gerekse göç </a:t>
            </a:r>
            <a:r>
              <a:rPr lang="tr-TR" sz="2400" dirty="0" smtClean="0">
                <a:solidFill>
                  <a:schemeClr val="bg1"/>
                </a:solidFill>
                <a:latin typeface="PTSans-Regular"/>
              </a:rPr>
              <a:t>edilen bölgelerde 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köklü devletler kurmaları bu ideallere sahip olduklarını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  <a:latin typeface="PTSans-Regular"/>
              </a:rPr>
              <a:t>kanıtlamaktadır. Hun, Kök Türk, Uygur, Karahanlı, Gazneli, </a:t>
            </a:r>
            <a:r>
              <a:rPr lang="tr-TR" sz="2400" dirty="0" smtClean="0">
                <a:solidFill>
                  <a:schemeClr val="bg1"/>
                </a:solidFill>
                <a:latin typeface="PTSans-Regular"/>
              </a:rPr>
              <a:t>Selçuklu, Osmanlı 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ve Türkiye Cumhuriyeti Devleti birlikte </a:t>
            </a:r>
            <a:r>
              <a:rPr lang="tr-TR" sz="2400" dirty="0" smtClean="0">
                <a:solidFill>
                  <a:schemeClr val="bg1"/>
                </a:solidFill>
                <a:latin typeface="PTSans-Regular"/>
              </a:rPr>
              <a:t>düşünüldüğünde, tarihin 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hemen her döneminde bağımsız bir Türk devletinin olduğu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  <a:latin typeface="PTSans-Regular"/>
              </a:rPr>
              <a:t>görülmektedir.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31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ww.tariheglencesi.com</a:t>
            </a: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965915" y="1443841"/>
            <a:ext cx="10514885" cy="452431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tr-TR" b="1" dirty="0">
                <a:latin typeface="PTSans-Bold"/>
              </a:rPr>
              <a:t>Boylar Birliğinden </a:t>
            </a:r>
            <a:r>
              <a:rPr lang="tr-TR" b="1" dirty="0" smtClean="0">
                <a:latin typeface="PTSans-Bold"/>
              </a:rPr>
              <a:t>Devlete</a:t>
            </a:r>
          </a:p>
          <a:p>
            <a:endParaRPr lang="tr-TR" b="1" dirty="0">
              <a:latin typeface="PTSans-Bold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latin typeface="PTSans-Regular"/>
              </a:rPr>
              <a:t>Tarih sahnesine çıktıkları andan itibaren Türkler, devlet </a:t>
            </a:r>
            <a:r>
              <a:rPr lang="tr-TR" sz="2400" dirty="0" smtClean="0">
                <a:latin typeface="PTSans-Regular"/>
              </a:rPr>
              <a:t>kurma idealine </a:t>
            </a:r>
            <a:r>
              <a:rPr lang="tr-TR" sz="2400" dirty="0">
                <a:latin typeface="PTSans-Regular"/>
              </a:rPr>
              <a:t>sahip olmuştur. Gerek Orta Asya’da gerekse göç </a:t>
            </a:r>
            <a:r>
              <a:rPr lang="tr-TR" sz="2400" dirty="0" smtClean="0">
                <a:latin typeface="PTSans-Regular"/>
              </a:rPr>
              <a:t>edilen bölgelerde </a:t>
            </a:r>
            <a:r>
              <a:rPr lang="tr-TR" sz="2400" dirty="0">
                <a:latin typeface="PTSans-Regular"/>
              </a:rPr>
              <a:t>köklü devletler kurmaları bu ideallere sahip olduklarını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PTSans-Regular"/>
              </a:rPr>
              <a:t>kanıtlamaktadır. Hun, Kök Türk, Uygur, Karahanlı, Gazneli, </a:t>
            </a:r>
            <a:r>
              <a:rPr lang="tr-TR" sz="2400" dirty="0" smtClean="0">
                <a:latin typeface="PTSans-Regular"/>
              </a:rPr>
              <a:t>Selçuklu, Osmanlı </a:t>
            </a:r>
            <a:r>
              <a:rPr lang="tr-TR" sz="2400" dirty="0">
                <a:latin typeface="PTSans-Regular"/>
              </a:rPr>
              <a:t>ve Türkiye Cumhuriyeti Devleti birlikte </a:t>
            </a:r>
            <a:r>
              <a:rPr lang="tr-TR" sz="2400" dirty="0" smtClean="0">
                <a:latin typeface="PTSans-Regular"/>
              </a:rPr>
              <a:t>düşünüldüğünde, tarihin </a:t>
            </a:r>
            <a:r>
              <a:rPr lang="tr-TR" sz="2400" dirty="0">
                <a:latin typeface="PTSans-Regular"/>
              </a:rPr>
              <a:t>hemen her döneminde bağımsız bir Türk devletinin olduğu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PTSans-Regular"/>
              </a:rPr>
              <a:t>görülmektedir.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79137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7990" t="40625" r="13904" b="34903"/>
          <a:stretch/>
        </p:blipFill>
        <p:spPr>
          <a:xfrm>
            <a:off x="566670" y="141283"/>
            <a:ext cx="6885904" cy="179016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44424" t="33935" r="19843" b="22227"/>
          <a:stretch/>
        </p:blipFill>
        <p:spPr>
          <a:xfrm>
            <a:off x="7452574" y="2359367"/>
            <a:ext cx="4649274" cy="320684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566670" y="2359367"/>
            <a:ext cx="6885904" cy="378565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>
                <a:solidFill>
                  <a:schemeClr val="bg1"/>
                </a:solidFill>
                <a:latin typeface="PTSans-Regular"/>
              </a:rPr>
              <a:t>Türkler, Orta Asya’daki ilk dönemlerinden itibaren boylar </a:t>
            </a:r>
            <a:r>
              <a:rPr lang="tr-TR" sz="2000" dirty="0" smtClean="0">
                <a:solidFill>
                  <a:schemeClr val="bg1"/>
                </a:solidFill>
                <a:latin typeface="PTSans-Regular"/>
              </a:rPr>
              <a:t>birliği şeklinde teşkilatlanmıştır. Bu </a:t>
            </a:r>
            <a:r>
              <a:rPr lang="tr-TR" sz="2000" dirty="0">
                <a:solidFill>
                  <a:schemeClr val="bg1"/>
                </a:solidFill>
                <a:latin typeface="PTSans-Regular"/>
              </a:rPr>
              <a:t>teşkilatlanmada, Türk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solidFill>
                  <a:schemeClr val="bg1"/>
                </a:solidFill>
                <a:latin typeface="PTSans-Regular"/>
              </a:rPr>
              <a:t>toplumunun en küçük yapısını </a:t>
            </a:r>
            <a:r>
              <a:rPr lang="tr-TR" sz="2000" dirty="0" err="1">
                <a:solidFill>
                  <a:srgbClr val="FFFF00"/>
                </a:solidFill>
                <a:latin typeface="PTSans-Regular"/>
              </a:rPr>
              <a:t>oguş</a:t>
            </a:r>
            <a:r>
              <a:rPr lang="tr-TR" sz="2000" dirty="0">
                <a:solidFill>
                  <a:schemeClr val="bg1"/>
                </a:solidFill>
                <a:latin typeface="PTSans-Regular"/>
              </a:rPr>
              <a:t> denilen </a:t>
            </a:r>
            <a:r>
              <a:rPr lang="tr-TR" sz="2000" dirty="0">
                <a:solidFill>
                  <a:srgbClr val="FFFF00"/>
                </a:solidFill>
                <a:latin typeface="PTSans-Regular"/>
              </a:rPr>
              <a:t>aile </a:t>
            </a:r>
            <a:r>
              <a:rPr lang="tr-TR" sz="2000" dirty="0" smtClean="0">
                <a:solidFill>
                  <a:schemeClr val="bg1"/>
                </a:solidFill>
                <a:latin typeface="PTSans-Regular"/>
              </a:rPr>
              <a:t>oluşturmuştur. </a:t>
            </a:r>
            <a:r>
              <a:rPr lang="tr-TR" sz="2000" dirty="0" err="1" smtClean="0">
                <a:solidFill>
                  <a:schemeClr val="bg1"/>
                </a:solidFill>
                <a:latin typeface="PTSans-Regular"/>
              </a:rPr>
              <a:t>Oguşların</a:t>
            </a:r>
            <a:r>
              <a:rPr lang="tr-TR" sz="2000" dirty="0" smtClean="0">
                <a:solidFill>
                  <a:schemeClr val="bg1"/>
                </a:solidFill>
                <a:latin typeface="PTSans-Regular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PTSans-Regular"/>
              </a:rPr>
              <a:t>birleşmesiyle </a:t>
            </a:r>
            <a:r>
              <a:rPr lang="tr-TR" sz="2000" dirty="0" err="1">
                <a:solidFill>
                  <a:srgbClr val="FFFF00"/>
                </a:solidFill>
                <a:latin typeface="PTSans-Regular"/>
              </a:rPr>
              <a:t>urug</a:t>
            </a:r>
            <a:r>
              <a:rPr lang="tr-TR" sz="2000" dirty="0">
                <a:solidFill>
                  <a:schemeClr val="bg1"/>
                </a:solidFill>
                <a:latin typeface="PTSans-Regular"/>
              </a:rPr>
              <a:t> yani </a:t>
            </a:r>
            <a:r>
              <a:rPr lang="tr-TR" sz="2000" dirty="0">
                <a:solidFill>
                  <a:srgbClr val="FFFF00"/>
                </a:solidFill>
                <a:latin typeface="PTSans-Regular"/>
              </a:rPr>
              <a:t>sülale</a:t>
            </a:r>
            <a:r>
              <a:rPr lang="tr-TR" sz="2000" dirty="0">
                <a:solidFill>
                  <a:schemeClr val="bg1"/>
                </a:solidFill>
                <a:latin typeface="PTSans-Regular"/>
              </a:rPr>
              <a:t>, </a:t>
            </a:r>
            <a:r>
              <a:rPr lang="tr-TR" sz="2000" dirty="0" err="1">
                <a:solidFill>
                  <a:schemeClr val="bg1"/>
                </a:solidFill>
                <a:latin typeface="PTSans-Regular"/>
              </a:rPr>
              <a:t>urugların</a:t>
            </a:r>
            <a:r>
              <a:rPr lang="tr-TR" sz="2000" dirty="0">
                <a:solidFill>
                  <a:schemeClr val="bg1"/>
                </a:solidFill>
                <a:latin typeface="PTSans-Regular"/>
              </a:rPr>
              <a:t> </a:t>
            </a:r>
            <a:r>
              <a:rPr lang="tr-TR" sz="2000" dirty="0" smtClean="0">
                <a:solidFill>
                  <a:schemeClr val="bg1"/>
                </a:solidFill>
                <a:latin typeface="PTSans-Regular"/>
              </a:rPr>
              <a:t>birleşmesiyle de </a:t>
            </a:r>
            <a:r>
              <a:rPr lang="tr-TR" sz="2000" dirty="0">
                <a:solidFill>
                  <a:srgbClr val="FFFF00"/>
                </a:solidFill>
                <a:latin typeface="PTSans-Regular"/>
              </a:rPr>
              <a:t>boylar</a:t>
            </a:r>
            <a:r>
              <a:rPr lang="tr-TR" sz="2000" dirty="0">
                <a:solidFill>
                  <a:schemeClr val="bg1"/>
                </a:solidFill>
                <a:latin typeface="PTSans-Regular"/>
              </a:rPr>
              <a:t> meydana gelmiştir. Boyların bir araya gelmesiyle </a:t>
            </a:r>
            <a:r>
              <a:rPr lang="tr-TR" sz="2000" dirty="0" smtClean="0">
                <a:solidFill>
                  <a:schemeClr val="bg1"/>
                </a:solidFill>
                <a:latin typeface="PTSans-Regular"/>
              </a:rPr>
              <a:t>oluşan topluluğa </a:t>
            </a:r>
            <a:r>
              <a:rPr lang="tr-TR" sz="2000" dirty="0" err="1">
                <a:solidFill>
                  <a:srgbClr val="FFFF00"/>
                </a:solidFill>
                <a:latin typeface="PTSans-Regular"/>
              </a:rPr>
              <a:t>bodun</a:t>
            </a:r>
            <a:r>
              <a:rPr lang="tr-TR" sz="2000" dirty="0">
                <a:solidFill>
                  <a:schemeClr val="bg1"/>
                </a:solidFill>
                <a:latin typeface="PTSans-Regular"/>
              </a:rPr>
              <a:t> yani </a:t>
            </a:r>
            <a:r>
              <a:rPr lang="tr-TR" sz="2000" dirty="0">
                <a:solidFill>
                  <a:srgbClr val="FFFF00"/>
                </a:solidFill>
                <a:latin typeface="PTSans-Regular"/>
              </a:rPr>
              <a:t>millet</a:t>
            </a:r>
            <a:r>
              <a:rPr lang="tr-TR" sz="2000" dirty="0">
                <a:solidFill>
                  <a:schemeClr val="bg1"/>
                </a:solidFill>
                <a:latin typeface="PTSans-Regular"/>
              </a:rPr>
              <a:t>; milletin oluşturduğu en büyük siyasi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solidFill>
                  <a:schemeClr val="bg1"/>
                </a:solidFill>
                <a:latin typeface="PTSans-Regular"/>
              </a:rPr>
              <a:t>teşkilat olan devlete ise il veya el denilmiştir.</a:t>
            </a: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07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99244" y="165665"/>
            <a:ext cx="5859888" cy="618630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FFFF00"/>
                </a:solidFill>
                <a:latin typeface="PTSans-Regular"/>
              </a:rPr>
              <a:t>Boy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, eski Türk devletlerinin oluşumunda en dinamik yapıdır. </a:t>
            </a:r>
            <a:r>
              <a:rPr lang="tr-TR" sz="2400" dirty="0" smtClean="0">
                <a:solidFill>
                  <a:srgbClr val="FFFF00"/>
                </a:solidFill>
                <a:latin typeface="PTSans-Regular"/>
              </a:rPr>
              <a:t>Türk boylarının </a:t>
            </a:r>
            <a:r>
              <a:rPr lang="tr-TR" sz="2400" dirty="0">
                <a:solidFill>
                  <a:srgbClr val="FFFF00"/>
                </a:solidFill>
                <a:latin typeface="PTSans-Regular"/>
              </a:rPr>
              <a:t>sık sık birleşerek devlet hâline gelmesi, iç ve dış </a:t>
            </a:r>
            <a:r>
              <a:rPr lang="tr-TR" sz="2400" dirty="0" smtClean="0">
                <a:solidFill>
                  <a:srgbClr val="FFFF00"/>
                </a:solidFill>
                <a:latin typeface="PTSans-Regular"/>
              </a:rPr>
              <a:t>sebeplerle dağılması </a:t>
            </a:r>
            <a:r>
              <a:rPr lang="tr-TR" sz="2400" dirty="0">
                <a:solidFill>
                  <a:srgbClr val="FFFF00"/>
                </a:solidFill>
                <a:latin typeface="PTSans-Regular"/>
              </a:rPr>
              <a:t>ve tekrar tekrar yeni devletler oluşturması </a:t>
            </a:r>
            <a:r>
              <a:rPr lang="tr-TR" sz="2400" dirty="0" smtClean="0">
                <a:solidFill>
                  <a:srgbClr val="FFFF00"/>
                </a:solidFill>
                <a:latin typeface="PTSans-Regular"/>
              </a:rPr>
              <a:t>bu dinamik </a:t>
            </a:r>
            <a:r>
              <a:rPr lang="tr-TR" sz="2400" dirty="0">
                <a:solidFill>
                  <a:srgbClr val="FFFF00"/>
                </a:solidFill>
                <a:latin typeface="PTSans-Regular"/>
              </a:rPr>
              <a:t>yapıyı kanıtlar niteliktedir. 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Ailelerin ve sülalelerin </a:t>
            </a:r>
            <a:r>
              <a:rPr lang="tr-TR" sz="2400" dirty="0" smtClean="0">
                <a:solidFill>
                  <a:schemeClr val="bg1"/>
                </a:solidFill>
                <a:latin typeface="PTSans-Regular"/>
              </a:rPr>
              <a:t>reisleri tarafından 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seçilen beyin, törenin uygulanmasını sağlamak, adaleti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  <a:latin typeface="PTSans-Regular"/>
              </a:rPr>
              <a:t>gözetmek, ekonomik faaliyetleri yürütmek, dayanışmayı </a:t>
            </a:r>
            <a:r>
              <a:rPr lang="tr-TR" sz="2400" dirty="0" smtClean="0">
                <a:solidFill>
                  <a:schemeClr val="bg1"/>
                </a:solidFill>
                <a:latin typeface="PTSans-Regular"/>
              </a:rPr>
              <a:t>sürdürmek ve 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boyu korumak gibi sorumlulukları vardır</a:t>
            </a:r>
            <a:r>
              <a:rPr lang="tr-TR" sz="2400" dirty="0" smtClean="0">
                <a:solidFill>
                  <a:schemeClr val="bg1"/>
                </a:solidFill>
                <a:latin typeface="PTSans-Regular"/>
              </a:rPr>
              <a:t>.</a:t>
            </a:r>
            <a:endParaRPr lang="tr-TR" sz="2400" dirty="0">
              <a:solidFill>
                <a:schemeClr val="bg1"/>
              </a:solidFill>
              <a:latin typeface="PTSans-Regular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9972" t="23900" r="57358" b="22227"/>
          <a:stretch/>
        </p:blipFill>
        <p:spPr>
          <a:xfrm>
            <a:off x="7624293" y="165665"/>
            <a:ext cx="2884867" cy="618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73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76520" y="436328"/>
            <a:ext cx="5087153" cy="563231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  <a:latin typeface="PTSans-Regular"/>
              </a:rPr>
              <a:t>Orta Asya’daki devlet anlayışını Anadolu’da da devam ettiren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  <a:latin typeface="PTSans-Regular"/>
              </a:rPr>
              <a:t>Türkler, </a:t>
            </a:r>
            <a:r>
              <a:rPr lang="tr-TR" sz="2400" dirty="0">
                <a:solidFill>
                  <a:srgbClr val="FFFF00"/>
                </a:solidFill>
                <a:latin typeface="PTSans-Regular"/>
              </a:rPr>
              <a:t>Malazgirt Zaferi sonrasında ilk Türk beyliklerini kurmaya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FFFF00"/>
                </a:solidFill>
                <a:latin typeface="PTSans-Regular"/>
              </a:rPr>
              <a:t>başlamıştır.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 Türklerin boylar hâlinde </a:t>
            </a:r>
            <a:r>
              <a:rPr lang="tr-TR" sz="2400" dirty="0">
                <a:solidFill>
                  <a:srgbClr val="FFFF00"/>
                </a:solidFill>
                <a:latin typeface="PTSans-Regular"/>
              </a:rPr>
              <a:t>konar-göçer 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olarak yaşamlarını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  <a:latin typeface="PTSans-Regular"/>
              </a:rPr>
              <a:t>sürdürmeleri, merkezî devletlerin kuruluşunu yavaşlatmış ve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  <a:latin typeface="PTSans-Regular"/>
              </a:rPr>
              <a:t>bu devletlerde çeşitli sıkıntılar ortaya çıkartmıştır.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210" y="1781344"/>
            <a:ext cx="5716392" cy="428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5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47731" y="204301"/>
            <a:ext cx="7122016" cy="646330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dirty="0">
                <a:solidFill>
                  <a:srgbClr val="FFFF00"/>
                </a:solidFill>
                <a:latin typeface="PTSans-Bold"/>
              </a:rPr>
              <a:t>Türkiye Selçuklularında Teşkilat ve Sosyokültürel Yapı</a:t>
            </a:r>
          </a:p>
          <a:p>
            <a:pPr>
              <a:lnSpc>
                <a:spcPct val="150000"/>
              </a:lnSpc>
            </a:pPr>
            <a:endParaRPr lang="tr-TR" dirty="0" smtClean="0">
              <a:solidFill>
                <a:schemeClr val="bg1"/>
              </a:solidFill>
              <a:latin typeface="PTSans-Regular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  <a:latin typeface="PTSans-Regular"/>
              </a:rPr>
              <a:t>Türkiye 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Selçuklu Devleti, </a:t>
            </a:r>
            <a:r>
              <a:rPr lang="tr-TR" sz="2400" dirty="0">
                <a:solidFill>
                  <a:srgbClr val="FFFF00"/>
                </a:solidFill>
                <a:latin typeface="PTSans-Regular"/>
              </a:rPr>
              <a:t>kuruluş döneminde bir taraftan </a:t>
            </a:r>
            <a:r>
              <a:rPr lang="tr-TR" sz="2400" dirty="0" smtClean="0">
                <a:solidFill>
                  <a:srgbClr val="FFFF00"/>
                </a:solidFill>
                <a:latin typeface="PTSans-Regular"/>
              </a:rPr>
              <a:t>Bizans'ı ve </a:t>
            </a:r>
            <a:r>
              <a:rPr lang="tr-TR" sz="2400" dirty="0">
                <a:solidFill>
                  <a:srgbClr val="FFFF00"/>
                </a:solidFill>
                <a:latin typeface="PTSans-Regular"/>
              </a:rPr>
              <a:t>Haçlı saldırılarını bertaraf etmek diğer taraftan Türk </a:t>
            </a:r>
            <a:r>
              <a:rPr lang="tr-TR" sz="2400" dirty="0" smtClean="0">
                <a:solidFill>
                  <a:srgbClr val="FFFF00"/>
                </a:solidFill>
                <a:latin typeface="PTSans-Regular"/>
              </a:rPr>
              <a:t>beylikleri ve </a:t>
            </a:r>
            <a:r>
              <a:rPr lang="tr-TR" sz="2400" dirty="0">
                <a:solidFill>
                  <a:srgbClr val="FFFF00"/>
                </a:solidFill>
                <a:latin typeface="PTSans-Regular"/>
              </a:rPr>
              <a:t>Eyyubilerle 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mücadele etmek zorunda kalmıştır. Bu durum </a:t>
            </a:r>
            <a:r>
              <a:rPr lang="tr-TR" sz="2400" dirty="0" smtClean="0">
                <a:solidFill>
                  <a:schemeClr val="bg1"/>
                </a:solidFill>
                <a:latin typeface="PTSans-Regular"/>
              </a:rPr>
              <a:t>sosyal ve 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ekonomik alanda ilerlemeyi geciktirmiştir. </a:t>
            </a:r>
            <a:r>
              <a:rPr lang="tr-TR" sz="2400" dirty="0">
                <a:solidFill>
                  <a:srgbClr val="FFFF00"/>
                </a:solidFill>
                <a:latin typeface="PTSans-Regular"/>
              </a:rPr>
              <a:t>1176 </a:t>
            </a:r>
            <a:r>
              <a:rPr lang="tr-TR" sz="2400" dirty="0" smtClean="0">
                <a:solidFill>
                  <a:srgbClr val="FFFF00"/>
                </a:solidFill>
                <a:latin typeface="PTSans-Regular"/>
              </a:rPr>
              <a:t>Miryokefalon</a:t>
            </a:r>
            <a:r>
              <a:rPr lang="tr-TR" sz="2400" dirty="0">
                <a:solidFill>
                  <a:srgbClr val="FFFF00"/>
                </a:solidFill>
                <a:latin typeface="PTSans-Regular"/>
              </a:rPr>
              <a:t> </a:t>
            </a:r>
            <a:r>
              <a:rPr lang="tr-TR" sz="2400" dirty="0" smtClean="0">
                <a:solidFill>
                  <a:srgbClr val="FFFF00"/>
                </a:solidFill>
                <a:latin typeface="PTSans-Regular"/>
              </a:rPr>
              <a:t>Zaferi </a:t>
            </a:r>
            <a:r>
              <a:rPr lang="tr-TR" sz="2400" dirty="0">
                <a:solidFill>
                  <a:srgbClr val="FFFF00"/>
                </a:solidFill>
                <a:latin typeface="PTSans-Regular"/>
              </a:rPr>
              <a:t>ile Bizans’a ağır bir darbe vuran Türkiye Selçukluları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, </a:t>
            </a:r>
            <a:r>
              <a:rPr lang="tr-TR" sz="2400" dirty="0" err="1" smtClean="0">
                <a:solidFill>
                  <a:schemeClr val="bg1"/>
                </a:solidFill>
                <a:latin typeface="PTSans-Regular"/>
              </a:rPr>
              <a:t>Danişmentlileri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 </a:t>
            </a:r>
            <a:r>
              <a:rPr lang="tr-TR" sz="2400" dirty="0" smtClean="0">
                <a:solidFill>
                  <a:schemeClr val="bg1"/>
                </a:solidFill>
                <a:latin typeface="PTSans-Regular"/>
              </a:rPr>
              <a:t>de 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ortadan kaldırdıktan sonra siyasi, sosyal ve </a:t>
            </a:r>
            <a:r>
              <a:rPr lang="tr-TR" sz="2400" dirty="0" smtClean="0">
                <a:solidFill>
                  <a:schemeClr val="bg1"/>
                </a:solidFill>
                <a:latin typeface="PTSans-Regular"/>
              </a:rPr>
              <a:t>ekonomik teşkilatlanma </a:t>
            </a:r>
            <a:r>
              <a:rPr lang="tr-TR" sz="2400" dirty="0">
                <a:solidFill>
                  <a:schemeClr val="bg1"/>
                </a:solidFill>
                <a:latin typeface="PTSans-Regular"/>
              </a:rPr>
              <a:t>çalışmalarına ağırlık verebilmiştir.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63231" t="17561" r="13508" b="35960"/>
          <a:stretch/>
        </p:blipFill>
        <p:spPr>
          <a:xfrm>
            <a:off x="7817475" y="1056067"/>
            <a:ext cx="3400023" cy="381959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699677" y="5138670"/>
            <a:ext cx="1635617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II. </a:t>
            </a:r>
            <a:r>
              <a:rPr lang="tr-TR" b="1" dirty="0" err="1" smtClean="0">
                <a:solidFill>
                  <a:schemeClr val="bg1"/>
                </a:solidFill>
              </a:rPr>
              <a:t>Kılıçarslan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20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Titrek Işık">
  <a:themeElements>
    <a:clrScheme name="Titrek Işık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Titrek Işı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rek Işık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rek Işık">
  <a:themeElements>
    <a:clrScheme name="Titrek Işık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Titrek Işı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rek Işık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itrek Işık">
  <a:themeElements>
    <a:clrScheme name="Titrek Işık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Titrek Işı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rek Işık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itrek Işık">
  <a:themeElements>
    <a:clrScheme name="Titrek Işık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Titrek Işı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rek Işık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Titrek Işık">
  <a:themeElements>
    <a:clrScheme name="Titrek Işık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Titrek Işı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rek Işık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252</TotalTime>
  <Words>1436</Words>
  <Application>Microsoft Office PowerPoint</Application>
  <PresentationFormat>Geniş ekran</PresentationFormat>
  <Paragraphs>76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6</vt:i4>
      </vt:variant>
      <vt:variant>
        <vt:lpstr>Slayt Başlıkları</vt:lpstr>
      </vt:variant>
      <vt:variant>
        <vt:i4>26</vt:i4>
      </vt:variant>
    </vt:vector>
  </HeadingPairs>
  <TitlesOfParts>
    <vt:vector size="42" baseType="lpstr">
      <vt:lpstr>Arial</vt:lpstr>
      <vt:lpstr>Calibri</vt:lpstr>
      <vt:lpstr>Century Gothic</vt:lpstr>
      <vt:lpstr>PTSans-Bold</vt:lpstr>
      <vt:lpstr>PTSans-Regular</vt:lpstr>
      <vt:lpstr>Tahoma</vt:lpstr>
      <vt:lpstr>Times New Roman</vt:lpstr>
      <vt:lpstr>Verdana</vt:lpstr>
      <vt:lpstr>Wingdings</vt:lpstr>
      <vt:lpstr>Wingdings 3</vt:lpstr>
      <vt:lpstr>İyon Toplantı Odası</vt:lpstr>
      <vt:lpstr>1_Titrek Işık</vt:lpstr>
      <vt:lpstr>Titrek Işık</vt:lpstr>
      <vt:lpstr>2_Titrek Işık</vt:lpstr>
      <vt:lpstr>3_Titrek Işık</vt:lpstr>
      <vt:lpstr>4_Titrek Işık</vt:lpstr>
      <vt:lpstr>TARİH 10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TARİH 10</dc:title>
  <dc:creator>toshiba</dc:creator>
  <cp:lastModifiedBy>toshiba</cp:lastModifiedBy>
  <cp:revision>41</cp:revision>
  <dcterms:created xsi:type="dcterms:W3CDTF">2018-09-17T07:57:46Z</dcterms:created>
  <dcterms:modified xsi:type="dcterms:W3CDTF">2018-09-30T16:51:26Z</dcterms:modified>
</cp:coreProperties>
</file>