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257" r:id="rId3"/>
    <p:sldId id="258" r:id="rId4"/>
    <p:sldId id="428" r:id="rId5"/>
    <p:sldId id="429" r:id="rId6"/>
    <p:sldId id="430" r:id="rId7"/>
    <p:sldId id="431" r:id="rId8"/>
    <p:sldId id="432" r:id="rId9"/>
    <p:sldId id="433" r:id="rId10"/>
    <p:sldId id="434" r:id="rId11"/>
    <p:sldId id="435" r:id="rId12"/>
    <p:sldId id="436" r:id="rId13"/>
    <p:sldId id="437" r:id="rId14"/>
    <p:sldId id="611" r:id="rId15"/>
    <p:sldId id="438" r:id="rId16"/>
    <p:sldId id="376"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00"/>
    <a:srgbClr val="44259B"/>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7" autoAdjust="0"/>
    <p:restoredTop sz="94660"/>
  </p:normalViewPr>
  <p:slideViewPr>
    <p:cSldViewPr>
      <p:cViewPr varScale="1">
        <p:scale>
          <a:sx n="70" d="100"/>
          <a:sy n="70" d="100"/>
        </p:scale>
        <p:origin x="118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26.11.2017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26.11.2017</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26.11.2017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26.11.2017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6 Düz Bağlayıcı"/>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Düz Bağlayıcı"/>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8 Oval"/>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8" name="27 Başlık"/>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tr-TR" smtClean="0"/>
              <a:t>Asıl başlık stili için tıklatın</a:t>
            </a:r>
            <a:endParaRPr lang="en-US"/>
          </a:p>
        </p:txBody>
      </p:sp>
      <p:sp>
        <p:nvSpPr>
          <p:cNvPr id="7" name="14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8" name="15 Slayt Numarası Yer Tutucusu"/>
          <p:cNvSpPr>
            <a:spLocks noGrp="1"/>
          </p:cNvSpPr>
          <p:nvPr>
            <p:ph type="sldNum" sz="quarter" idx="11"/>
          </p:nvPr>
        </p:nvSpPr>
        <p:spPr/>
        <p:txBody>
          <a:bodyPr/>
          <a:lstStyle>
            <a:lvl1pPr>
              <a:defRPr/>
            </a:lvl1pPr>
          </a:lstStyle>
          <a:p>
            <a:pPr>
              <a:defRPr/>
            </a:pPr>
            <a:fld id="{AA746B28-A352-4FD6-B49F-D4312A907CA4}" type="slidenum">
              <a:rPr lang="tr-TR">
                <a:solidFill>
                  <a:srgbClr val="FFF39D"/>
                </a:solidFill>
              </a:rPr>
              <a:pPr>
                <a:defRPr/>
              </a:pPr>
              <a:t>‹#›</a:t>
            </a:fld>
            <a:endParaRPr lang="tr-TR">
              <a:solidFill>
                <a:srgbClr val="FFF39D"/>
              </a:solidFill>
            </a:endParaRPr>
          </a:p>
        </p:txBody>
      </p:sp>
      <p:sp>
        <p:nvSpPr>
          <p:cNvPr id="10" name="16 Altbilgi Yer Tutucusu"/>
          <p:cNvSpPr>
            <a:spLocks noGrp="1"/>
          </p:cNvSpPr>
          <p:nvPr>
            <p:ph type="ftr" sz="quarter" idx="12"/>
          </p:nvPr>
        </p:nvSpPr>
        <p:spPr/>
        <p:txBody>
          <a:bodyPr/>
          <a:lstStyle>
            <a:lvl1pPr>
              <a:defRPr/>
            </a:lvl1pPr>
          </a:lstStyle>
          <a:p>
            <a:pPr>
              <a:defRPr/>
            </a:pPr>
            <a:r>
              <a:rPr lang="tr-TR">
                <a:solidFill>
                  <a:srgbClr val="FFF39D"/>
                </a:solidFill>
              </a:rPr>
              <a:t>www.tariheglencesi.com</a:t>
            </a:r>
          </a:p>
        </p:txBody>
      </p:sp>
    </p:spTree>
    <p:extLst>
      <p:ext uri="{BB962C8B-B14F-4D97-AF65-F5344CB8AC3E}">
        <p14:creationId xmlns:p14="http://schemas.microsoft.com/office/powerpoint/2010/main" val="388725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16 Başlık"/>
          <p:cNvSpPr>
            <a:spLocks noGrp="1"/>
          </p:cNvSpPr>
          <p:nvPr>
            <p:ph type="title"/>
          </p:nvPr>
        </p:nvSpPr>
        <p:spPr/>
        <p:txBody>
          <a:bodyPr rtlCol="0"/>
          <a:lstStyle/>
          <a:p>
            <a:r>
              <a:rPr lang="tr-TR" smtClean="0"/>
              <a:t>Asıl başlık stili için tıklatın</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B90179AB-AFF4-4E0D-85C1-BE5E49858E01}"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6032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6 Düz Bağlayıcı"/>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5 Slayt Numarası Yer Tutucusu"/>
          <p:cNvSpPr>
            <a:spLocks noGrp="1"/>
          </p:cNvSpPr>
          <p:nvPr>
            <p:ph type="sldNum" sz="quarter" idx="12"/>
          </p:nvPr>
        </p:nvSpPr>
        <p:spPr/>
        <p:txBody>
          <a:bodyPr/>
          <a:lstStyle>
            <a:lvl1pPr>
              <a:defRPr/>
            </a:lvl1pPr>
          </a:lstStyle>
          <a:p>
            <a:pPr>
              <a:defRPr/>
            </a:pPr>
            <a:fld id="{C694E50C-2A28-4E68-BB60-9CE76BD1D138}"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38046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11" name="10 İçerik Yer Tutucusu"/>
          <p:cNvSpPr>
            <a:spLocks noGrp="1"/>
          </p:cNvSpPr>
          <p:nvPr>
            <p:ph sz="half" idx="1"/>
          </p:nvPr>
        </p:nvSpPr>
        <p:spPr>
          <a:xfrm>
            <a:off x="457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917332BA-33A8-49FC-90B8-CE2E50CE5C10}"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848840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6 Düz Bağlayıcı"/>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4" name="33 İçerik Yer Tutucusu"/>
          <p:cNvSpPr>
            <a:spLocks noGrp="1"/>
          </p:cNvSpPr>
          <p:nvPr>
            <p:ph sz="quarter" idx="4"/>
          </p:nvPr>
        </p:nvSpPr>
        <p:spPr>
          <a:xfrm>
            <a:off x="4649788"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Başlık"/>
          <p:cNvSpPr>
            <a:spLocks noGrp="1"/>
          </p:cNvSpPr>
          <p:nvPr>
            <p:ph type="title"/>
          </p:nvPr>
        </p:nvSpPr>
        <p:spPr>
          <a:xfrm>
            <a:off x="457200" y="155448"/>
            <a:ext cx="8229600" cy="1143000"/>
          </a:xfrm>
        </p:spPr>
        <p:txBody>
          <a:bodyPr/>
          <a:lstStyle>
            <a:lvl1pPr>
              <a:defRPr/>
            </a:lvl1pPr>
          </a:lstStyle>
          <a:p>
            <a:r>
              <a:rPr lang="tr-TR" smtClean="0"/>
              <a:t>Asıl başlık stili için tıklatın</a:t>
            </a:r>
            <a:endParaRPr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9" name="8 Slayt Numarası Yer Tutucusu"/>
          <p:cNvSpPr>
            <a:spLocks noGrp="1"/>
          </p:cNvSpPr>
          <p:nvPr>
            <p:ph type="sldNum" sz="quarter" idx="10"/>
          </p:nvPr>
        </p:nvSpPr>
        <p:spPr/>
        <p:txBody>
          <a:bodyPr/>
          <a:lstStyle>
            <a:lvl1pPr>
              <a:defRPr/>
            </a:lvl1pPr>
          </a:lstStyle>
          <a:p>
            <a:pPr>
              <a:defRPr/>
            </a:pPr>
            <a:fld id="{82B0F0E9-C735-4B26-BA53-D828CC07128B}" type="slidenum">
              <a:rPr lang="tr-TR">
                <a:solidFill>
                  <a:srgbClr val="FFF39D"/>
                </a:solidFill>
              </a:rPr>
              <a:pPr>
                <a:defRPr/>
              </a:pPr>
              <a:t>‹#›</a:t>
            </a:fld>
            <a:endParaRPr lang="tr-TR">
              <a:solidFill>
                <a:srgbClr val="FFF39D"/>
              </a:solidFill>
            </a:endParaRPr>
          </a:p>
        </p:txBody>
      </p:sp>
      <p:sp>
        <p:nvSpPr>
          <p:cNvPr id="10" name="7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11" name="6 Veri Yer Tutucusu"/>
          <p:cNvSpPr>
            <a:spLocks noGrp="1"/>
          </p:cNvSpPr>
          <p:nvPr>
            <p:ph type="dt" sz="half" idx="12"/>
          </p:nvPr>
        </p:nvSpPr>
        <p:spPr/>
        <p:txBody>
          <a:bodyPr/>
          <a:lstStyle>
            <a:lvl1pPr>
              <a:defRPr/>
            </a:lvl1pPr>
          </a:lstStyle>
          <a:p>
            <a:pPr>
              <a:defRPr/>
            </a:pPr>
            <a:endParaRPr lang="tr-TR">
              <a:solidFill>
                <a:srgbClr val="FFF39D"/>
              </a:solidFill>
            </a:endParaRPr>
          </a:p>
        </p:txBody>
      </p:sp>
    </p:spTree>
    <p:extLst>
      <p:ext uri="{BB962C8B-B14F-4D97-AF65-F5344CB8AC3E}">
        <p14:creationId xmlns:p14="http://schemas.microsoft.com/office/powerpoint/2010/main" val="14951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4"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5" name="21 Slayt Numarası Yer Tutucusu"/>
          <p:cNvSpPr>
            <a:spLocks noGrp="1"/>
          </p:cNvSpPr>
          <p:nvPr>
            <p:ph type="sldNum" sz="quarter" idx="12"/>
          </p:nvPr>
        </p:nvSpPr>
        <p:spPr/>
        <p:txBody>
          <a:bodyPr/>
          <a:lstStyle>
            <a:lvl1pPr>
              <a:defRPr/>
            </a:lvl1pPr>
          </a:lstStyle>
          <a:p>
            <a:pPr>
              <a:defRPr/>
            </a:pPr>
            <a:fld id="{ACD8405C-8719-4EFE-AF84-7A67A7ADCDD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71568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3"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4" name="21 Slayt Numarası Yer Tutucusu"/>
          <p:cNvSpPr>
            <a:spLocks noGrp="1"/>
          </p:cNvSpPr>
          <p:nvPr>
            <p:ph type="sldNum" sz="quarter" idx="12"/>
          </p:nvPr>
        </p:nvSpPr>
        <p:spPr/>
        <p:txBody>
          <a:bodyPr/>
          <a:lstStyle>
            <a:lvl1pPr>
              <a:defRPr/>
            </a:lvl1pPr>
          </a:lstStyle>
          <a:p>
            <a:pPr>
              <a:defRPr/>
            </a:pPr>
            <a:fld id="{3E76247C-8394-4D27-A981-BE78D967C23B}"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294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Metin Yer Tutucusu"/>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D8C400A7-BAA5-41EB-AF13-5A5613775BF3}"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178462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26.11.2017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tr-TR" noProof="0" smtClean="0"/>
              <a:t>Resim eklemek için simgeyi tıklatın</a:t>
            </a:r>
            <a:endParaRPr lang="en-US" noProof="0"/>
          </a:p>
        </p:txBody>
      </p:sp>
      <p:sp>
        <p:nvSpPr>
          <p:cNvPr id="4" name="3 Metin Yer Tutucusu"/>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6"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7" name="21 Slayt Numarası Yer Tutucusu"/>
          <p:cNvSpPr>
            <a:spLocks noGrp="1"/>
          </p:cNvSpPr>
          <p:nvPr>
            <p:ph type="sldNum" sz="quarter" idx="12"/>
          </p:nvPr>
        </p:nvSpPr>
        <p:spPr/>
        <p:txBody>
          <a:bodyPr/>
          <a:lstStyle>
            <a:lvl1pPr>
              <a:defRPr/>
            </a:lvl1pPr>
          </a:lstStyle>
          <a:p>
            <a:pPr>
              <a:defRPr/>
            </a:pPr>
            <a:fld id="{5BA8C20D-5D65-4D18-94CF-06BE8F401E4D}"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73448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D2CB7609-0EEE-4134-AFEC-C79BFF33E597}"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320797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solidFill>
                <a:srgbClr val="FFF39D"/>
              </a:solidFill>
            </a:endParaRPr>
          </a:p>
        </p:txBody>
      </p:sp>
      <p:sp>
        <p:nvSpPr>
          <p:cNvPr id="5" name="9 Altbilgi Yer Tutucusu"/>
          <p:cNvSpPr>
            <a:spLocks noGrp="1"/>
          </p:cNvSpPr>
          <p:nvPr>
            <p:ph type="ftr" sz="quarter" idx="11"/>
          </p:nvPr>
        </p:nvSpPr>
        <p:spPr/>
        <p:txBody>
          <a:bodyPr/>
          <a:lstStyle>
            <a:lvl1pPr>
              <a:defRPr/>
            </a:lvl1pPr>
          </a:lstStyle>
          <a:p>
            <a:pPr>
              <a:defRPr/>
            </a:pPr>
            <a:r>
              <a:rPr lang="tr-TR">
                <a:solidFill>
                  <a:srgbClr val="FFF39D"/>
                </a:solidFill>
              </a:rPr>
              <a:t>www.tariheglencesi.com</a:t>
            </a:r>
          </a:p>
        </p:txBody>
      </p:sp>
      <p:sp>
        <p:nvSpPr>
          <p:cNvPr id="6" name="21 Slayt Numarası Yer Tutucusu"/>
          <p:cNvSpPr>
            <a:spLocks noGrp="1"/>
          </p:cNvSpPr>
          <p:nvPr>
            <p:ph type="sldNum" sz="quarter" idx="12"/>
          </p:nvPr>
        </p:nvSpPr>
        <p:spPr/>
        <p:txBody>
          <a:bodyPr/>
          <a:lstStyle>
            <a:lvl1pPr>
              <a:defRPr/>
            </a:lvl1pPr>
          </a:lstStyle>
          <a:p>
            <a:pPr>
              <a:defRPr/>
            </a:pPr>
            <a:fld id="{7DD0C052-EA96-4546-91AE-6A0796F695A9}" type="slidenum">
              <a:rPr lang="tr-TR">
                <a:solidFill>
                  <a:srgbClr val="FFF39D"/>
                </a:solidFill>
              </a:rPr>
              <a:pPr>
                <a:defRPr/>
              </a:pPr>
              <a:t>‹#›</a:t>
            </a:fld>
            <a:endParaRPr lang="tr-TR">
              <a:solidFill>
                <a:srgbClr val="FFF39D"/>
              </a:solidFill>
            </a:endParaRPr>
          </a:p>
        </p:txBody>
      </p:sp>
    </p:spTree>
    <p:extLst>
      <p:ext uri="{BB962C8B-B14F-4D97-AF65-F5344CB8AC3E}">
        <p14:creationId xmlns:p14="http://schemas.microsoft.com/office/powerpoint/2010/main" val="215696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26.11.2017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26.11.2017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26.11.2017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26.11.2017</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26.11.2017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26.11.2017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26.11.2017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26.11.2017</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8 Metin Yer Tutucusu"/>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4" name="23 Veri Yer Tutucusu"/>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pitchFamily="34" charset="0"/>
              </a:defRPr>
            </a:lvl1pPr>
          </a:lstStyle>
          <a:p>
            <a:pPr fontAlgn="base">
              <a:spcBef>
                <a:spcPct val="0"/>
              </a:spcBef>
              <a:spcAft>
                <a:spcPct val="0"/>
              </a:spcAft>
              <a:defRPr/>
            </a:pPr>
            <a:endParaRPr lang="tr-TR">
              <a:solidFill>
                <a:srgbClr val="FFF39D"/>
              </a:solidFill>
            </a:endParaRPr>
          </a:p>
        </p:txBody>
      </p:sp>
      <p:sp>
        <p:nvSpPr>
          <p:cNvPr id="10" name="9 Altbilgi Yer Tutucusu"/>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pitchFamily="34" charset="0"/>
              </a:defRPr>
            </a:lvl1pPr>
          </a:lstStyle>
          <a:p>
            <a:pPr fontAlgn="base">
              <a:spcBef>
                <a:spcPct val="0"/>
              </a:spcBef>
              <a:spcAft>
                <a:spcPct val="0"/>
              </a:spcAft>
              <a:defRPr/>
            </a:pPr>
            <a:r>
              <a:rPr lang="tr-TR">
                <a:solidFill>
                  <a:srgbClr val="FFF39D"/>
                </a:solidFill>
              </a:rPr>
              <a:t>www.tariheglencesi.com</a:t>
            </a:r>
          </a:p>
        </p:txBody>
      </p:sp>
      <p:sp>
        <p:nvSpPr>
          <p:cNvPr id="22" name="21 Slayt Numarası Yer Tutucusu"/>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pitchFamily="34" charset="0"/>
              </a:defRPr>
            </a:lvl1pPr>
          </a:lstStyle>
          <a:p>
            <a:pPr fontAlgn="base">
              <a:spcBef>
                <a:spcPct val="0"/>
              </a:spcBef>
              <a:spcAft>
                <a:spcPct val="0"/>
              </a:spcAft>
              <a:defRPr/>
            </a:pPr>
            <a:fld id="{403E476C-B419-4831-A3F7-1225CE0DB5FA}" type="slidenum">
              <a:rPr lang="tr-TR">
                <a:solidFill>
                  <a:srgbClr val="FFF39D"/>
                </a:solidFill>
              </a:rPr>
              <a:pPr fontAlgn="base">
                <a:spcBef>
                  <a:spcPct val="0"/>
                </a:spcBef>
                <a:spcAft>
                  <a:spcPct val="0"/>
                </a:spcAft>
                <a:defRPr/>
              </a:pPr>
              <a:t>‹#›</a:t>
            </a:fld>
            <a:endParaRPr lang="tr-TR">
              <a:solidFill>
                <a:srgbClr val="FFF39D"/>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tr-TR" smtClean="0"/>
              <a:t>Asıl başlık stili için tıklatın</a:t>
            </a:r>
            <a:endParaRPr lang="en-US"/>
          </a:p>
        </p:txBody>
      </p:sp>
    </p:spTree>
    <p:extLst>
      <p:ext uri="{BB962C8B-B14F-4D97-AF65-F5344CB8AC3E}">
        <p14:creationId xmlns:p14="http://schemas.microsoft.com/office/powerpoint/2010/main" val="18303836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1700808"/>
            <a:ext cx="8291264" cy="295232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TARİH 9</a:t>
            </a:r>
          </a:p>
          <a:p>
            <a:pPr marL="36576" indent="0" algn="ctr">
              <a:lnSpc>
                <a:spcPct val="150000"/>
              </a:lnSpc>
              <a:buNone/>
            </a:pPr>
            <a:r>
              <a:rPr lang="tr-TR" sz="4800" b="1" dirty="0" smtClean="0">
                <a:solidFill>
                  <a:srgbClr val="FFFF66"/>
                </a:solidFill>
                <a:cs typeface="Times New Roman" pitchFamily="18" charset="0"/>
              </a:rPr>
              <a:t>ARİF ÖZBEYLİ</a:t>
            </a:r>
            <a:endParaRPr lang="tr-TR" sz="4800" dirty="0">
              <a:solidFill>
                <a:schemeClr val="tx2"/>
              </a:solidFill>
              <a:cs typeface="Times New Roman" pitchFamily="18" charset="0"/>
            </a:endParaRPr>
          </a:p>
        </p:txBody>
      </p:sp>
      <p:sp>
        <p:nvSpPr>
          <p:cNvPr id="2" name="Altbilgi Yer Tutucusu 1"/>
          <p:cNvSpPr>
            <a:spLocks noGrp="1"/>
          </p:cNvSpPr>
          <p:nvPr>
            <p:ph type="ftr" sz="quarter" idx="11"/>
          </p:nvPr>
        </p:nvSpPr>
        <p:spPr/>
        <p:txBody>
          <a:bodyPr/>
          <a:lstStyle/>
          <a:p>
            <a:r>
              <a:rPr lang="tr-TR" dirty="0" smtClean="0"/>
              <a:t>www.tariheglencesi.com</a:t>
            </a:r>
            <a:endParaRPr lang="tr-TR" dirty="0"/>
          </a:p>
        </p:txBody>
      </p:sp>
      <p:sp>
        <p:nvSpPr>
          <p:cNvPr id="3" name="Veri Yer Tutucusu 2"/>
          <p:cNvSpPr>
            <a:spLocks noGrp="1"/>
          </p:cNvSpPr>
          <p:nvPr>
            <p:ph type="dt" sz="half" idx="10"/>
          </p:nvPr>
        </p:nvSpPr>
        <p:spPr/>
        <p:txBody>
          <a:bodyPr/>
          <a:lstStyle/>
          <a:p>
            <a:fld id="{9ED4FDBA-C266-48FE-B479-7850EA52A255}" type="datetime1">
              <a:rPr lang="tr-TR" smtClean="0"/>
              <a:t>26.11.2017</a:t>
            </a:fld>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052736"/>
            <a:ext cx="8229600" cy="4572000"/>
          </a:xfrm>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Hititler hukuk tarihinde </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ilk defa kasten öldürme ile kazara adam öldürmey</a:t>
            </a:r>
            <a:r>
              <a:rPr lang="tr-TR" sz="2800" b="1" dirty="0">
                <a:latin typeface="Times New Roman" panose="02020603050405020304" pitchFamily="18" charset="0"/>
                <a:ea typeface="Calibri" panose="020F0502020204030204" pitchFamily="34" charset="0"/>
                <a:cs typeface="Times New Roman" panose="02020603050405020304" pitchFamily="18" charset="0"/>
              </a:rPr>
              <a:t>i</a:t>
            </a:r>
            <a:r>
              <a:rPr lang="tr-TR" sz="2800" dirty="0">
                <a:latin typeface="Times New Roman" panose="02020603050405020304" pitchFamily="18" charset="0"/>
                <a:ea typeface="Calibri" panose="020F0502020204030204" pitchFamily="34" charset="0"/>
                <a:cs typeface="Times New Roman" panose="02020603050405020304" pitchFamily="18" charset="0"/>
              </a:rPr>
              <a:t> birbirinden ayırmıştır. Mezopotamya medeniyetlerinde olduğu gibi Hititlerde de cezalar belirlenirken sosyal sınıf farklılıkları esas alınmıştır. Ayrıca Hititlerde </a:t>
            </a:r>
            <a:r>
              <a:rPr lang="tr-TR" sz="2800" dirty="0" err="1">
                <a:latin typeface="Times New Roman" panose="02020603050405020304" pitchFamily="18" charset="0"/>
                <a:ea typeface="Calibri" panose="020F0502020204030204" pitchFamily="34" charset="0"/>
                <a:cs typeface="Times New Roman" panose="02020603050405020304" pitchFamily="18" charset="0"/>
              </a:rPr>
              <a:t>kollektif</a:t>
            </a:r>
            <a:r>
              <a:rPr lang="tr-TR" sz="2800" dirty="0">
                <a:latin typeface="Times New Roman" panose="02020603050405020304" pitchFamily="18" charset="0"/>
                <a:ea typeface="Calibri" panose="020F0502020204030204" pitchFamily="34" charset="0"/>
                <a:cs typeface="Times New Roman" panose="02020603050405020304" pitchFamily="18" charset="0"/>
              </a:rPr>
              <a:t> cezalar da uygulanmış yani bazı suçlarda ceza sadece o kişiye değil suçlunun ailesine de verilmiştir.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675059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16632"/>
            <a:ext cx="8856984" cy="6624736"/>
          </a:xfrm>
          <a:solidFill>
            <a:srgbClr val="000000"/>
          </a:solidFill>
        </p:spPr>
        <p:txBody>
          <a:bodyPr/>
          <a:lstStyle/>
          <a:p>
            <a:pPr indent="180340" algn="just">
              <a:lnSpc>
                <a:spcPct val="150000"/>
              </a:lnSpc>
              <a:spcAft>
                <a:spcPts val="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Hitit kanunlarından bazı örnekler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Hitit kanunlarında hırsızlığa ölüm cezası verilmez, çalınan malın üç katı gümüş ödeme cezası verilir ve ayrıca hırsızlık yapana dayak atılırdı.</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Başkasının tarlasını yakan bir kimse yakalanırsa tarlası yanan kişiye köle olarak verilir.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Büyücülük yapan sosyal konumuna göre ölümle cezalandırılır ya da sürgün edilir.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 Bir kişi kralın hükmüne karşı gelirse onun evi harap edilir.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026498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88639"/>
            <a:ext cx="4680520" cy="6399485"/>
          </a:xfrm>
          <a:solidFill>
            <a:srgbClr val="002060"/>
          </a:solidFill>
        </p:spPr>
        <p:txBody>
          <a:bodyPr/>
          <a:lstStyle/>
          <a:p>
            <a:pPr indent="180340" algn="just">
              <a:lnSpc>
                <a:spcPct val="150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İbranilere kadar çok tanrılı din inanışı yaygınken </a:t>
            </a:r>
            <a:r>
              <a:rPr lang="tr-T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İbraniler tek tanrılı semavi din inancını benimsemiş </a:t>
            </a:r>
            <a:r>
              <a:rPr lang="tr-TR" sz="2400" dirty="0">
                <a:latin typeface="Times New Roman" panose="02020603050405020304" pitchFamily="18" charset="0"/>
                <a:ea typeface="Calibri" panose="020F0502020204030204" pitchFamily="34" charset="0"/>
                <a:cs typeface="Times New Roman" panose="02020603050405020304" pitchFamily="18" charset="0"/>
              </a:rPr>
              <a:t>ve bunun sonucunda </a:t>
            </a:r>
            <a:r>
              <a:rPr lang="tr-TR" sz="2400" b="1" dirty="0">
                <a:latin typeface="Times New Roman" panose="02020603050405020304" pitchFamily="18" charset="0"/>
                <a:ea typeface="Calibri" panose="020F0502020204030204" pitchFamily="34" charset="0"/>
                <a:cs typeface="Times New Roman" panose="02020603050405020304" pitchFamily="18" charset="0"/>
              </a:rPr>
              <a:t>ilahi kökenli hukuk kuralları</a:t>
            </a:r>
            <a:r>
              <a:rPr lang="tr-TR" sz="2400" dirty="0">
                <a:latin typeface="Times New Roman" panose="02020603050405020304" pitchFamily="18" charset="0"/>
                <a:ea typeface="Calibri" panose="020F0502020204030204" pitchFamily="34" charset="0"/>
                <a:cs typeface="Times New Roman" panose="02020603050405020304" pitchFamily="18" charset="0"/>
              </a:rPr>
              <a:t> bu dönemde görülmeye başlanmıştır. </a:t>
            </a: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“On Emir”</a:t>
            </a:r>
            <a:r>
              <a:rPr lang="tr-T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latin typeface="Times New Roman" panose="02020603050405020304" pitchFamily="18" charset="0"/>
                <a:ea typeface="Calibri" panose="020F0502020204030204" pitchFamily="34" charset="0"/>
                <a:cs typeface="Times New Roman" panose="02020603050405020304" pitchFamily="18" charset="0"/>
              </a:rPr>
              <a:t>olarak bilinen bu hükümler, </a:t>
            </a:r>
            <a:r>
              <a:rPr lang="tr-TR" sz="2400" dirty="0" err="1">
                <a:latin typeface="Times New Roman" panose="02020603050405020304" pitchFamily="18" charset="0"/>
                <a:ea typeface="Calibri" panose="020F0502020204030204" pitchFamily="34" charset="0"/>
                <a:cs typeface="Times New Roman" panose="02020603050405020304" pitchFamily="18" charset="0"/>
              </a:rPr>
              <a:t>İsrailoğulları’nın</a:t>
            </a:r>
            <a:r>
              <a:rPr lang="tr-TR" sz="2400" dirty="0">
                <a:latin typeface="Times New Roman" panose="02020603050405020304" pitchFamily="18" charset="0"/>
                <a:ea typeface="Calibri" panose="020F0502020204030204" pitchFamily="34" charset="0"/>
                <a:cs typeface="Times New Roman" panose="02020603050405020304" pitchFamily="18" charset="0"/>
              </a:rPr>
              <a:t> Mısır’dan çıkışlarından sonra Sina Dağı’nda Tanrı tarafından Hz. Musa’ya bildirilen emirlerdir. </a:t>
            </a:r>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a:blip r:embed="rId2"/>
          <a:stretch>
            <a:fillRect/>
          </a:stretch>
        </p:blipFill>
        <p:spPr>
          <a:xfrm>
            <a:off x="4915540" y="1818524"/>
            <a:ext cx="4103644" cy="3338668"/>
          </a:xfrm>
          <a:prstGeom prst="rect">
            <a:avLst/>
          </a:prstGeom>
        </p:spPr>
      </p:pic>
    </p:spTree>
    <p:extLst>
      <p:ext uri="{BB962C8B-B14F-4D97-AF65-F5344CB8AC3E}">
        <p14:creationId xmlns:p14="http://schemas.microsoft.com/office/powerpoint/2010/main" val="3576828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88640"/>
            <a:ext cx="8784976" cy="6480720"/>
          </a:xfrm>
          <a:solidFill>
            <a:srgbClr val="002060"/>
          </a:solidFill>
        </p:spPr>
        <p:txBody>
          <a:bodyPr/>
          <a:lstStyle/>
          <a:p>
            <a:pPr lvl="0" indent="180340" algn="just">
              <a:lnSpc>
                <a:spcPct val="150000"/>
              </a:lnSpc>
              <a:spcAft>
                <a:spcPts val="0"/>
              </a:spcAft>
              <a:buClr>
                <a:srgbClr val="7598D9"/>
              </a:buClr>
            </a:pPr>
            <a:r>
              <a:rPr lang="tr-TR"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Yahudi inancına göre Tanrı ile </a:t>
            </a:r>
            <a:r>
              <a:rPr lang="tr-TR" sz="28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İsrailoğulları</a:t>
            </a:r>
            <a:r>
              <a:rPr lang="tr-TR"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arasında yapılan ahdi (anlaşma) içeren, </a:t>
            </a:r>
            <a:r>
              <a:rPr lang="tr-TR" sz="28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Yahudiler’in</a:t>
            </a:r>
            <a:r>
              <a:rPr lang="tr-TR"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kutsal kitabına Hristiyanlar, günümüzde “</a:t>
            </a:r>
            <a:r>
              <a:rPr lang="tr-TR" sz="28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Ahd</a:t>
            </a:r>
            <a:r>
              <a:rPr lang="tr-TR"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 </a:t>
            </a:r>
            <a:r>
              <a:rPr lang="tr-TR" sz="28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Atîk</a:t>
            </a:r>
            <a:r>
              <a:rPr lang="tr-TR"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(Eski Ahit) demektedir. </a:t>
            </a:r>
            <a:endParaRPr lang="tr-TR"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5" name="Resim 4"/>
          <p:cNvPicPr>
            <a:picLocks noChangeAspect="1"/>
          </p:cNvPicPr>
          <p:nvPr/>
        </p:nvPicPr>
        <p:blipFill>
          <a:blip r:embed="rId2"/>
          <a:stretch>
            <a:fillRect/>
          </a:stretch>
        </p:blipFill>
        <p:spPr>
          <a:xfrm>
            <a:off x="3059832" y="2492896"/>
            <a:ext cx="3461370" cy="3461370"/>
          </a:xfrm>
          <a:prstGeom prst="rect">
            <a:avLst/>
          </a:prstGeom>
        </p:spPr>
      </p:pic>
    </p:spTree>
    <p:extLst>
      <p:ext uri="{BB962C8B-B14F-4D97-AF65-F5344CB8AC3E}">
        <p14:creationId xmlns:p14="http://schemas.microsoft.com/office/powerpoint/2010/main" val="1125148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16631"/>
            <a:ext cx="8784976" cy="6471493"/>
          </a:xfrm>
          <a:solidFill>
            <a:srgbClr val="000000"/>
          </a:solidFill>
        </p:spPr>
        <p:txBody>
          <a:bodyPr/>
          <a:lstStyle/>
          <a:p>
            <a:pPr indent="180340" algn="just">
              <a:lnSpc>
                <a:spcPct val="150000"/>
              </a:lnSpc>
              <a:spcAft>
                <a:spcPts val="0"/>
              </a:spcAft>
            </a:pP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On Emir</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1. Benden başka Tanrı’n olmayacak.</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2. Kendin için oyma put, yukarıda göklerde olanın yahut aşağıda yerde olanın yahut yerin altında sularda olanın hiç suretini yapmayacaksın, onlara eğilmeyeceksin ve onlara ibadet etmeyeceksin.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3. Tanrı’nın adını boş yere ağzına almayacaksın.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4. </a:t>
            </a:r>
            <a:r>
              <a:rPr lang="tr-TR" sz="1400" i="1" dirty="0" err="1" smtClean="0">
                <a:latin typeface="Times New Roman" panose="02020603050405020304" pitchFamily="18" charset="0"/>
                <a:ea typeface="Calibri" panose="020F0502020204030204" pitchFamily="34" charset="0"/>
                <a:cs typeface="Times New Roman" panose="02020603050405020304" pitchFamily="18" charset="0"/>
              </a:rPr>
              <a:t>Sebt</a:t>
            </a: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 gününü (cumartesi) takdis etmek için onu hatırında tutacaksın. Altı gün işleyeceksin ve bütün işini yapacaksın fakat yedinci gün efendin </a:t>
            </a:r>
            <a:r>
              <a:rPr lang="tr-TR" sz="1400" i="1" dirty="0" err="1" smtClean="0">
                <a:latin typeface="Times New Roman" panose="02020603050405020304" pitchFamily="18" charset="0"/>
                <a:ea typeface="Calibri" panose="020F0502020204030204" pitchFamily="34" charset="0"/>
                <a:cs typeface="Times New Roman" panose="02020603050405020304" pitchFamily="18" charset="0"/>
              </a:rPr>
              <a:t>Rab’e</a:t>
            </a: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400" i="1" dirty="0" err="1" smtClean="0">
                <a:latin typeface="Times New Roman" panose="02020603050405020304" pitchFamily="18" charset="0"/>
                <a:ea typeface="Calibri" panose="020F0502020204030204" pitchFamily="34" charset="0"/>
                <a:cs typeface="Times New Roman" panose="02020603050405020304" pitchFamily="18" charset="0"/>
              </a:rPr>
              <a:t>Sebt’tir</a:t>
            </a: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 Sen ve oğlun ve kızın, kölen ve cariyen ve hayvanların ve kapılarında olan garibin hiçbir iş yapmayacaksınız. Çünkü Rab gökleri, yeri ve denizi ve onlarda olan bütün şeyleri altı günde yarattı.</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5. Babana ve anana hürmet edeceksin.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6. Öldürmeyeceksin.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7. Zina etmeyeceksin.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8. Çalmayacaksın.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9. Komşuna karşı yalan şahitlik yapmayacaksın.</a:t>
            </a:r>
            <a:endParaRPr lang="tr-TR" sz="1400"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1400" i="1" dirty="0" smtClean="0">
                <a:latin typeface="Times New Roman" panose="02020603050405020304" pitchFamily="18" charset="0"/>
                <a:ea typeface="Calibri" panose="020F0502020204030204" pitchFamily="34" charset="0"/>
                <a:cs typeface="Times New Roman" panose="02020603050405020304" pitchFamily="18" charset="0"/>
              </a:rPr>
              <a:t>10. Komşunun evine tamah etmeyeceksin, komşunun karısına yahut kölesine yahut cariyesine yahut öküzüne yahut eşeğine yahut komşunun hiçbir şeyine tamah etmeyeceksin.</a:t>
            </a:r>
            <a:r>
              <a:rPr lang="tr-TR" sz="1400" dirty="0"/>
              <a:t> </a:t>
            </a: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rotWithShape="1">
          <a:blip r:embed="rId2"/>
          <a:srcRect l="37271" t="41141" r="33951" b="28344"/>
          <a:stretch/>
        </p:blipFill>
        <p:spPr>
          <a:xfrm>
            <a:off x="4860032" y="3140968"/>
            <a:ext cx="3744417" cy="2232248"/>
          </a:xfrm>
          <a:prstGeom prst="rect">
            <a:avLst/>
          </a:prstGeom>
        </p:spPr>
      </p:pic>
      <p:sp>
        <p:nvSpPr>
          <p:cNvPr id="5" name="Dikdörtgen 4"/>
          <p:cNvSpPr/>
          <p:nvPr/>
        </p:nvSpPr>
        <p:spPr>
          <a:xfrm>
            <a:off x="5646910" y="3172710"/>
            <a:ext cx="2170659" cy="507831"/>
          </a:xfrm>
          <a:prstGeom prst="rect">
            <a:avLst/>
          </a:prstGeom>
          <a:solidFill>
            <a:srgbClr val="00B050"/>
          </a:solidFill>
        </p:spPr>
        <p:txBody>
          <a:bodyPr wrap="none">
            <a:spAutoFit/>
          </a:bodyPr>
          <a:lstStyle/>
          <a:p>
            <a:pPr indent="180340" algn="just">
              <a:lnSpc>
                <a:spcPct val="150000"/>
              </a:lnSpc>
              <a:spcAft>
                <a:spcPts val="0"/>
              </a:spcAft>
            </a:pPr>
            <a:r>
              <a:rPr lang="tr-TR" dirty="0"/>
              <a:t>On Emir (Temsilî)</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59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0" y="1524000"/>
            <a:ext cx="8915400" cy="4572000"/>
          </a:xfrm>
        </p:spPr>
        <p:txBody>
          <a:bodyPr/>
          <a:lstStyle/>
          <a:p>
            <a:pPr algn="ctr" eaLnBrk="1" hangingPunct="1"/>
            <a:endParaRPr lang="tr-TR" altLang="tr-TR" sz="6000" i="1" smtClean="0">
              <a:solidFill>
                <a:schemeClr val="tx2"/>
              </a:solidFill>
            </a:endParaRPr>
          </a:p>
        </p:txBody>
      </p:sp>
      <p:sp>
        <p:nvSpPr>
          <p:cNvPr id="166914" name="Rectangle 2"/>
          <p:cNvSpPr>
            <a:spLocks noGrp="1" noChangeArrowheads="1"/>
          </p:cNvSpPr>
          <p:nvPr>
            <p:ph type="title"/>
          </p:nvPr>
        </p:nvSpPr>
        <p:spPr/>
        <p:txBody>
          <a:bodyPr/>
          <a:lstStyle/>
          <a:p>
            <a:pPr eaLnBrk="1" fontAlgn="auto" hangingPunct="1">
              <a:spcAft>
                <a:spcPts val="0"/>
              </a:spcAft>
              <a:defRPr/>
            </a:pPr>
            <a:endParaRPr lang="tr-TR" smtClean="0"/>
          </a:p>
        </p:txBody>
      </p:sp>
      <p:pic>
        <p:nvPicPr>
          <p:cNvPr id="125956" name="Picture 6" descr="C:\Users\TOSHIBA\Documents\Manzara fotoğraflar\CIMG7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5"/>
          <p:cNvSpPr>
            <a:spLocks noChangeArrowheads="1"/>
          </p:cNvSpPr>
          <p:nvPr/>
        </p:nvSpPr>
        <p:spPr bwMode="auto">
          <a:xfrm>
            <a:off x="430213" y="3470275"/>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D2611C"/>
              </a:buClr>
              <a:buSzPct val="60000"/>
              <a:buFont typeface="Wingdings" pitchFamily="2" charset="2"/>
              <a:buNone/>
            </a:pPr>
            <a:r>
              <a:rPr lang="tr-TR" altLang="tr-TR" sz="2800" b="1" i="1" smtClean="0">
                <a:solidFill>
                  <a:srgbClr val="FFF39D"/>
                </a:solidFill>
                <a:latin typeface="Tahoma" pitchFamily="34" charset="0"/>
                <a:cs typeface="Tahoma" pitchFamily="34" charset="0"/>
              </a:rPr>
              <a:t>"Bilgi olmayan yerde cehalet ilim olur."</a:t>
            </a:r>
          </a:p>
          <a:p>
            <a:pPr eaLnBrk="1" fontAlgn="base" hangingPunct="1">
              <a:spcBef>
                <a:spcPct val="50000"/>
              </a:spcBef>
              <a:spcAft>
                <a:spcPct val="0"/>
              </a:spcAft>
              <a:buClr>
                <a:srgbClr val="D2611C"/>
              </a:buClr>
              <a:buSzPct val="60000"/>
              <a:buFont typeface="Wingdings" pitchFamily="2" charset="2"/>
              <a:buNone/>
            </a:pPr>
            <a:endParaRPr lang="tr-TR" altLang="tr-TR" sz="2800" i="1" smtClean="0">
              <a:solidFill>
                <a:srgbClr val="FFF39D"/>
              </a:solidFill>
            </a:endParaRPr>
          </a:p>
          <a:p>
            <a:pPr algn="r" eaLnBrk="1" fontAlgn="base" hangingPunct="1">
              <a:spcBef>
                <a:spcPct val="50000"/>
              </a:spcBef>
              <a:spcAft>
                <a:spcPct val="0"/>
              </a:spcAft>
              <a:buClr>
                <a:srgbClr val="D2611C"/>
              </a:buClr>
              <a:buSzPct val="60000"/>
              <a:buFont typeface="Wingdings" pitchFamily="2" charset="2"/>
              <a:buNone/>
            </a:pPr>
            <a:r>
              <a:rPr lang="tr-TR" altLang="tr-TR" sz="2800" i="1" smtClean="0">
                <a:solidFill>
                  <a:prstClr val="white"/>
                </a:solidFill>
                <a:cs typeface="Times New Roman" pitchFamily="18" charset="0"/>
              </a:rPr>
              <a:t> </a:t>
            </a:r>
            <a:r>
              <a:rPr lang="tr-TR" altLang="tr-TR" sz="2400" i="1" smtClean="0">
                <a:solidFill>
                  <a:srgbClr val="D2611C"/>
                </a:solidFill>
                <a:cs typeface="Times New Roman" pitchFamily="18" charset="0"/>
              </a:rPr>
              <a:t>GEORGE B. SHAW</a:t>
            </a:r>
          </a:p>
        </p:txBody>
      </p:sp>
      <p:sp>
        <p:nvSpPr>
          <p:cNvPr id="125958"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solidFill>
                  <a:srgbClr val="FFF39D"/>
                </a:solidFill>
              </a:rPr>
              <a:t>www.tariheglencesi.com</a:t>
            </a:r>
          </a:p>
        </p:txBody>
      </p:sp>
    </p:spTree>
    <p:extLst>
      <p:ext uri="{BB962C8B-B14F-4D97-AF65-F5344CB8AC3E}">
        <p14:creationId xmlns:p14="http://schemas.microsoft.com/office/powerpoint/2010/main" val="9123889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İçerik Yer Tutucusu"/>
          <p:cNvSpPr>
            <a:spLocks noGrp="1"/>
          </p:cNvSpPr>
          <p:nvPr>
            <p:ph idx="1"/>
          </p:nvPr>
        </p:nvSpPr>
        <p:spPr>
          <a:xfrm>
            <a:off x="518864" y="475436"/>
            <a:ext cx="8229600" cy="1944415"/>
          </a:xfrm>
          <a:solidFill>
            <a:srgbClr val="002060"/>
          </a:solidFill>
        </p:spPr>
        <p:txBody>
          <a:bodyPr/>
          <a:lstStyle/>
          <a:p>
            <a:pPr marL="0" indent="0" algn="ctr">
              <a:buNone/>
            </a:pPr>
            <a:r>
              <a:rPr lang="tr-TR" altLang="tr-TR" sz="4000" dirty="0">
                <a:solidFill>
                  <a:srgbClr val="FFFF00"/>
                </a:solidFill>
              </a:rPr>
              <a:t>2.ÜNİTE</a:t>
            </a:r>
          </a:p>
          <a:p>
            <a:pPr marL="0" indent="0" algn="ctr">
              <a:buNone/>
            </a:pPr>
            <a:r>
              <a:rPr lang="tr-TR" altLang="tr-TR" sz="4000" dirty="0">
                <a:solidFill>
                  <a:srgbClr val="FFFF00"/>
                </a:solidFill>
              </a:rPr>
              <a:t>KADİM DÜNYADA İNSAN</a:t>
            </a:r>
          </a:p>
        </p:txBody>
      </p:sp>
      <p:sp>
        <p:nvSpPr>
          <p:cNvPr id="5123" name="Altbilgi Yer Tutucusu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smtClean="0">
                <a:solidFill>
                  <a:srgbClr val="FFF39D"/>
                </a:solidFill>
              </a:rPr>
              <a:t>www.tariheglencesi.com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681079"/>
            <a:ext cx="3633531" cy="3261643"/>
          </a:xfrm>
          <a:prstGeom prst="rect">
            <a:avLst/>
          </a:prstGeom>
        </p:spPr>
      </p:pic>
    </p:spTree>
    <p:extLst>
      <p:ext uri="{BB962C8B-B14F-4D97-AF65-F5344CB8AC3E}">
        <p14:creationId xmlns:p14="http://schemas.microsoft.com/office/powerpoint/2010/main" val="317278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32656"/>
            <a:ext cx="8579296" cy="5871294"/>
          </a:xfrm>
          <a:solidFill>
            <a:srgbClr val="002060"/>
          </a:solidFill>
        </p:spPr>
        <p:txBody>
          <a:bodyPr/>
          <a:lstStyle/>
          <a:p>
            <a:pPr indent="0" algn="just">
              <a:lnSpc>
                <a:spcPct val="150000"/>
              </a:lnSpc>
              <a:spcBef>
                <a:spcPts val="0"/>
              </a:spcBef>
              <a:spcAft>
                <a:spcPts val="0"/>
              </a:spcAft>
              <a:buNone/>
            </a:pPr>
            <a:r>
              <a:rPr lang="tr-TR" sz="28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2.4</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KANUNLAR DOĞUYOR</a:t>
            </a:r>
            <a:endParaRPr lang="tr-TR"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0"/>
              </a:spcAft>
            </a:pPr>
            <a:r>
              <a:rPr lang="tr-TR" sz="2800" dirty="0">
                <a:latin typeface="Times New Roman" panose="02020603050405020304" pitchFamily="18" charset="0"/>
                <a:ea typeface="Calibri" panose="020F0502020204030204" pitchFamily="34" charset="0"/>
              </a:rPr>
              <a:t>Hukuk, toplum düzenini sağlamak için çıkarılmış ve devlet eliyle güçlendirilmiş kurallar bütünüdür. İnsanların toplum hâlinde yaşamaya başlaması ve ilk siyasi teşkilatların oluşmasıyla birlikte hukuka ihtiyaç duyulmuştur. İlk Çağ’da yapılan hukuk kuralları kaynağını </a:t>
            </a:r>
            <a:r>
              <a:rPr lang="tr-TR" sz="2800" b="1" dirty="0">
                <a:latin typeface="Times New Roman" panose="02020603050405020304" pitchFamily="18" charset="0"/>
                <a:ea typeface="Calibri" panose="020F0502020204030204" pitchFamily="34" charset="0"/>
              </a:rPr>
              <a:t>akıl, gelenek ve kutsal kitaplardan</a:t>
            </a:r>
            <a:r>
              <a:rPr lang="tr-TR" sz="2800" dirty="0">
                <a:latin typeface="Times New Roman" panose="02020603050405020304" pitchFamily="18" charset="0"/>
                <a:ea typeface="Calibri" panose="020F0502020204030204" pitchFamily="34" charset="0"/>
              </a:rPr>
              <a:t> almaktaydı. Yazının icadından önce hukuk kuralları </a:t>
            </a:r>
            <a:r>
              <a:rPr lang="tr-TR" sz="2800" b="1" dirty="0">
                <a:latin typeface="Times New Roman" panose="02020603050405020304" pitchFamily="18" charset="0"/>
                <a:ea typeface="Calibri" panose="020F0502020204030204" pitchFamily="34" charset="0"/>
              </a:rPr>
              <a:t>sözlü olarak</a:t>
            </a:r>
            <a:r>
              <a:rPr lang="tr-TR" sz="2800" dirty="0">
                <a:latin typeface="Times New Roman" panose="02020603050405020304" pitchFamily="18" charset="0"/>
                <a:ea typeface="Calibri" panose="020F0502020204030204" pitchFamily="34" charset="0"/>
              </a:rPr>
              <a:t> nesilden </a:t>
            </a:r>
            <a:r>
              <a:rPr lang="tr-TR" sz="2800" dirty="0" err="1">
                <a:latin typeface="Times New Roman" panose="02020603050405020304" pitchFamily="18" charset="0"/>
                <a:ea typeface="Calibri" panose="020F0502020204030204" pitchFamily="34" charset="0"/>
              </a:rPr>
              <a:t>nesile</a:t>
            </a:r>
            <a:r>
              <a:rPr lang="tr-TR" sz="2800" dirty="0">
                <a:latin typeface="Times New Roman" panose="02020603050405020304" pitchFamily="18" charset="0"/>
                <a:ea typeface="Calibri" panose="020F0502020204030204" pitchFamily="34" charset="0"/>
              </a:rPr>
              <a:t> aktarılmıştır. </a:t>
            </a:r>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25125823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88639"/>
            <a:ext cx="8856984" cy="6399485"/>
          </a:xfrm>
          <a:solidFill>
            <a:srgbClr val="002060"/>
          </a:solidFill>
        </p:spPr>
        <p:txBody>
          <a:bodyPr/>
          <a:lstStyle/>
          <a:p>
            <a:pPr indent="180340" algn="just">
              <a:lnSpc>
                <a:spcPct val="150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Ancak yazıyı kullanmaya başlamalarına rağmen bazı milletler, hukuk kurallarını sözlü olarak kullanmaya devam etmiştir. </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Türkler de sözlü hukuk kurallarını</a:t>
            </a:r>
            <a:r>
              <a:rPr lang="tr-T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a:latin typeface="Times New Roman" panose="02020603050405020304" pitchFamily="18" charset="0"/>
                <a:ea typeface="Calibri" panose="020F0502020204030204" pitchFamily="34" charset="0"/>
                <a:cs typeface="Times New Roman" panose="02020603050405020304" pitchFamily="18" charset="0"/>
              </a:rPr>
              <a:t>uzun süre uygulamıştır. Hunlarda hukukun temelini, kaynağını geleneklerden alan sözlü hukuk kuralları yani töre oluştururdu. Coğrafyanın, hayat tarzının ve birlikte yaşama tecrübesinin etkisiyle oluşan </a:t>
            </a:r>
            <a:r>
              <a:rPr lang="tr-T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töre</a:t>
            </a:r>
            <a:r>
              <a:rPr lang="tr-TR" sz="2800" dirty="0">
                <a:latin typeface="Times New Roman" panose="02020603050405020304" pitchFamily="18" charset="0"/>
                <a:ea typeface="Calibri" panose="020F0502020204030204" pitchFamily="34" charset="0"/>
                <a:cs typeface="Times New Roman" panose="02020603050405020304" pitchFamily="18" charset="0"/>
              </a:rPr>
              <a:t>, yazılı olmamasına rağmen sistemli, dinamik, etkili ve ihtiyacı karşılayacak bir yapıya sahipti. Törenin toplumda çok güçlü bir yaptırımı vardı.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1795827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60648"/>
            <a:ext cx="5760640" cy="6480720"/>
          </a:xfrm>
          <a:solidFill>
            <a:srgbClr val="002060"/>
          </a:solidFill>
        </p:spPr>
        <p:txBody>
          <a:bodyPr/>
          <a:lstStyle/>
          <a:p>
            <a:pPr>
              <a:lnSpc>
                <a:spcPct val="150000"/>
              </a:lnSpc>
              <a:spcBef>
                <a:spcPts val="0"/>
              </a:spcBef>
            </a:pPr>
            <a:r>
              <a:rPr lang="tr-TR" sz="2400" b="1" dirty="0">
                <a:solidFill>
                  <a:srgbClr val="FFFF00"/>
                </a:solidFill>
                <a:latin typeface="Times New Roman" panose="02020603050405020304" pitchFamily="18" charset="0"/>
                <a:ea typeface="Calibri" panose="020F0502020204030204" pitchFamily="34" charset="0"/>
              </a:rPr>
              <a:t>Yazının icadıyla birlikte</a:t>
            </a:r>
            <a:r>
              <a:rPr lang="tr-TR" sz="2400" dirty="0">
                <a:solidFill>
                  <a:srgbClr val="FFFF00"/>
                </a:solidFill>
                <a:latin typeface="Times New Roman" panose="02020603050405020304" pitchFamily="18" charset="0"/>
                <a:ea typeface="Calibri" panose="020F0502020204030204" pitchFamily="34" charset="0"/>
              </a:rPr>
              <a:t> </a:t>
            </a:r>
            <a:r>
              <a:rPr lang="tr-TR" sz="2400" b="1" dirty="0">
                <a:solidFill>
                  <a:srgbClr val="FFFF00"/>
                </a:solidFill>
                <a:latin typeface="Times New Roman" panose="02020603050405020304" pitchFamily="18" charset="0"/>
                <a:ea typeface="Calibri" panose="020F0502020204030204" pitchFamily="34" charset="0"/>
              </a:rPr>
              <a:t>yazılı hâle gelen hukuk kurallarının ilk örnekleri Sümerlerde görülür.</a:t>
            </a:r>
            <a:r>
              <a:rPr lang="tr-TR" sz="2400" dirty="0">
                <a:solidFill>
                  <a:srgbClr val="FFFF00"/>
                </a:solidFill>
                <a:latin typeface="Times New Roman" panose="02020603050405020304" pitchFamily="18" charset="0"/>
                <a:ea typeface="Calibri" panose="020F0502020204030204" pitchFamily="34" charset="0"/>
              </a:rPr>
              <a:t> </a:t>
            </a:r>
            <a:r>
              <a:rPr lang="tr-TR" sz="2400" dirty="0" err="1">
                <a:latin typeface="Times New Roman" panose="02020603050405020304" pitchFamily="18" charset="0"/>
                <a:ea typeface="Calibri" panose="020F0502020204030204" pitchFamily="34" charset="0"/>
              </a:rPr>
              <a:t>Baştanrı</a:t>
            </a:r>
            <a:r>
              <a:rPr lang="tr-TR" sz="2400" dirty="0">
                <a:latin typeface="Times New Roman" panose="02020603050405020304" pitchFamily="18" charset="0"/>
                <a:ea typeface="Calibri" panose="020F0502020204030204" pitchFamily="34" charset="0"/>
              </a:rPr>
              <a:t> tarafından hükümdarlığın kendisine verildiğini ifade eden </a:t>
            </a:r>
            <a:r>
              <a:rPr lang="tr-TR" sz="2400" b="1" dirty="0">
                <a:solidFill>
                  <a:srgbClr val="FFFF00"/>
                </a:solidFill>
                <a:latin typeface="Times New Roman" panose="02020603050405020304" pitchFamily="18" charset="0"/>
                <a:ea typeface="Calibri" panose="020F0502020204030204" pitchFamily="34" charset="0"/>
              </a:rPr>
              <a:t>Sümer Kralı </a:t>
            </a:r>
            <a:r>
              <a:rPr lang="tr-TR" sz="2400" b="1" dirty="0" err="1">
                <a:solidFill>
                  <a:srgbClr val="FFFF00"/>
                </a:solidFill>
                <a:latin typeface="Times New Roman" panose="02020603050405020304" pitchFamily="18" charset="0"/>
                <a:ea typeface="Calibri" panose="020F0502020204030204" pitchFamily="34" charset="0"/>
              </a:rPr>
              <a:t>Urkagina</a:t>
            </a:r>
            <a:r>
              <a:rPr lang="tr-TR" sz="2400" dirty="0">
                <a:latin typeface="Times New Roman" panose="02020603050405020304" pitchFamily="18" charset="0"/>
                <a:ea typeface="Calibri" panose="020F0502020204030204" pitchFamily="34" charset="0"/>
              </a:rPr>
              <a:t>, kötü idare sebebiyle meydana gelen yolsuzlukları, halkın huzursuzluğunu ve hoşnutsuzluğunu gidermek için bir </a:t>
            </a:r>
            <a:r>
              <a:rPr lang="tr-TR" sz="2400" dirty="0" err="1">
                <a:latin typeface="Times New Roman" panose="02020603050405020304" pitchFamily="18" charset="0"/>
                <a:ea typeface="Calibri" panose="020F0502020204030204" pitchFamily="34" charset="0"/>
              </a:rPr>
              <a:t>adaletname</a:t>
            </a:r>
            <a:r>
              <a:rPr lang="tr-TR" sz="2400" dirty="0">
                <a:latin typeface="Times New Roman" panose="02020603050405020304" pitchFamily="18" charset="0"/>
                <a:ea typeface="Calibri" panose="020F0502020204030204" pitchFamily="34" charset="0"/>
              </a:rPr>
              <a:t> hazırlamıştı. </a:t>
            </a:r>
            <a:r>
              <a:rPr lang="tr-TR" sz="2400" dirty="0" err="1">
                <a:latin typeface="Times New Roman" panose="02020603050405020304" pitchFamily="18" charset="0"/>
                <a:ea typeface="Calibri" panose="020F0502020204030204" pitchFamily="34" charset="0"/>
              </a:rPr>
              <a:t>Urkagina</a:t>
            </a:r>
            <a:r>
              <a:rPr lang="tr-TR" sz="2400" dirty="0">
                <a:latin typeface="Times New Roman" panose="02020603050405020304" pitchFamily="18" charset="0"/>
                <a:ea typeface="Calibri" panose="020F0502020204030204" pitchFamily="34" charset="0"/>
              </a:rPr>
              <a:t>, yaptığı kanunlarda önceki yöneticilerin rahiplerle birleşerek halkı sömürdüğünü ifade etmiştir.</a:t>
            </a:r>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rotWithShape="1">
          <a:blip r:embed="rId2"/>
          <a:srcRect l="45572" t="33266" r="34504" b="35235"/>
          <a:stretch/>
        </p:blipFill>
        <p:spPr>
          <a:xfrm>
            <a:off x="6228184" y="2276872"/>
            <a:ext cx="2592289" cy="2304256"/>
          </a:xfrm>
          <a:prstGeom prst="rect">
            <a:avLst/>
          </a:prstGeom>
        </p:spPr>
      </p:pic>
      <p:sp>
        <p:nvSpPr>
          <p:cNvPr id="5" name="Dikdörtgen 4"/>
          <p:cNvSpPr/>
          <p:nvPr/>
        </p:nvSpPr>
        <p:spPr>
          <a:xfrm>
            <a:off x="6103201" y="4941168"/>
            <a:ext cx="2842253" cy="369332"/>
          </a:xfrm>
          <a:prstGeom prst="rect">
            <a:avLst/>
          </a:prstGeom>
          <a:solidFill>
            <a:srgbClr val="00B050"/>
          </a:solidFill>
        </p:spPr>
        <p:txBody>
          <a:bodyPr wrap="none">
            <a:spAutoFit/>
          </a:bodyPr>
          <a:lstStyle/>
          <a:p>
            <a:r>
              <a:rPr lang="tr-TR" dirty="0" err="1"/>
              <a:t>Urkagina</a:t>
            </a:r>
            <a:r>
              <a:rPr lang="tr-TR" dirty="0"/>
              <a:t> Kanunları tableti</a:t>
            </a:r>
          </a:p>
        </p:txBody>
      </p:sp>
    </p:spTree>
    <p:extLst>
      <p:ext uri="{BB962C8B-B14F-4D97-AF65-F5344CB8AC3E}">
        <p14:creationId xmlns:p14="http://schemas.microsoft.com/office/powerpoint/2010/main" val="34948257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8640"/>
            <a:ext cx="5616624" cy="6264696"/>
          </a:xfrm>
          <a:solidFill>
            <a:srgbClr val="002060"/>
          </a:solidFill>
        </p:spPr>
        <p:txBody>
          <a:bodyPr/>
          <a:lstStyle/>
          <a:p>
            <a:pPr indent="180340" algn="just">
              <a:lnSpc>
                <a:spcPct val="150000"/>
              </a:lnSpc>
              <a:spcAft>
                <a:spcPts val="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Yaptığı düzenlemelerle de daha çok borç affı gibi konuları işlemiş ve halkı rahatlatmaya çalışmıştır. </a:t>
            </a:r>
            <a:r>
              <a:rPr lang="tr-TR" sz="2400" dirty="0" err="1">
                <a:latin typeface="Times New Roman" panose="02020603050405020304" pitchFamily="18" charset="0"/>
                <a:ea typeface="Calibri" panose="020F0502020204030204" pitchFamily="34" charset="0"/>
                <a:cs typeface="Times New Roman" panose="02020603050405020304" pitchFamily="18" charset="0"/>
              </a:rPr>
              <a:t>Urkagina</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Kanunları’ndan</a:t>
            </a:r>
            <a:r>
              <a:rPr lang="tr-TR" sz="2400" dirty="0">
                <a:latin typeface="Times New Roman" panose="02020603050405020304" pitchFamily="18" charset="0"/>
                <a:ea typeface="Calibri" panose="020F0502020204030204" pitchFamily="34" charset="0"/>
                <a:cs typeface="Times New Roman" panose="02020603050405020304" pitchFamily="18" charset="0"/>
              </a:rPr>
              <a:t> sonra Mezopotamya’da başka kanunlar da yapılmıştır. Bu kanunlar içerisinde </a:t>
            </a:r>
            <a:r>
              <a:rPr lang="tr-TR"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Babil Kralı </a:t>
            </a:r>
            <a:r>
              <a:rPr lang="tr-TR"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Hammurabi’nin</a:t>
            </a:r>
            <a:r>
              <a:rPr lang="tr-T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a:latin typeface="Times New Roman" panose="02020603050405020304" pitchFamily="18" charset="0"/>
                <a:ea typeface="Calibri" panose="020F0502020204030204" pitchFamily="34" charset="0"/>
                <a:cs typeface="Times New Roman" panose="02020603050405020304" pitchFamily="18" charset="0"/>
              </a:rPr>
              <a:t>yaptığı kanunlar önemli bir yere sahiptir. </a:t>
            </a:r>
            <a:r>
              <a:rPr lang="tr-TR" sz="2400" dirty="0" err="1">
                <a:latin typeface="Times New Roman" panose="02020603050405020304" pitchFamily="18" charset="0"/>
                <a:ea typeface="Calibri" panose="020F0502020204030204" pitchFamily="34" charset="0"/>
                <a:cs typeface="Times New Roman" panose="02020603050405020304" pitchFamily="18" charset="0"/>
              </a:rPr>
              <a:t>Hammurabi</a:t>
            </a:r>
            <a:r>
              <a:rPr lang="tr-TR" sz="2400" dirty="0">
                <a:latin typeface="Times New Roman" panose="02020603050405020304" pitchFamily="18" charset="0"/>
                <a:ea typeface="Calibri" panose="020F0502020204030204" pitchFamily="34" charset="0"/>
                <a:cs typeface="Times New Roman" panose="02020603050405020304" pitchFamily="18" charset="0"/>
              </a:rPr>
              <a:t> Kanunları “dişe diş, göze göz” şeklinde değerlendirilen ve suçu işleyene aynı ağırlıkta cezayı içeren kanunlardır.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rotWithShape="1">
          <a:blip r:embed="rId2"/>
          <a:srcRect l="9046" t="37203" r="73244" b="23422"/>
          <a:stretch/>
        </p:blipFill>
        <p:spPr>
          <a:xfrm>
            <a:off x="5940152" y="1340768"/>
            <a:ext cx="2952328" cy="3690408"/>
          </a:xfrm>
          <a:prstGeom prst="rect">
            <a:avLst/>
          </a:prstGeom>
        </p:spPr>
      </p:pic>
      <p:sp>
        <p:nvSpPr>
          <p:cNvPr id="5" name="Dikdörtgen 4"/>
          <p:cNvSpPr/>
          <p:nvPr/>
        </p:nvSpPr>
        <p:spPr>
          <a:xfrm>
            <a:off x="5940152" y="5373216"/>
            <a:ext cx="3045001" cy="369332"/>
          </a:xfrm>
          <a:prstGeom prst="rect">
            <a:avLst/>
          </a:prstGeom>
          <a:solidFill>
            <a:srgbClr val="00B050"/>
          </a:solidFill>
        </p:spPr>
        <p:txBody>
          <a:bodyPr wrap="none">
            <a:spAutoFit/>
          </a:bodyPr>
          <a:lstStyle/>
          <a:p>
            <a:r>
              <a:rPr lang="tr-TR" dirty="0" err="1"/>
              <a:t>Hammurabi</a:t>
            </a:r>
            <a:r>
              <a:rPr lang="tr-TR" dirty="0"/>
              <a:t> Kanunları (</a:t>
            </a:r>
            <a:r>
              <a:rPr lang="tr-TR" dirty="0" err="1"/>
              <a:t>Stel</a:t>
            </a:r>
            <a:r>
              <a:rPr lang="tr-TR" dirty="0"/>
              <a:t>)</a:t>
            </a:r>
          </a:p>
        </p:txBody>
      </p:sp>
    </p:spTree>
    <p:extLst>
      <p:ext uri="{BB962C8B-B14F-4D97-AF65-F5344CB8AC3E}">
        <p14:creationId xmlns:p14="http://schemas.microsoft.com/office/powerpoint/2010/main" val="1456226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16632"/>
            <a:ext cx="8784976" cy="6741367"/>
          </a:xfrm>
          <a:solidFill>
            <a:srgbClr val="000000"/>
          </a:solidFill>
        </p:spPr>
        <p:txBody>
          <a:bodyPr/>
          <a:lstStyle/>
          <a:p>
            <a:pPr indent="180340" algn="just">
              <a:lnSpc>
                <a:spcPct val="150000"/>
              </a:lnSpc>
              <a:spcAft>
                <a:spcPts val="0"/>
              </a:spcAft>
            </a:pPr>
            <a:r>
              <a:rPr lang="tr-TR" sz="2000" b="1" dirty="0" err="1">
                <a:latin typeface="Times New Roman" panose="02020603050405020304" pitchFamily="18" charset="0"/>
                <a:ea typeface="Calibri" panose="020F0502020204030204" pitchFamily="34" charset="0"/>
                <a:cs typeface="Times New Roman" panose="02020603050405020304" pitchFamily="18" charset="0"/>
              </a:rPr>
              <a:t>Hammurabi</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latin typeface="Times New Roman" panose="02020603050405020304" pitchFamily="18" charset="0"/>
                <a:ea typeface="Calibri" panose="020F0502020204030204" pitchFamily="34" charset="0"/>
                <a:cs typeface="Times New Roman" panose="02020603050405020304" pitchFamily="18" charset="0"/>
              </a:rPr>
              <a:t>Kanunları’ndan</a:t>
            </a:r>
            <a:r>
              <a:rPr lang="tr-TR" sz="2000" b="1" dirty="0">
                <a:latin typeface="Times New Roman" panose="02020603050405020304" pitchFamily="18" charset="0"/>
                <a:ea typeface="Calibri" panose="020F0502020204030204" pitchFamily="34" charset="0"/>
                <a:cs typeface="Times New Roman" panose="02020603050405020304" pitchFamily="18" charset="0"/>
              </a:rPr>
              <a:t> örnekler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latin typeface="Times New Roman" panose="02020603050405020304" pitchFamily="18" charset="0"/>
                <a:ea typeface="Calibri" panose="020F0502020204030204" pitchFamily="34" charset="0"/>
                <a:cs typeface="Times New Roman" panose="02020603050405020304" pitchFamily="18" charset="0"/>
              </a:rPr>
              <a:t>• </a:t>
            </a: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Bir hırsız duvar delerek bir eve girmişse o deliğin önünde ölümle cezalandırılır ve oraya gömülür.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latin typeface="Times New Roman" panose="02020603050405020304" pitchFamily="18" charset="0"/>
                <a:ea typeface="Calibri" panose="020F0502020204030204" pitchFamily="34" charset="0"/>
                <a:cs typeface="Times New Roman" panose="02020603050405020304" pitchFamily="18" charset="0"/>
              </a:rPr>
              <a:t>• </a:t>
            </a: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Bir evde yangın çıkar ve oraya yangını söndürmeye gelen bir kimse, evin sahibinin malına göz dikip onun malını alırsa kendisi de aynı ateşe atılır.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Bir adam bir çocuğu evlatlık alır ve oğlu olarak ona ismini verirse ve onu besleyip büyütürse büyümüş bu çocuk bir daha geri istenemez.</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Bir kişi hırsızlık yapsa eli kesilir.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Bir kişi kendisiyle aynı sınıftaki bir kişinin dişine zarar verirse onun da dişi çekilir.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Babasını döven evladın iki eli kesilir.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Bir adamın gözünü çıkaranın gözü çıkarılır.</a:t>
            </a:r>
            <a:endParaRPr lang="tr-TR"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tr-TR" sz="20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Birisini suçlayan ispata mecburdur. İspat edemezse ölüm cezasına çarptırılır</a:t>
            </a:r>
            <a:r>
              <a:rPr lang="tr-TR" sz="2000" i="1" dirty="0">
                <a:latin typeface="Times New Roman" panose="02020603050405020304" pitchFamily="18" charset="0"/>
                <a:ea typeface="Calibri" panose="020F0502020204030204" pitchFamily="34" charset="0"/>
                <a:cs typeface="Times New Roman" panose="02020603050405020304" pitchFamily="18" charset="0"/>
              </a:rPr>
              <a:t>.</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spTree>
    <p:extLst>
      <p:ext uri="{BB962C8B-B14F-4D97-AF65-F5344CB8AC3E}">
        <p14:creationId xmlns:p14="http://schemas.microsoft.com/office/powerpoint/2010/main" val="24123212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440295"/>
            <a:ext cx="9144000" cy="4395192"/>
          </a:xfrm>
          <a:solidFill>
            <a:srgbClr val="002060"/>
          </a:solidFill>
        </p:spPr>
        <p:txBody>
          <a:bodyPr/>
          <a:lstStyle/>
          <a:p>
            <a:pPr>
              <a:lnSpc>
                <a:spcPct val="150000"/>
              </a:lnSpc>
              <a:spcBef>
                <a:spcPts val="0"/>
              </a:spcBef>
            </a:pPr>
            <a:r>
              <a:rPr lang="tr-TR" sz="2400" dirty="0">
                <a:latin typeface="Times New Roman" panose="02020603050405020304" pitchFamily="18" charset="0"/>
                <a:ea typeface="Calibri" panose="020F0502020204030204" pitchFamily="34" charset="0"/>
              </a:rPr>
              <a:t>İlk Çağ Anadolu medeniyetlerinden biri olan </a:t>
            </a:r>
            <a:r>
              <a:rPr lang="tr-TR" sz="2400" b="1" dirty="0">
                <a:latin typeface="Times New Roman" panose="02020603050405020304" pitchFamily="18" charset="0"/>
                <a:ea typeface="Calibri" panose="020F0502020204030204" pitchFamily="34" charset="0"/>
              </a:rPr>
              <a:t>Hititler,</a:t>
            </a:r>
            <a:r>
              <a:rPr lang="tr-TR" sz="2400" dirty="0">
                <a:latin typeface="Times New Roman" panose="02020603050405020304" pitchFamily="18" charset="0"/>
                <a:ea typeface="Calibri" panose="020F0502020204030204" pitchFamily="34" charset="0"/>
              </a:rPr>
              <a:t> gelişmiş bir hukuk sistemine sahipti. Dönemin ihtiyaçlarına göre zamanla eklemeler yapılan </a:t>
            </a:r>
            <a:r>
              <a:rPr lang="tr-TR" sz="2400" b="1" dirty="0">
                <a:solidFill>
                  <a:srgbClr val="FFFF00"/>
                </a:solidFill>
                <a:latin typeface="Times New Roman" panose="02020603050405020304" pitchFamily="18" charset="0"/>
                <a:ea typeface="Calibri" panose="020F0502020204030204" pitchFamily="34" charset="0"/>
              </a:rPr>
              <a:t>Hitit hukuku</a:t>
            </a:r>
            <a:r>
              <a:rPr lang="tr-TR" sz="2400" dirty="0">
                <a:solidFill>
                  <a:srgbClr val="FFFF00"/>
                </a:solidFill>
                <a:latin typeface="Times New Roman" panose="02020603050405020304" pitchFamily="18" charset="0"/>
                <a:ea typeface="Calibri" panose="020F0502020204030204" pitchFamily="34" charset="0"/>
              </a:rPr>
              <a:t> </a:t>
            </a:r>
            <a:r>
              <a:rPr lang="tr-TR" sz="2400" dirty="0">
                <a:latin typeface="Times New Roman" panose="02020603050405020304" pitchFamily="18" charset="0"/>
                <a:ea typeface="Calibri" panose="020F0502020204030204" pitchFamily="34" charset="0"/>
              </a:rPr>
              <a:t>ile ilgili günümüze kadar ulaşan tabletler vardır. Hitit kanunları, içerik bakımından Sami kavimlerinin kanunlarından farklı olup Sümer kanunları gibi insancıldır. </a:t>
            </a:r>
            <a:r>
              <a:rPr lang="tr-TR" sz="2400" b="1" dirty="0">
                <a:solidFill>
                  <a:srgbClr val="FFFF00"/>
                </a:solidFill>
                <a:latin typeface="Times New Roman" panose="02020603050405020304" pitchFamily="18" charset="0"/>
                <a:ea typeface="Calibri" panose="020F0502020204030204" pitchFamily="34" charset="0"/>
              </a:rPr>
              <a:t>İşlenen suçların cezası daha çok maddi nitelik taşımaktadır.</a:t>
            </a:r>
            <a:r>
              <a:rPr lang="tr-TR" sz="2400" dirty="0">
                <a:latin typeface="Times New Roman" panose="02020603050405020304" pitchFamily="18" charset="0"/>
                <a:ea typeface="Calibri" panose="020F0502020204030204" pitchFamily="34" charset="0"/>
              </a:rPr>
              <a:t> Hitit kanunlarında geleneksel düzenlemeler toplanmış, </a:t>
            </a:r>
            <a:r>
              <a:rPr lang="tr-TR" sz="2400" b="1" dirty="0">
                <a:solidFill>
                  <a:srgbClr val="FFFF00"/>
                </a:solidFill>
                <a:latin typeface="Times New Roman" panose="02020603050405020304" pitchFamily="18" charset="0"/>
                <a:ea typeface="Calibri" panose="020F0502020204030204" pitchFamily="34" charset="0"/>
              </a:rPr>
              <a:t>ölüm ve işkence cezaları yerine tazminat cezaları</a:t>
            </a:r>
            <a:r>
              <a:rPr lang="tr-TR" sz="2400" dirty="0">
                <a:solidFill>
                  <a:srgbClr val="FFFF00"/>
                </a:solidFill>
                <a:latin typeface="Times New Roman" panose="02020603050405020304" pitchFamily="18" charset="0"/>
                <a:ea typeface="Calibri" panose="020F0502020204030204" pitchFamily="34" charset="0"/>
              </a:rPr>
              <a:t> </a:t>
            </a:r>
            <a:r>
              <a:rPr lang="tr-TR" sz="2400" dirty="0">
                <a:latin typeface="Times New Roman" panose="02020603050405020304" pitchFamily="18" charset="0"/>
                <a:ea typeface="Calibri" panose="020F0502020204030204" pitchFamily="34" charset="0"/>
              </a:rPr>
              <a:t>konmuştur. </a:t>
            </a:r>
            <a:endParaRPr lang="tr-TR" sz="2400" dirty="0"/>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a:blip r:embed="rId2"/>
          <a:stretch>
            <a:fillRect/>
          </a:stretch>
        </p:blipFill>
        <p:spPr>
          <a:xfrm>
            <a:off x="395536" y="130006"/>
            <a:ext cx="2127705" cy="2063874"/>
          </a:xfrm>
          <a:prstGeom prst="rect">
            <a:avLst/>
          </a:prstGeom>
        </p:spPr>
      </p:pic>
    </p:spTree>
    <p:extLst>
      <p:ext uri="{BB962C8B-B14F-4D97-AF65-F5344CB8AC3E}">
        <p14:creationId xmlns:p14="http://schemas.microsoft.com/office/powerpoint/2010/main" val="2879901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88639"/>
            <a:ext cx="5607496" cy="6399485"/>
          </a:xfrm>
          <a:solidFill>
            <a:srgbClr val="002060"/>
          </a:solidFill>
        </p:spPr>
        <p:txBody>
          <a:bodyPr/>
          <a:lstStyle/>
          <a:p>
            <a:pPr>
              <a:lnSpc>
                <a:spcPct val="150000"/>
              </a:lnSpc>
              <a:spcBef>
                <a:spcPts val="0"/>
              </a:spcBef>
            </a:pPr>
            <a:r>
              <a:rPr lang="tr-TR" sz="2800" dirty="0">
                <a:latin typeface="Times New Roman" panose="02020603050405020304" pitchFamily="18" charset="0"/>
                <a:ea typeface="Calibri" panose="020F0502020204030204" pitchFamily="34" charset="0"/>
              </a:rPr>
              <a:t>Hititler yalnız insanları değil </a:t>
            </a:r>
            <a:r>
              <a:rPr lang="tr-TR" sz="2800" b="1" dirty="0">
                <a:latin typeface="Times New Roman" panose="02020603050405020304" pitchFamily="18" charset="0"/>
                <a:ea typeface="Calibri" panose="020F0502020204030204" pitchFamily="34" charset="0"/>
              </a:rPr>
              <a:t>hayvanları ve bitkileri korumak</a:t>
            </a:r>
            <a:r>
              <a:rPr lang="tr-TR" sz="2800" dirty="0">
                <a:latin typeface="Times New Roman" panose="02020603050405020304" pitchFamily="18" charset="0"/>
                <a:ea typeface="Calibri" panose="020F0502020204030204" pitchFamily="34" charset="0"/>
              </a:rPr>
              <a:t> için de yasalar çıkarmıştır. Hitit kanunlarında; </a:t>
            </a:r>
            <a:r>
              <a:rPr lang="tr-TR" sz="2800" b="1" dirty="0">
                <a:latin typeface="Times New Roman" panose="02020603050405020304" pitchFamily="18" charset="0"/>
                <a:ea typeface="Calibri" panose="020F0502020204030204" pitchFamily="34" charset="0"/>
              </a:rPr>
              <a:t>evlenme, boşanma, nikâh, nişan</a:t>
            </a:r>
            <a:r>
              <a:rPr lang="tr-TR" sz="2800" dirty="0">
                <a:latin typeface="Times New Roman" panose="02020603050405020304" pitchFamily="18" charset="0"/>
                <a:ea typeface="Calibri" panose="020F0502020204030204" pitchFamily="34" charset="0"/>
              </a:rPr>
              <a:t> gibi aileyle ilgili hususlara yer verilmiştir. Ön Asya </a:t>
            </a:r>
            <a:r>
              <a:rPr lang="tr-TR" sz="2800" b="1" dirty="0">
                <a:solidFill>
                  <a:srgbClr val="FFFF00"/>
                </a:solidFill>
                <a:latin typeface="Times New Roman" panose="02020603050405020304" pitchFamily="18" charset="0"/>
                <a:ea typeface="Calibri" panose="020F0502020204030204" pitchFamily="34" charset="0"/>
              </a:rPr>
              <a:t>kavimlerinde boşanma sadece erkeğe tanınan bir hak iken Hititlerde kadınlara da bu hak tanınmıştır.</a:t>
            </a:r>
            <a:endParaRPr lang="tr-TR" dirty="0">
              <a:solidFill>
                <a:srgbClr val="FFFF00"/>
              </a:solidFill>
            </a:endParaRPr>
          </a:p>
        </p:txBody>
      </p:sp>
      <p:sp>
        <p:nvSpPr>
          <p:cNvPr id="4" name="Altbilgi Yer Tutucusu 3"/>
          <p:cNvSpPr>
            <a:spLocks noGrp="1"/>
          </p:cNvSpPr>
          <p:nvPr>
            <p:ph type="ftr" sz="quarter" idx="11"/>
          </p:nvPr>
        </p:nvSpPr>
        <p:spPr/>
        <p:txBody>
          <a:bodyPr/>
          <a:lstStyle/>
          <a:p>
            <a:pPr>
              <a:defRPr/>
            </a:pPr>
            <a:r>
              <a:rPr lang="tr-TR" smtClean="0">
                <a:solidFill>
                  <a:srgbClr val="FFF39D"/>
                </a:solidFill>
              </a:rPr>
              <a:t>www.tariheglencesi.com</a:t>
            </a:r>
            <a:endParaRPr lang="tr-TR">
              <a:solidFill>
                <a:srgbClr val="FFF39D"/>
              </a:solidFill>
            </a:endParaRPr>
          </a:p>
        </p:txBody>
      </p:sp>
      <p:pic>
        <p:nvPicPr>
          <p:cNvPr id="3" name="Resim 2"/>
          <p:cNvPicPr>
            <a:picLocks noChangeAspect="1"/>
          </p:cNvPicPr>
          <p:nvPr/>
        </p:nvPicPr>
        <p:blipFill>
          <a:blip r:embed="rId2"/>
          <a:stretch>
            <a:fillRect/>
          </a:stretch>
        </p:blipFill>
        <p:spPr>
          <a:xfrm>
            <a:off x="5769618" y="2204864"/>
            <a:ext cx="3243027" cy="2880320"/>
          </a:xfrm>
          <a:prstGeom prst="rect">
            <a:avLst/>
          </a:prstGeom>
        </p:spPr>
      </p:pic>
    </p:spTree>
    <p:extLst>
      <p:ext uri="{BB962C8B-B14F-4D97-AF65-F5344CB8AC3E}">
        <p14:creationId xmlns:p14="http://schemas.microsoft.com/office/powerpoint/2010/main" val="2999108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ağıt">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889</Words>
  <Application>Microsoft Office PowerPoint</Application>
  <PresentationFormat>Ekran Gösterisi (4:3)</PresentationFormat>
  <Paragraphs>61</Paragraphs>
  <Slides>15</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15</vt:i4>
      </vt:variant>
    </vt:vector>
  </HeadingPairs>
  <TitlesOfParts>
    <vt:vector size="25" baseType="lpstr">
      <vt:lpstr>Arial</vt:lpstr>
      <vt:lpstr>Calibri</vt:lpstr>
      <vt:lpstr>Constantia</vt:lpstr>
      <vt:lpstr>Franklin Gothic Book</vt:lpstr>
      <vt:lpstr>Tahoma</vt:lpstr>
      <vt:lpstr>Times New Roman</vt:lpstr>
      <vt:lpstr>Wingdings</vt:lpstr>
      <vt:lpstr>Wingdings 2</vt:lpstr>
      <vt:lpstr>Teknik</vt:lpstr>
      <vt:lpstr>Kağıt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143</cp:revision>
  <dcterms:created xsi:type="dcterms:W3CDTF">2012-11-01T19:26:54Z</dcterms:created>
  <dcterms:modified xsi:type="dcterms:W3CDTF">2017-11-26T12:47:42Z</dcterms:modified>
</cp:coreProperties>
</file>