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sldIdLst>
    <p:sldId id="487" r:id="rId2"/>
    <p:sldId id="488" r:id="rId3"/>
    <p:sldId id="604" r:id="rId4"/>
    <p:sldId id="489" r:id="rId5"/>
    <p:sldId id="615" r:id="rId6"/>
    <p:sldId id="490" r:id="rId7"/>
    <p:sldId id="491" r:id="rId8"/>
    <p:sldId id="492" r:id="rId9"/>
    <p:sldId id="616" r:id="rId10"/>
    <p:sldId id="609" r:id="rId11"/>
    <p:sldId id="610" r:id="rId12"/>
    <p:sldId id="617" r:id="rId13"/>
    <p:sldId id="618" r:id="rId14"/>
    <p:sldId id="611" r:id="rId15"/>
    <p:sldId id="612" r:id="rId16"/>
    <p:sldId id="613" r:id="rId17"/>
    <p:sldId id="614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2719A-9342-4073-95EB-9190B8F85322}" type="datetimeFigureOut">
              <a:rPr lang="tr-TR" smtClean="0"/>
              <a:pPr/>
              <a:t>08.11.2017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2569A-B318-4E9C-88DB-BE8E87E60F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672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5D6C2B20-44CB-4F10-9A7A-8C0B0593037A}" type="slidenum">
              <a:rPr lang="tr-TR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</a:t>
            </a:fld>
            <a:endParaRPr lang="tr-T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34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10 h 1906"/>
                <a:gd name="T4" fmla="*/ 5902 w 5740"/>
                <a:gd name="T5" fmla="*/ 1010 h 1906"/>
                <a:gd name="T6" fmla="*/ 590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7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6676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A5DA33-FB88-4616-9B7A-C80765A4FBF7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7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76118-5FD7-456F-9746-A848BB91D370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2477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11AC6-FA38-44A6-A359-61171CB74D43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095195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44E13-67F3-4D5C-A72F-C2B5252B03A4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93016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01569-A2EE-4023-A464-E8B33DB505B0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97397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302BC-FC80-4D17-A11F-7E391AB2849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81511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55D0B-85D2-4886-AB99-1339E25ED6B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66637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8639B-0D9B-4D6B-B27D-197C3D4F899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64765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33CDB-2F15-4BF5-941A-D8FEB5BD1935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4173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BFCEE-434E-4989-BD96-F66B147E1CF8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13350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1139E-753C-47F6-B086-FA2C19C71CDB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76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E85683-BA86-4DDF-8CF0-B46AD8136EF6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14039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1652C2-65FC-4B6D-A10E-7459C9649A38}" type="slidenum">
              <a:rPr 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smtClean="0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66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666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10 h 1906"/>
                <a:gd name="T4" fmla="*/ 5902 w 5740"/>
                <a:gd name="T5" fmla="*/ 1010 h 1906"/>
                <a:gd name="T6" fmla="*/ 590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66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6666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6666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743312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solidFill>
            <a:srgbClr val="00B050"/>
          </a:solidFill>
        </p:spPr>
        <p:txBody>
          <a:bodyPr/>
          <a:lstStyle/>
          <a:p>
            <a:pPr eaLnBrk="1" hangingPunct="1">
              <a:defRPr/>
            </a:pPr>
            <a:r>
              <a:rPr lang="tr-TR" dirty="0" smtClean="0"/>
              <a:t>T.C İnkılap Tarihi Ve Atatürkçülük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solidFill>
            <a:srgbClr val="7030A0"/>
          </a:solidFill>
        </p:spPr>
        <p:txBody>
          <a:bodyPr/>
          <a:lstStyle/>
          <a:p>
            <a:pPr eaLnBrk="1" hangingPunct="1">
              <a:defRPr/>
            </a:pPr>
            <a:endParaRPr lang="tr-TR" dirty="0" smtClean="0"/>
          </a:p>
          <a:p>
            <a:pPr eaLnBrk="1" hangingPunct="1">
              <a:defRPr/>
            </a:pPr>
            <a:r>
              <a:rPr lang="tr-TR" dirty="0" smtClean="0"/>
              <a:t>Arif ÖZBEYLİ</a:t>
            </a:r>
          </a:p>
        </p:txBody>
      </p:sp>
      <p:sp>
        <p:nvSpPr>
          <p:cNvPr id="3076" name="Altbilgi Yer Tutucusu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986046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r-TR" dirty="0" smtClean="0"/>
              <a:t>25.04.2014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37271" t="22439" r="32379" b="31389"/>
          <a:stretch/>
        </p:blipFill>
        <p:spPr>
          <a:xfrm>
            <a:off x="1619672" y="1598352"/>
            <a:ext cx="5904656" cy="512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74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D 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89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tr-TR" dirty="0" smtClean="0"/>
              <a:t>30 NİSAN 2015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39485" t="28344" r="31737" b="32282"/>
          <a:stretch/>
        </p:blipFill>
        <p:spPr>
          <a:xfrm>
            <a:off x="1475656" y="1556792"/>
            <a:ext cx="6336704" cy="487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48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A 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74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tr-TR" dirty="0" smtClean="0"/>
              <a:t>30 NİSAN 2015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734" t="17502" r="50802" b="55450"/>
          <a:stretch/>
        </p:blipFill>
        <p:spPr>
          <a:xfrm>
            <a:off x="838171" y="2356855"/>
            <a:ext cx="7467657" cy="2952327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2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C 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9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tr-TR" dirty="0" smtClean="0"/>
              <a:t>28 KASIM 2016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477" t="24497" r="32110" b="32547"/>
          <a:stretch/>
        </p:blipFill>
        <p:spPr>
          <a:xfrm>
            <a:off x="1547664" y="1556792"/>
            <a:ext cx="5976664" cy="4746174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2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A 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8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980" y="4005064"/>
            <a:ext cx="7618040" cy="11430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chemeClr val="tx1"/>
                </a:solidFill>
              </a:rPr>
              <a:t>Üçüncü Ünite: </a:t>
            </a:r>
            <a:r>
              <a:rPr lang="tr-TR" dirty="0" smtClean="0"/>
              <a:t>Ya İstiklal Ya Ölüm</a:t>
            </a:r>
          </a:p>
        </p:txBody>
      </p:sp>
      <p:pic>
        <p:nvPicPr>
          <p:cNvPr id="4100" name="Picture 4" descr="ata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171400"/>
            <a:ext cx="5076056" cy="3807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195350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3600400"/>
          </a:xfrm>
          <a:solidFill>
            <a:srgbClr val="00B050"/>
          </a:solidFill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Üçüncü Konu:</a:t>
            </a:r>
            <a:r>
              <a:rPr lang="tr-TR" dirty="0" smtClean="0">
                <a:solidFill>
                  <a:srgbClr val="FFFF00"/>
                </a:solidFill>
              </a:rPr>
              <a:t> Maarif </a:t>
            </a:r>
            <a:r>
              <a:rPr lang="tr-TR" dirty="0" smtClean="0">
                <a:solidFill>
                  <a:srgbClr val="FFFF00"/>
                </a:solidFill>
              </a:rPr>
              <a:t>Kongresi </a:t>
            </a:r>
            <a:r>
              <a:rPr lang="tr-TR" dirty="0" smtClean="0">
                <a:solidFill>
                  <a:srgbClr val="FFFF00"/>
                </a:solidFill>
              </a:rPr>
              <a:t>(15-21 Temmuz 1921)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84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08720"/>
            <a:ext cx="8928992" cy="5688632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2800" b="1" dirty="0" smtClean="0">
                <a:cs typeface="Times New Roman" pitchFamily="18" charset="0"/>
              </a:rPr>
              <a:t>       </a:t>
            </a:r>
            <a:r>
              <a:rPr lang="tr-TR" sz="2800" dirty="0">
                <a:cs typeface="Times New Roman" pitchFamily="18" charset="0"/>
              </a:rPr>
              <a:t>“En önemli ve verimli vazifelerimiz eğitim ve öğretim işleridir</a:t>
            </a:r>
            <a:r>
              <a:rPr lang="tr-TR" sz="2800" dirty="0" smtClean="0">
                <a:cs typeface="Times New Roman" pitchFamily="18" charset="0"/>
              </a:rPr>
              <a:t>.” diyen </a:t>
            </a:r>
            <a:r>
              <a:rPr lang="tr-TR" sz="2800" dirty="0">
                <a:cs typeface="Times New Roman" pitchFamily="18" charset="0"/>
              </a:rPr>
              <a:t>Mustafa Kemal, bu </a:t>
            </a:r>
            <a:r>
              <a:rPr lang="tr-TR" sz="2800" dirty="0" smtClean="0">
                <a:cs typeface="Times New Roman" pitchFamily="18" charset="0"/>
              </a:rPr>
              <a:t>düşüncesinden hareketle </a:t>
            </a:r>
            <a:r>
              <a:rPr lang="tr-TR" sz="2800" dirty="0">
                <a:cs typeface="Times New Roman" pitchFamily="18" charset="0"/>
              </a:rPr>
              <a:t>Millî Mücadele’nin en kritik günlerinde bile eğitimle ilgilenmiştir. O, eğitimi, millet </a:t>
            </a:r>
            <a:r>
              <a:rPr lang="tr-TR" sz="2800" dirty="0" smtClean="0">
                <a:cs typeface="Times New Roman" pitchFamily="18" charset="0"/>
              </a:rPr>
              <a:t>olmanı ve </a:t>
            </a:r>
            <a:r>
              <a:rPr lang="tr-TR" sz="2800" dirty="0">
                <a:cs typeface="Times New Roman" pitchFamily="18" charset="0"/>
              </a:rPr>
              <a:t>ülkemizi her alanda kalkındırmanın temel şartı olarak görmüştür. Bu nedenle de Büyük Millet </a:t>
            </a:r>
            <a:r>
              <a:rPr lang="tr-TR" sz="2800" dirty="0" smtClean="0">
                <a:cs typeface="Times New Roman" pitchFamily="18" charset="0"/>
              </a:rPr>
              <a:t>Meclisinde kurulan </a:t>
            </a:r>
            <a:r>
              <a:rPr lang="tr-TR" sz="2800" dirty="0">
                <a:cs typeface="Times New Roman" pitchFamily="18" charset="0"/>
              </a:rPr>
              <a:t>ilk hükûmetlerde </a:t>
            </a:r>
            <a:r>
              <a:rPr lang="tr-TR" sz="2800" dirty="0">
                <a:solidFill>
                  <a:srgbClr val="FFFF00"/>
                </a:solidFill>
                <a:cs typeface="Times New Roman" pitchFamily="18" charset="0"/>
              </a:rPr>
              <a:t>Maarif Vekâleti adıyla Millî Eğitim Bakanlığına yer vermiştir. </a:t>
            </a:r>
            <a:endParaRPr lang="tr-TR" sz="2800" dirty="0" smtClean="0">
              <a:solidFill>
                <a:srgbClr val="FFFF00"/>
              </a:solidFill>
            </a:endParaRPr>
          </a:p>
        </p:txBody>
      </p:sp>
      <p:sp>
        <p:nvSpPr>
          <p:cNvPr id="5124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959845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904656"/>
          </a:xfrm>
          <a:solidFill>
            <a:schemeClr val="bg2"/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800" dirty="0"/>
              <a:t>Diğer yandan cehalete karşı savaşın da en az bağımsızlık savaşı kadar önemli olduğunu düşünmüş, gönüllü olarak cepheye gitmek için Ankara’ya gelen öğretmenleri tekrar okullara göndermiştir. </a:t>
            </a:r>
            <a:r>
              <a:rPr lang="tr-TR" sz="2800" dirty="0" smtClean="0">
                <a:solidFill>
                  <a:srgbClr val="FFFF00"/>
                </a:solidFill>
              </a:rPr>
              <a:t>Kütahya-Eskişehir savaşlarının tüm şiddetiyle devam ettiği günlerde de Ankara’da bir </a:t>
            </a:r>
            <a:r>
              <a:rPr lang="tr-TR" sz="2800" dirty="0">
                <a:solidFill>
                  <a:srgbClr val="FFFF00"/>
                </a:solidFill>
              </a:rPr>
              <a:t>maarif (eğitim) kongresinin toplanmasını </a:t>
            </a:r>
            <a:r>
              <a:rPr lang="tr-TR" sz="2800" dirty="0" smtClean="0">
                <a:solidFill>
                  <a:srgbClr val="FFFF00"/>
                </a:solidFill>
              </a:rPr>
              <a:t>sağlamıştır</a:t>
            </a:r>
            <a:r>
              <a:rPr lang="tr-TR" sz="2800" dirty="0"/>
              <a:t>. Dönemin Maarif Vekili Hamdullah Suphi Bey’in savaş nedeniyle kongrenin ertelenmesi önerisini kabul etmeyen Mustafa Kemal açış konuşmasını da bizzat kendisi yapmıştır.</a:t>
            </a: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91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51520" y="692696"/>
            <a:ext cx="8640960" cy="526297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sz="3200" dirty="0">
                <a:cs typeface="Times New Roman" pitchFamily="18" charset="0"/>
              </a:rPr>
              <a:t>Atatürk, </a:t>
            </a:r>
            <a:r>
              <a:rPr lang="tr-TR" sz="3200" dirty="0">
                <a:solidFill>
                  <a:srgbClr val="FFFF00"/>
                </a:solidFill>
                <a:cs typeface="Times New Roman" pitchFamily="18" charset="0"/>
              </a:rPr>
              <a:t>“Eğitimdir ki bir milleti </a:t>
            </a:r>
            <a:r>
              <a:rPr lang="tr-TR" sz="3200" dirty="0" smtClean="0">
                <a:solidFill>
                  <a:srgbClr val="FFFF00"/>
                </a:solidFill>
                <a:cs typeface="Times New Roman" pitchFamily="18" charset="0"/>
              </a:rPr>
              <a:t>hür, bağımsız</a:t>
            </a:r>
            <a:r>
              <a:rPr lang="tr-TR" sz="3200" dirty="0">
                <a:solidFill>
                  <a:srgbClr val="FFFF00"/>
                </a:solidFill>
                <a:cs typeface="Times New Roman" pitchFamily="18" charset="0"/>
              </a:rPr>
              <a:t>, şanlı, yüksek bir toplum hâlinde </a:t>
            </a:r>
            <a:r>
              <a:rPr lang="tr-TR" sz="3200" dirty="0" smtClean="0">
                <a:solidFill>
                  <a:srgbClr val="FFFF00"/>
                </a:solidFill>
                <a:cs typeface="Times New Roman" pitchFamily="18" charset="0"/>
              </a:rPr>
              <a:t>yaşatır veya </a:t>
            </a:r>
            <a:r>
              <a:rPr lang="tr-TR" sz="3200" dirty="0">
                <a:solidFill>
                  <a:srgbClr val="FFFF00"/>
                </a:solidFill>
                <a:cs typeface="Times New Roman" pitchFamily="18" charset="0"/>
              </a:rPr>
              <a:t>bir milleti kölelik ve yoksulluğa </a:t>
            </a:r>
            <a:r>
              <a:rPr lang="tr-TR" sz="3200" dirty="0" smtClean="0">
                <a:solidFill>
                  <a:srgbClr val="FFFF00"/>
                </a:solidFill>
                <a:cs typeface="Times New Roman" pitchFamily="18" charset="0"/>
              </a:rPr>
              <a:t>terk eder</a:t>
            </a:r>
            <a:r>
              <a:rPr lang="tr-TR" sz="3200" dirty="0">
                <a:solidFill>
                  <a:srgbClr val="FFFF00"/>
                </a:solidFill>
                <a:cs typeface="Times New Roman" pitchFamily="18" charset="0"/>
              </a:rPr>
              <a:t>.” </a:t>
            </a:r>
            <a:r>
              <a:rPr lang="tr-TR" sz="3200" dirty="0" smtClean="0">
                <a:cs typeface="Times New Roman" pitchFamily="18" charset="0"/>
              </a:rPr>
              <a:t>sözleriyle </a:t>
            </a:r>
            <a:r>
              <a:rPr lang="tr-TR" sz="3200" dirty="0">
                <a:cs typeface="Times New Roman" pitchFamily="18" charset="0"/>
              </a:rPr>
              <a:t>eğitimin varlığı kadar </a:t>
            </a:r>
            <a:r>
              <a:rPr lang="tr-TR" sz="3200" dirty="0" smtClean="0">
                <a:cs typeface="Times New Roman" pitchFamily="18" charset="0"/>
              </a:rPr>
              <a:t>niteliğine de </a:t>
            </a:r>
            <a:r>
              <a:rPr lang="tr-TR" sz="3200" dirty="0">
                <a:cs typeface="Times New Roman" pitchFamily="18" charset="0"/>
              </a:rPr>
              <a:t>önem verdiğini göstermiştir. Çünkü </a:t>
            </a:r>
            <a:r>
              <a:rPr lang="tr-TR" sz="3200" dirty="0" smtClean="0">
                <a:cs typeface="Times New Roman" pitchFamily="18" charset="0"/>
              </a:rPr>
              <a:t>o, ülkemizin </a:t>
            </a:r>
            <a:r>
              <a:rPr lang="tr-TR" sz="3200" dirty="0">
                <a:cs typeface="Times New Roman" pitchFamily="18" charset="0"/>
              </a:rPr>
              <a:t>gelecekteki hedeflerine ancak </a:t>
            </a:r>
            <a:r>
              <a:rPr lang="tr-TR" sz="3200" dirty="0" smtClean="0">
                <a:cs typeface="Times New Roman" pitchFamily="18" charset="0"/>
              </a:rPr>
              <a:t>millî ve </a:t>
            </a:r>
            <a:r>
              <a:rPr lang="tr-TR" sz="3200" dirty="0">
                <a:cs typeface="Times New Roman" pitchFamily="18" charset="0"/>
              </a:rPr>
              <a:t>çağdaş bir eğitimle ulaşabileceğini </a:t>
            </a:r>
            <a:r>
              <a:rPr lang="tr-TR" sz="3200" dirty="0" smtClean="0">
                <a:cs typeface="Times New Roman" pitchFamily="18" charset="0"/>
              </a:rPr>
              <a:t>düşünmüş ve </a:t>
            </a:r>
            <a:r>
              <a:rPr lang="tr-TR" sz="3200" dirty="0">
                <a:cs typeface="Times New Roman" pitchFamily="18" charset="0"/>
              </a:rPr>
              <a:t>bu konuda şunları söylemiştir: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668760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51520" y="63102"/>
            <a:ext cx="8712968" cy="67403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/>
              <a:t>“Şimdiye kadar takip edilen tahsil </a:t>
            </a:r>
            <a:r>
              <a:rPr lang="tr-TR" sz="2400" dirty="0" smtClean="0"/>
              <a:t>ve terbiye </a:t>
            </a:r>
            <a:r>
              <a:rPr lang="tr-TR" sz="2400" dirty="0"/>
              <a:t>usullerinin milletimizin </a:t>
            </a:r>
            <a:r>
              <a:rPr lang="tr-TR" sz="2400" dirty="0" smtClean="0"/>
              <a:t>gerilemesinde en </a:t>
            </a:r>
            <a:r>
              <a:rPr lang="tr-TR" sz="2400" dirty="0"/>
              <a:t>önemli etken olduğu </a:t>
            </a:r>
            <a:r>
              <a:rPr lang="tr-TR" sz="2400" dirty="0" smtClean="0"/>
              <a:t>kanaatindeyim. Onun </a:t>
            </a:r>
            <a:r>
              <a:rPr lang="tr-TR" sz="2400" dirty="0"/>
              <a:t>için bir millî terbiye </a:t>
            </a:r>
            <a:r>
              <a:rPr lang="tr-TR" sz="2400" dirty="0" smtClean="0"/>
              <a:t>programından bahsederken eski </a:t>
            </a:r>
            <a:r>
              <a:rPr lang="tr-TR" sz="2400" dirty="0"/>
              <a:t>devrin hurafelerinden, </a:t>
            </a:r>
            <a:r>
              <a:rPr lang="tr-TR" sz="2400" dirty="0" smtClean="0"/>
              <a:t>doğuştan sahip </a:t>
            </a:r>
            <a:r>
              <a:rPr lang="tr-TR" sz="2400" dirty="0"/>
              <a:t>olduğumuz özelliklerimizle hiç </a:t>
            </a:r>
            <a:r>
              <a:rPr lang="tr-TR" sz="2400" dirty="0" smtClean="0"/>
              <a:t>ilgisi olmayan </a:t>
            </a:r>
            <a:r>
              <a:rPr lang="tr-TR" sz="2400" dirty="0"/>
              <a:t>fikirlerden, Doğu ve Batı’dan </a:t>
            </a:r>
            <a:r>
              <a:rPr lang="tr-TR" sz="2400" dirty="0" smtClean="0"/>
              <a:t>gelen bütün </a:t>
            </a:r>
            <a:r>
              <a:rPr lang="tr-TR" sz="2400" dirty="0"/>
              <a:t>tesirlerden uzak millî ahlak ve tarihimize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uygun bir kültür kastediyorum. Çünkü </a:t>
            </a:r>
            <a:r>
              <a:rPr lang="tr-TR" sz="2400" dirty="0" smtClean="0"/>
              <a:t>millî dehamızın </a:t>
            </a:r>
            <a:r>
              <a:rPr lang="tr-TR" sz="2400" dirty="0"/>
              <a:t>tam gelişmesi böyle bir kültür ile temin olunabilir. Herhangi bir yabancı kültür, şimdiye kadar </a:t>
            </a:r>
            <a:r>
              <a:rPr lang="tr-TR" sz="2400" dirty="0" smtClean="0"/>
              <a:t>takip edilen </a:t>
            </a:r>
            <a:r>
              <a:rPr lang="tr-TR" sz="2400" dirty="0"/>
              <a:t>yabancı kültürlerin sebep olduğu yıkımı tekrar ettirebilir. Kültür temel ile uyumludur, o temel de milletin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ahlakıdır. Çocuklarımız ve gençlerimiz yetiştirilirken onlara özellikle varlıklarıyla, haklarıyla çatışan yabancı </a:t>
            </a:r>
            <a:r>
              <a:rPr lang="tr-TR" sz="2400" dirty="0" smtClean="0"/>
              <a:t>unsurlarla mücadele </a:t>
            </a:r>
            <a:r>
              <a:rPr lang="tr-TR" sz="2400" dirty="0"/>
              <a:t>etme lüzumu ve millî fikirleri müdafaa etme mecburiyeti öğretilmelidir.”</a:t>
            </a:r>
          </a:p>
        </p:txBody>
      </p:sp>
    </p:spTree>
    <p:extLst>
      <p:ext uri="{BB962C8B-B14F-4D97-AF65-F5344CB8AC3E}">
        <p14:creationId xmlns:p14="http://schemas.microsoft.com/office/powerpoint/2010/main" val="2904637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8640"/>
            <a:ext cx="8803829" cy="6068639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cs typeface="Times New Roman" pitchFamily="18" charset="0"/>
              </a:rPr>
              <a:t>Maarif Kongresi’nde yapılan çalışmalar sonucunda, yurt genelindeki okul, öğrenci ve öğretmen </a:t>
            </a:r>
            <a:r>
              <a:rPr lang="tr-TR" sz="2800" dirty="0" smtClean="0">
                <a:cs typeface="Times New Roman" pitchFamily="18" charset="0"/>
              </a:rPr>
              <a:t>sayıları belirlendi</a:t>
            </a:r>
            <a:r>
              <a:rPr lang="tr-TR" sz="2800" dirty="0">
                <a:cs typeface="Times New Roman" pitchFamily="18" charset="0"/>
              </a:rPr>
              <a:t>. Diğer yandan öğretim programlarının toplumsal ihtiyaçlar gözetilerek çağın gereklerine ve </a:t>
            </a:r>
            <a:r>
              <a:rPr lang="tr-TR" sz="2800" dirty="0" smtClean="0">
                <a:cs typeface="Times New Roman" pitchFamily="18" charset="0"/>
              </a:rPr>
              <a:t>bilimsel esaslara </a:t>
            </a:r>
            <a:r>
              <a:rPr lang="tr-TR" sz="2800" dirty="0">
                <a:cs typeface="Times New Roman" pitchFamily="18" charset="0"/>
              </a:rPr>
              <a:t>göre yeniden hazırlanması kararlaştırıldı. Böylece Ankara’da toplanan </a:t>
            </a:r>
            <a:r>
              <a:rPr lang="tr-TR" sz="2800" dirty="0">
                <a:solidFill>
                  <a:srgbClr val="FFFF00"/>
                </a:solidFill>
                <a:cs typeface="Times New Roman" pitchFamily="18" charset="0"/>
              </a:rPr>
              <a:t>Birinci Maarif Kongresi’yle </a:t>
            </a:r>
            <a:r>
              <a:rPr lang="tr-TR" sz="2800" dirty="0" smtClean="0">
                <a:cs typeface="Times New Roman" pitchFamily="18" charset="0"/>
              </a:rPr>
              <a:t>Türk eğitim </a:t>
            </a:r>
            <a:r>
              <a:rPr lang="tr-TR" sz="2800" dirty="0">
                <a:cs typeface="Times New Roman" pitchFamily="18" charset="0"/>
              </a:rPr>
              <a:t>sisteminin temelleri atıldı.</a:t>
            </a:r>
            <a:endParaRPr lang="tr-TR" sz="3600" dirty="0" smtClean="0"/>
          </a:p>
        </p:txBody>
      </p:sp>
      <p:sp>
        <p:nvSpPr>
          <p:cNvPr id="8195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23120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88640"/>
            <a:ext cx="5256584" cy="6480719"/>
          </a:xfrm>
          <a:solidFill>
            <a:schemeClr val="bg2"/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800" dirty="0"/>
              <a:t>Eğitim öğretime çok önem veren Mustafa Kemal bu konudaki çabalarını </a:t>
            </a:r>
            <a:r>
              <a:rPr lang="tr-TR" sz="2800" dirty="0" smtClean="0"/>
              <a:t>Kurtuluş Savaşı’ndan </a:t>
            </a:r>
            <a:r>
              <a:rPr lang="tr-TR" sz="2800" dirty="0"/>
              <a:t>sonra da devam ettirmiştir. O, okuma yazmayı kolaylaştırmak amacıyla </a:t>
            </a:r>
            <a:r>
              <a:rPr lang="tr-TR" sz="2800" dirty="0" smtClean="0"/>
              <a:t>Harf </a:t>
            </a:r>
            <a:r>
              <a:rPr lang="tr-TR" sz="2800" dirty="0" err="1" smtClean="0"/>
              <a:t>İnkılabı’nı</a:t>
            </a:r>
            <a:r>
              <a:rPr lang="tr-TR" sz="2800" dirty="0" smtClean="0"/>
              <a:t> </a:t>
            </a:r>
            <a:r>
              <a:rPr lang="tr-TR" sz="2800" dirty="0"/>
              <a:t>gerçekleştirmiş ve kara tahta başına geçerek Türk milletine başöğretmenlik yapmıştır.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>
          <a:xfrm>
            <a:off x="3180345" y="6345651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204864"/>
            <a:ext cx="3547376" cy="318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9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re">
  <a:themeElements>
    <a:clrScheme name="Der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Der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r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r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</TotalTime>
  <Words>447</Words>
  <Application>Microsoft Office PowerPoint</Application>
  <PresentationFormat>Ekran Gösterisi (4:3)</PresentationFormat>
  <Paragraphs>51</Paragraphs>
  <Slides>17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3" baseType="lpstr">
      <vt:lpstr>Arial</vt:lpstr>
      <vt:lpstr>Calibri</vt:lpstr>
      <vt:lpstr>Garamond</vt:lpstr>
      <vt:lpstr>Times New Roman</vt:lpstr>
      <vt:lpstr>Wingdings</vt:lpstr>
      <vt:lpstr>Dere</vt:lpstr>
      <vt:lpstr>T.C İnkılap Tarihi Ve Atatürkçülük</vt:lpstr>
      <vt:lpstr>Üçüncü Ünite: Ya İstiklal Ya Ölüm</vt:lpstr>
      <vt:lpstr>Üçüncü Konu: Maarif Kongresi (15-21 Temmuz 1921)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25.04.2014</vt:lpstr>
      <vt:lpstr>PowerPoint Sunusu</vt:lpstr>
      <vt:lpstr>30 NİSAN 2015</vt:lpstr>
      <vt:lpstr>PowerPoint Sunusu</vt:lpstr>
      <vt:lpstr>30 NİSAN 2015</vt:lpstr>
      <vt:lpstr>PowerPoint Sunusu</vt:lpstr>
      <vt:lpstr>28 KASIM 2016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XIX. YÜZYIL BAŞLARINDA ASYA VE AVRUPA</dc:title>
  <dc:creator>TOSHIBA</dc:creator>
  <cp:lastModifiedBy>toshiba</cp:lastModifiedBy>
  <cp:revision>101</cp:revision>
  <dcterms:created xsi:type="dcterms:W3CDTF">2011-04-28T18:08:03Z</dcterms:created>
  <dcterms:modified xsi:type="dcterms:W3CDTF">2017-11-08T17:28:59Z</dcterms:modified>
</cp:coreProperties>
</file>